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7" r:id="rId4"/>
  </p:sldMasterIdLst>
  <p:notesMasterIdLst>
    <p:notesMasterId r:id="rId28"/>
  </p:notesMasterIdLst>
  <p:handoutMasterIdLst>
    <p:handoutMasterId r:id="rId29"/>
  </p:handoutMasterIdLst>
  <p:sldIdLst>
    <p:sldId id="256" r:id="rId5"/>
    <p:sldId id="257" r:id="rId6"/>
    <p:sldId id="301" r:id="rId7"/>
    <p:sldId id="279" r:id="rId8"/>
    <p:sldId id="295" r:id="rId9"/>
    <p:sldId id="302" r:id="rId10"/>
    <p:sldId id="303" r:id="rId11"/>
    <p:sldId id="304" r:id="rId12"/>
    <p:sldId id="305" r:id="rId13"/>
    <p:sldId id="296" r:id="rId14"/>
    <p:sldId id="297" r:id="rId15"/>
    <p:sldId id="300" r:id="rId16"/>
    <p:sldId id="313" r:id="rId17"/>
    <p:sldId id="291" r:id="rId18"/>
    <p:sldId id="271" r:id="rId19"/>
    <p:sldId id="314" r:id="rId20"/>
    <p:sldId id="285" r:id="rId21"/>
    <p:sldId id="311" r:id="rId22"/>
    <p:sldId id="315" r:id="rId23"/>
    <p:sldId id="273" r:id="rId24"/>
    <p:sldId id="277" r:id="rId25"/>
    <p:sldId id="316" r:id="rId26"/>
    <p:sldId id="312" r:id="rId27"/>
  </p:sldIdLst>
  <p:sldSz cx="9144000" cy="5143500" type="screen16x9"/>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3" clrIdx="0"/>
  <p:cmAuthor id="1" name="Simona Vyzaite" initials="SV"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937"/>
    <a:srgbClr val="4F455D"/>
    <a:srgbClr val="2C2A35"/>
    <a:srgbClr val="FF6600"/>
    <a:srgbClr val="F5801F"/>
    <a:srgbClr val="32303B"/>
    <a:srgbClr val="F6882E"/>
    <a:srgbClr val="302B35"/>
    <a:srgbClr val="312B35"/>
    <a:srgbClr val="2C2B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71864" autoAdjust="0"/>
  </p:normalViewPr>
  <p:slideViewPr>
    <p:cSldViewPr snapToGrid="0" snapToObjects="1">
      <p:cViewPr varScale="1">
        <p:scale>
          <a:sx n="110" d="100"/>
          <a:sy n="110" d="100"/>
        </p:scale>
        <p:origin x="1266" y="10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5"/>
          </a:xfrm>
          <a:prstGeom prst="rect">
            <a:avLst/>
          </a:prstGeom>
        </p:spPr>
        <p:txBody>
          <a:bodyPr vert="horz" lIns="93107" tIns="46554" rIns="93107" bIns="46554" rtlCol="0"/>
          <a:lstStyle>
            <a:lvl1pPr algn="l">
              <a:defRPr sz="1200"/>
            </a:lvl1pPr>
          </a:lstStyle>
          <a:p>
            <a:endParaRPr lang="en-US"/>
          </a:p>
        </p:txBody>
      </p:sp>
      <p:sp>
        <p:nvSpPr>
          <p:cNvPr id="3" name="Date Placeholder 2"/>
          <p:cNvSpPr>
            <a:spLocks noGrp="1"/>
          </p:cNvSpPr>
          <p:nvPr>
            <p:ph type="dt" sz="quarter" idx="1"/>
          </p:nvPr>
        </p:nvSpPr>
        <p:spPr>
          <a:xfrm>
            <a:off x="5622801" y="0"/>
            <a:ext cx="4301543" cy="339885"/>
          </a:xfrm>
          <a:prstGeom prst="rect">
            <a:avLst/>
          </a:prstGeom>
        </p:spPr>
        <p:txBody>
          <a:bodyPr vert="horz" lIns="93107" tIns="46554" rIns="93107" bIns="46554" rtlCol="0"/>
          <a:lstStyle>
            <a:lvl1pPr algn="r">
              <a:defRPr sz="1200"/>
            </a:lvl1pPr>
          </a:lstStyle>
          <a:p>
            <a:fld id="{81B06C26-B256-5E43-8B58-3A6B3DB1A522}" type="datetimeFigureOut">
              <a:rPr lang="en-US"/>
              <a:pPr/>
              <a:t>9/6/2019</a:t>
            </a:fld>
            <a:endParaRPr lang="en-US"/>
          </a:p>
        </p:txBody>
      </p:sp>
      <p:sp>
        <p:nvSpPr>
          <p:cNvPr id="4" name="Footer Placeholder 3"/>
          <p:cNvSpPr>
            <a:spLocks noGrp="1"/>
          </p:cNvSpPr>
          <p:nvPr>
            <p:ph type="ftr" sz="quarter" idx="2"/>
          </p:nvPr>
        </p:nvSpPr>
        <p:spPr>
          <a:xfrm>
            <a:off x="1" y="6456611"/>
            <a:ext cx="4301543" cy="339885"/>
          </a:xfrm>
          <a:prstGeom prst="rect">
            <a:avLst/>
          </a:prstGeom>
        </p:spPr>
        <p:txBody>
          <a:bodyPr vert="horz" lIns="93107" tIns="46554" rIns="93107" bIns="46554" rtlCol="0" anchor="b"/>
          <a:lstStyle>
            <a:lvl1pPr algn="l">
              <a:defRPr sz="1200"/>
            </a:lvl1pPr>
          </a:lstStyle>
          <a:p>
            <a:endParaRPr lang="en-US"/>
          </a:p>
        </p:txBody>
      </p:sp>
      <p:sp>
        <p:nvSpPr>
          <p:cNvPr id="5" name="Slide Number Placeholder 4"/>
          <p:cNvSpPr>
            <a:spLocks noGrp="1"/>
          </p:cNvSpPr>
          <p:nvPr>
            <p:ph type="sldNum" sz="quarter" idx="3"/>
          </p:nvPr>
        </p:nvSpPr>
        <p:spPr>
          <a:xfrm>
            <a:off x="5622801" y="6456611"/>
            <a:ext cx="4301543" cy="339885"/>
          </a:xfrm>
          <a:prstGeom prst="rect">
            <a:avLst/>
          </a:prstGeom>
        </p:spPr>
        <p:txBody>
          <a:bodyPr vert="horz" lIns="93107" tIns="46554" rIns="93107" bIns="46554" rtlCol="0" anchor="b"/>
          <a:lstStyle>
            <a:lvl1pPr algn="r">
              <a:defRPr sz="1200"/>
            </a:lvl1pPr>
          </a:lstStyle>
          <a:p>
            <a:fld id="{50B18CEF-8A7B-034B-A910-8ADE53D6A8EB}" type="slidenum">
              <a:rPr/>
              <a:pPr/>
              <a:t>‹#›</a:t>
            </a:fld>
            <a:endParaRPr lang="en-US"/>
          </a:p>
        </p:txBody>
      </p:sp>
    </p:spTree>
    <p:extLst>
      <p:ext uri="{BB962C8B-B14F-4D97-AF65-F5344CB8AC3E}">
        <p14:creationId xmlns:p14="http://schemas.microsoft.com/office/powerpoint/2010/main" val="3039591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5"/>
          </a:xfrm>
          <a:prstGeom prst="rect">
            <a:avLst/>
          </a:prstGeom>
        </p:spPr>
        <p:txBody>
          <a:bodyPr vert="horz" lIns="93107" tIns="46554" rIns="93107" bIns="46554" rtlCol="0"/>
          <a:lstStyle>
            <a:lvl1pPr algn="l">
              <a:defRPr sz="1200"/>
            </a:lvl1pPr>
          </a:lstStyle>
          <a:p>
            <a:endParaRPr lang="en-US"/>
          </a:p>
        </p:txBody>
      </p:sp>
      <p:sp>
        <p:nvSpPr>
          <p:cNvPr id="3" name="Date Placeholder 2"/>
          <p:cNvSpPr>
            <a:spLocks noGrp="1"/>
          </p:cNvSpPr>
          <p:nvPr>
            <p:ph type="dt" idx="1"/>
          </p:nvPr>
        </p:nvSpPr>
        <p:spPr>
          <a:xfrm>
            <a:off x="5622801" y="0"/>
            <a:ext cx="4301543" cy="339885"/>
          </a:xfrm>
          <a:prstGeom prst="rect">
            <a:avLst/>
          </a:prstGeom>
        </p:spPr>
        <p:txBody>
          <a:bodyPr vert="horz" lIns="93107" tIns="46554" rIns="93107" bIns="46554" rtlCol="0"/>
          <a:lstStyle>
            <a:lvl1pPr algn="r">
              <a:defRPr sz="1200"/>
            </a:lvl1pPr>
          </a:lstStyle>
          <a:p>
            <a:fld id="{5C45F51B-23F7-EE44-A0F1-7F01F9FDF5EE}" type="datetimeFigureOut">
              <a:rPr lang="en-US"/>
              <a:pPr/>
              <a:t>9/6/2019</a:t>
            </a:fld>
            <a:endParaRPr lang="en-US"/>
          </a:p>
        </p:txBody>
      </p:sp>
      <p:sp>
        <p:nvSpPr>
          <p:cNvPr id="4" name="Slide Image Placeholder 3"/>
          <p:cNvSpPr>
            <a:spLocks noGrp="1" noRot="1" noChangeAspect="1"/>
          </p:cNvSpPr>
          <p:nvPr>
            <p:ph type="sldImg" idx="2"/>
          </p:nvPr>
        </p:nvSpPr>
        <p:spPr>
          <a:xfrm>
            <a:off x="2698750" y="511175"/>
            <a:ext cx="4529138" cy="2547938"/>
          </a:xfrm>
          <a:prstGeom prst="rect">
            <a:avLst/>
          </a:prstGeom>
          <a:noFill/>
          <a:ln w="12700">
            <a:solidFill>
              <a:prstClr val="black"/>
            </a:solidFill>
          </a:ln>
        </p:spPr>
        <p:txBody>
          <a:bodyPr vert="horz" lIns="93107" tIns="46554" rIns="93107" bIns="46554" rtlCol="0" anchor="ctr"/>
          <a:lstStyle/>
          <a:p>
            <a:endParaRPr lang="en-US"/>
          </a:p>
        </p:txBody>
      </p:sp>
      <p:sp>
        <p:nvSpPr>
          <p:cNvPr id="5" name="Notes Placeholder 4"/>
          <p:cNvSpPr>
            <a:spLocks noGrp="1"/>
          </p:cNvSpPr>
          <p:nvPr>
            <p:ph type="body" sz="quarter" idx="3"/>
          </p:nvPr>
        </p:nvSpPr>
        <p:spPr>
          <a:xfrm>
            <a:off x="992665" y="3228896"/>
            <a:ext cx="7941310" cy="3058955"/>
          </a:xfrm>
          <a:prstGeom prst="rect">
            <a:avLst/>
          </a:prstGeom>
        </p:spPr>
        <p:txBody>
          <a:bodyPr vert="horz" lIns="93107" tIns="46554" rIns="93107" bIns="465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456611"/>
            <a:ext cx="4301543" cy="339885"/>
          </a:xfrm>
          <a:prstGeom prst="rect">
            <a:avLst/>
          </a:prstGeom>
        </p:spPr>
        <p:txBody>
          <a:bodyPr vert="horz" lIns="93107" tIns="46554" rIns="93107" bIns="46554" rtlCol="0" anchor="b"/>
          <a:lstStyle>
            <a:lvl1pPr algn="l">
              <a:defRPr sz="1200"/>
            </a:lvl1pPr>
          </a:lstStyle>
          <a:p>
            <a:endParaRPr lang="en-US"/>
          </a:p>
        </p:txBody>
      </p:sp>
      <p:sp>
        <p:nvSpPr>
          <p:cNvPr id="7" name="Slide Number Placeholder 6"/>
          <p:cNvSpPr>
            <a:spLocks noGrp="1"/>
          </p:cNvSpPr>
          <p:nvPr>
            <p:ph type="sldNum" sz="quarter" idx="5"/>
          </p:nvPr>
        </p:nvSpPr>
        <p:spPr>
          <a:xfrm>
            <a:off x="5622801" y="6456611"/>
            <a:ext cx="4301543" cy="339885"/>
          </a:xfrm>
          <a:prstGeom prst="rect">
            <a:avLst/>
          </a:prstGeom>
        </p:spPr>
        <p:txBody>
          <a:bodyPr vert="horz" lIns="93107" tIns="46554" rIns="93107" bIns="46554" rtlCol="0" anchor="b"/>
          <a:lstStyle>
            <a:lvl1pPr algn="r">
              <a:defRPr sz="1200"/>
            </a:lvl1pPr>
          </a:lstStyle>
          <a:p>
            <a:fld id="{E6A605B3-0D6A-0E40-B93B-36E9370CBFFA}" type="slidenum">
              <a:rPr/>
              <a:pPr/>
              <a:t>‹#›</a:t>
            </a:fld>
            <a:endParaRPr lang="en-US"/>
          </a:p>
        </p:txBody>
      </p:sp>
    </p:spTree>
    <p:extLst>
      <p:ext uri="{BB962C8B-B14F-4D97-AF65-F5344CB8AC3E}">
        <p14:creationId xmlns:p14="http://schemas.microsoft.com/office/powerpoint/2010/main" val="31752283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E6A605B3-0D6A-0E40-B93B-36E9370CBFFA}" type="slidenum">
              <a:rPr lang="lt-LT" smtClean="0"/>
              <a:pPr/>
              <a:t>1</a:t>
            </a:fld>
            <a:endParaRPr lang="lt-LT"/>
          </a:p>
        </p:txBody>
      </p:sp>
    </p:spTree>
    <p:extLst>
      <p:ext uri="{BB962C8B-B14F-4D97-AF65-F5344CB8AC3E}">
        <p14:creationId xmlns:p14="http://schemas.microsoft.com/office/powerpoint/2010/main" val="3385569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Talking about the economic situation</a:t>
            </a:r>
            <a:r>
              <a:rPr lang="en-US" baseline="0" dirty="0" smtClean="0"/>
              <a:t> of the city, even after the 2008 economic and financial crisis Siauliai is experiencing a steady growth in GDP and on the national level takes the fourth place in GDP growth</a:t>
            </a:r>
            <a:r>
              <a:rPr lang="lt-LT" baseline="0" dirty="0" smtClean="0"/>
              <a:t>. Siauliai </a:t>
            </a:r>
            <a:r>
              <a:rPr lang="lt-LT" baseline="0" dirty="0" err="1" smtClean="0"/>
              <a:t>region</a:t>
            </a:r>
            <a:r>
              <a:rPr lang="lt-LT" baseline="0" dirty="0" smtClean="0"/>
              <a:t> </a:t>
            </a:r>
            <a:r>
              <a:rPr lang="lt-LT" baseline="0" dirty="0" err="1" smtClean="0"/>
              <a:t>takes</a:t>
            </a:r>
            <a:r>
              <a:rPr lang="lt-LT" baseline="0" dirty="0" smtClean="0"/>
              <a:t> 7.1 </a:t>
            </a:r>
            <a:r>
              <a:rPr lang="lt-LT" baseline="0" dirty="0" err="1" smtClean="0"/>
              <a:t>percent</a:t>
            </a:r>
            <a:r>
              <a:rPr lang="lt-LT" baseline="0" dirty="0" smtClean="0"/>
              <a:t> of </a:t>
            </a:r>
            <a:r>
              <a:rPr lang="lt-LT" baseline="0" dirty="0" err="1" smtClean="0"/>
              <a:t>the</a:t>
            </a:r>
            <a:r>
              <a:rPr lang="lt-LT" baseline="0" dirty="0" smtClean="0"/>
              <a:t> </a:t>
            </a:r>
            <a:r>
              <a:rPr lang="lt-LT" baseline="0" dirty="0" err="1" smtClean="0"/>
              <a:t>total</a:t>
            </a:r>
            <a:r>
              <a:rPr lang="lt-LT" baseline="0" dirty="0" smtClean="0"/>
              <a:t> GDP of Lithuania. </a:t>
            </a:r>
          </a:p>
          <a:p>
            <a:endParaRPr lang="lt-LT" baseline="0" dirty="0" smtClean="0"/>
          </a:p>
          <a:p>
            <a:r>
              <a:rPr lang="lt-LT" dirty="0" smtClean="0"/>
              <a:t>Šiaulių apskrities bendrasis vidaus produktas (BVP) 2014 m. siekė 2 593,8 mln. EUR ir sudarė 7,1 proc. viso šalies BVP (Statistikos departamentas</a:t>
            </a:r>
            <a:r>
              <a:rPr lang="lt-LT" baseline="0" dirty="0" smtClean="0"/>
              <a:t> 2016-09-09 duomenimis</a:t>
            </a:r>
            <a:r>
              <a:rPr lang="lt-LT" dirty="0" smtClean="0"/>
              <a:t>)</a:t>
            </a:r>
            <a:endParaRPr lang="en-US" dirty="0"/>
          </a:p>
        </p:txBody>
      </p:sp>
      <p:sp>
        <p:nvSpPr>
          <p:cNvPr id="4" name="Slide Number Placeholder 3"/>
          <p:cNvSpPr>
            <a:spLocks noGrp="1"/>
          </p:cNvSpPr>
          <p:nvPr>
            <p:ph type="sldNum" sz="quarter" idx="10"/>
          </p:nvPr>
        </p:nvSpPr>
        <p:spPr/>
        <p:txBody>
          <a:bodyPr/>
          <a:lstStyle/>
          <a:p>
            <a:fld id="{E6A605B3-0D6A-0E40-B93B-36E9370CBFFA}" type="slidenum">
              <a:rPr lang="en-US" smtClean="0"/>
              <a:pPr/>
              <a:t>10</a:t>
            </a:fld>
            <a:endParaRPr lang="en-US"/>
          </a:p>
        </p:txBody>
      </p:sp>
    </p:spTree>
    <p:extLst>
      <p:ext uri="{BB962C8B-B14F-4D97-AF65-F5344CB8AC3E}">
        <p14:creationId xmlns:p14="http://schemas.microsoft.com/office/powerpoint/2010/main" val="1198623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three main sectors with the highest</a:t>
            </a:r>
            <a:r>
              <a:rPr lang="en-US" baseline="0" dirty="0" smtClean="0"/>
              <a:t> turnover include: </a:t>
            </a:r>
            <a:endParaRPr lang="en-US" dirty="0"/>
          </a:p>
        </p:txBody>
      </p:sp>
      <p:sp>
        <p:nvSpPr>
          <p:cNvPr id="4" name="Slide Number Placeholder 3"/>
          <p:cNvSpPr>
            <a:spLocks noGrp="1"/>
          </p:cNvSpPr>
          <p:nvPr>
            <p:ph type="sldNum" sz="quarter" idx="10"/>
          </p:nvPr>
        </p:nvSpPr>
        <p:spPr/>
        <p:txBody>
          <a:bodyPr/>
          <a:lstStyle/>
          <a:p>
            <a:fld id="{E6A605B3-0D6A-0E40-B93B-36E9370CBFFA}" type="slidenum">
              <a:rPr lang="en-US" smtClean="0"/>
              <a:pPr/>
              <a:t>11</a:t>
            </a:fld>
            <a:endParaRPr lang="en-US"/>
          </a:p>
        </p:txBody>
      </p:sp>
    </p:spTree>
    <p:extLst>
      <p:ext uri="{BB962C8B-B14F-4D97-AF65-F5344CB8AC3E}">
        <p14:creationId xmlns:p14="http://schemas.microsoft.com/office/powerpoint/2010/main" val="2754387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talking about the city’s GDP it is crucial to mention the importance of FDI.</a:t>
            </a:r>
            <a:r>
              <a:rPr lang="en-US" baseline="0" dirty="0" smtClean="0"/>
              <a:t> Accordingly, foreign businesses have  already created over 1700 new jobs and contributes to the city’s economy with around </a:t>
            </a:r>
            <a:r>
              <a:rPr lang="lt-LT" dirty="0" smtClean="0"/>
              <a:t>100,98  mln. EUR </a:t>
            </a:r>
            <a:r>
              <a:rPr lang="en-US" baseline="0" dirty="0" smtClean="0"/>
              <a:t>a year</a:t>
            </a:r>
            <a:r>
              <a:rPr lang="lt-LT" baseline="0" dirty="0" smtClean="0"/>
              <a:t> (</a:t>
            </a:r>
            <a:r>
              <a:rPr lang="lt-LT" baseline="0" dirty="0" err="1" smtClean="0"/>
              <a:t>Department</a:t>
            </a:r>
            <a:r>
              <a:rPr lang="lt-LT" baseline="0" dirty="0" smtClean="0"/>
              <a:t> of </a:t>
            </a:r>
            <a:r>
              <a:rPr lang="lt-LT" baseline="0" dirty="0" err="1" smtClean="0"/>
              <a:t>Statistics</a:t>
            </a:r>
            <a:r>
              <a:rPr lang="lt-LT" baseline="0" dirty="0" smtClean="0"/>
              <a:t>, 2014)</a:t>
            </a:r>
            <a:r>
              <a:rPr lang="en-US" baseline="0" dirty="0" smtClean="0"/>
              <a:t>. According to the Lithuanian Department of Statistics, more than 53 percent of FDI is directed to manufacturing. Accordingly, est. 56 percent of the goods produced in Siauliai by foreign capital companies are exported to other countries. And if</a:t>
            </a:r>
            <a:r>
              <a:rPr lang="lt-LT" dirty="0" smtClean="0"/>
              <a:t> </a:t>
            </a:r>
            <a:r>
              <a:rPr lang="lt-LT" dirty="0" err="1" smtClean="0"/>
              <a:t>we</a:t>
            </a:r>
            <a:r>
              <a:rPr lang="lt-LT" dirty="0" smtClean="0"/>
              <a:t> </a:t>
            </a:r>
            <a:r>
              <a:rPr lang="lt-LT" dirty="0" err="1" smtClean="0"/>
              <a:t>had</a:t>
            </a:r>
            <a:r>
              <a:rPr lang="lt-LT" dirty="0" smtClean="0"/>
              <a:t> to </a:t>
            </a:r>
            <a:r>
              <a:rPr lang="lt-LT" dirty="0" err="1" smtClean="0"/>
              <a:t>indicate</a:t>
            </a:r>
            <a:r>
              <a:rPr lang="lt-LT" dirty="0" smtClean="0"/>
              <a:t> just </a:t>
            </a:r>
            <a:r>
              <a:rPr lang="lt-LT" dirty="0" err="1" smtClean="0"/>
              <a:t>one</a:t>
            </a:r>
            <a:r>
              <a:rPr lang="lt-LT" dirty="0" smtClean="0"/>
              <a:t> </a:t>
            </a:r>
            <a:r>
              <a:rPr lang="lt-LT" dirty="0" err="1" smtClean="0"/>
              <a:t>reason</a:t>
            </a:r>
            <a:r>
              <a:rPr lang="lt-LT" dirty="0" smtClean="0"/>
              <a:t> </a:t>
            </a:r>
            <a:r>
              <a:rPr lang="lt-LT" dirty="0" err="1" smtClean="0"/>
              <a:t>that</a:t>
            </a:r>
            <a:r>
              <a:rPr lang="lt-LT" baseline="0" dirty="0" smtClean="0"/>
              <a:t> </a:t>
            </a:r>
            <a:r>
              <a:rPr lang="lt-LT" baseline="0" dirty="0" err="1" smtClean="0"/>
              <a:t>makes</a:t>
            </a:r>
            <a:r>
              <a:rPr lang="lt-LT" baseline="0" dirty="0" smtClean="0"/>
              <a:t> </a:t>
            </a:r>
            <a:r>
              <a:rPr lang="lt-LT" baseline="0" dirty="0" err="1" smtClean="0"/>
              <a:t>the</a:t>
            </a:r>
            <a:r>
              <a:rPr lang="lt-LT" baseline="0" dirty="0" smtClean="0"/>
              <a:t> </a:t>
            </a:r>
            <a:r>
              <a:rPr lang="lt-LT" baseline="0" dirty="0" err="1" smtClean="0"/>
              <a:t>city</a:t>
            </a:r>
            <a:r>
              <a:rPr lang="lt-LT" baseline="0" dirty="0" smtClean="0"/>
              <a:t> </a:t>
            </a:r>
            <a:r>
              <a:rPr lang="lt-LT" baseline="0" dirty="0" err="1" smtClean="0"/>
              <a:t>attractive</a:t>
            </a:r>
            <a:r>
              <a:rPr lang="lt-LT" baseline="0" dirty="0" smtClean="0"/>
              <a:t> to </a:t>
            </a:r>
            <a:r>
              <a:rPr lang="lt-LT" baseline="0" dirty="0" err="1" smtClean="0"/>
              <a:t>investors</a:t>
            </a:r>
            <a:r>
              <a:rPr lang="lt-LT" baseline="0" dirty="0" smtClean="0"/>
              <a:t> it </a:t>
            </a:r>
            <a:r>
              <a:rPr lang="en-US" baseline="0" dirty="0" smtClean="0"/>
              <a:t>would be, without a doubt, </a:t>
            </a:r>
            <a:r>
              <a:rPr lang="lt-LT" baseline="0" dirty="0" err="1" smtClean="0"/>
              <a:t>our</a:t>
            </a:r>
            <a:r>
              <a:rPr lang="lt-LT" baseline="0" dirty="0" smtClean="0"/>
              <a:t> </a:t>
            </a:r>
            <a:r>
              <a:rPr lang="lt-LT" baseline="0" dirty="0" err="1" smtClean="0"/>
              <a:t>highly</a:t>
            </a:r>
            <a:r>
              <a:rPr lang="lt-LT" baseline="0" dirty="0" smtClean="0"/>
              <a:t> </a:t>
            </a:r>
            <a:r>
              <a:rPr lang="lt-LT" baseline="0" dirty="0" err="1" smtClean="0"/>
              <a:t>experienced</a:t>
            </a:r>
            <a:r>
              <a:rPr lang="lt-LT" baseline="0" dirty="0" smtClean="0"/>
              <a:t> </a:t>
            </a:r>
            <a:r>
              <a:rPr lang="en-US" baseline="0" dirty="0" smtClean="0"/>
              <a:t>and versatile </a:t>
            </a:r>
            <a:r>
              <a:rPr lang="lt-LT" baseline="0" dirty="0" err="1" smtClean="0"/>
              <a:t>workers</a:t>
            </a:r>
            <a:r>
              <a:rPr lang="lt-LT" baseline="0" dirty="0" smtClean="0"/>
              <a:t> </a:t>
            </a:r>
            <a:r>
              <a:rPr lang="lt-LT" baseline="0" dirty="0" err="1" smtClean="0"/>
              <a:t>with</a:t>
            </a:r>
            <a:r>
              <a:rPr lang="lt-LT" baseline="0" dirty="0" smtClean="0"/>
              <a:t> </a:t>
            </a:r>
            <a:r>
              <a:rPr lang="lt-LT" baseline="0" dirty="0" err="1" smtClean="0"/>
              <a:t>particularly</a:t>
            </a:r>
            <a:r>
              <a:rPr lang="lt-LT" baseline="0" dirty="0" smtClean="0"/>
              <a:t> </a:t>
            </a:r>
            <a:r>
              <a:rPr lang="lt-LT" baseline="0" dirty="0" err="1" smtClean="0"/>
              <a:t>storng</a:t>
            </a:r>
            <a:r>
              <a:rPr lang="lt-LT" baseline="0" dirty="0" smtClean="0"/>
              <a:t> </a:t>
            </a:r>
            <a:r>
              <a:rPr lang="lt-LT" baseline="0" dirty="0" err="1" smtClean="0"/>
              <a:t>competences</a:t>
            </a:r>
            <a:r>
              <a:rPr lang="lt-LT" baseline="0" dirty="0" smtClean="0"/>
              <a:t> in </a:t>
            </a:r>
            <a:r>
              <a:rPr lang="lt-LT" baseline="0" dirty="0" err="1" smtClean="0"/>
              <a:t>electronics</a:t>
            </a:r>
            <a:r>
              <a:rPr lang="lt-LT" baseline="0" dirty="0" smtClean="0"/>
              <a:t>, </a:t>
            </a:r>
            <a:r>
              <a:rPr lang="lt-LT" baseline="0" dirty="0" err="1" smtClean="0"/>
              <a:t>metal</a:t>
            </a:r>
            <a:r>
              <a:rPr lang="lt-LT" baseline="0" dirty="0" smtClean="0"/>
              <a:t> </a:t>
            </a:r>
            <a:r>
              <a:rPr lang="lt-LT" baseline="0" dirty="0" err="1" smtClean="0"/>
              <a:t>processing</a:t>
            </a:r>
            <a:r>
              <a:rPr lang="en-US" baseline="0" dirty="0" smtClean="0"/>
              <a:t>, </a:t>
            </a:r>
            <a:r>
              <a:rPr lang="lt-LT" baseline="0" dirty="0" err="1" smtClean="0"/>
              <a:t>furniture</a:t>
            </a:r>
            <a:r>
              <a:rPr lang="lt-LT" baseline="0" dirty="0" smtClean="0"/>
              <a:t> </a:t>
            </a:r>
            <a:r>
              <a:rPr lang="lt-LT" baseline="0" dirty="0" err="1" smtClean="0"/>
              <a:t>production</a:t>
            </a:r>
            <a:r>
              <a:rPr lang="lt-LT" baseline="0" dirty="0" smtClean="0"/>
              <a:t> </a:t>
            </a:r>
            <a:r>
              <a:rPr lang="en-US" baseline="0" dirty="0" smtClean="0"/>
              <a:t>etc.</a:t>
            </a:r>
            <a:endParaRPr lang="en-US" dirty="0"/>
          </a:p>
        </p:txBody>
      </p:sp>
      <p:sp>
        <p:nvSpPr>
          <p:cNvPr id="4" name="Slide Number Placeholder 3"/>
          <p:cNvSpPr>
            <a:spLocks noGrp="1"/>
          </p:cNvSpPr>
          <p:nvPr>
            <p:ph type="sldNum" sz="quarter" idx="10"/>
          </p:nvPr>
        </p:nvSpPr>
        <p:spPr/>
        <p:txBody>
          <a:bodyPr/>
          <a:lstStyle/>
          <a:p>
            <a:fld id="{E6A605B3-0D6A-0E40-B93B-36E9370CBFFA}" type="slidenum">
              <a:rPr lang="en-US" smtClean="0"/>
              <a:pPr/>
              <a:t>12</a:t>
            </a:fld>
            <a:endParaRPr lang="en-US"/>
          </a:p>
        </p:txBody>
      </p:sp>
    </p:spTree>
    <p:extLst>
      <p:ext uri="{BB962C8B-B14F-4D97-AF65-F5344CB8AC3E}">
        <p14:creationId xmlns:p14="http://schemas.microsoft.com/office/powerpoint/2010/main" val="319427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A605B3-0D6A-0E40-B93B-36E9370CBFFA}" type="slidenum">
              <a:rPr/>
              <a:pPr/>
              <a:t>13</a:t>
            </a:fld>
            <a:endParaRPr lang="en-US"/>
          </a:p>
        </p:txBody>
      </p:sp>
    </p:spTree>
    <p:extLst>
      <p:ext uri="{BB962C8B-B14F-4D97-AF65-F5344CB8AC3E}">
        <p14:creationId xmlns:p14="http://schemas.microsoft.com/office/powerpoint/2010/main" val="1975521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E6A605B3-0D6A-0E40-B93B-36E9370CBFFA}" type="slidenum">
              <a:rPr lang="lt-LT" smtClean="0"/>
              <a:pPr/>
              <a:t>14</a:t>
            </a:fld>
            <a:endParaRPr lang="lt-LT"/>
          </a:p>
        </p:txBody>
      </p:sp>
    </p:spTree>
    <p:extLst>
      <p:ext uri="{BB962C8B-B14F-4D97-AF65-F5344CB8AC3E}">
        <p14:creationId xmlns:p14="http://schemas.microsoft.com/office/powerpoint/2010/main" val="162074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t-LT" dirty="0" err="1" smtClean="0"/>
              <a:t>This</a:t>
            </a:r>
            <a:r>
              <a:rPr lang="lt-LT" baseline="0" dirty="0" smtClean="0"/>
              <a:t> </a:t>
            </a:r>
            <a:r>
              <a:rPr lang="lt-LT" baseline="0" dirty="0" err="1" smtClean="0"/>
              <a:t>comes</a:t>
            </a:r>
            <a:r>
              <a:rPr lang="lt-LT" baseline="0" dirty="0" smtClean="0"/>
              <a:t> </a:t>
            </a:r>
            <a:r>
              <a:rPr lang="lt-LT" baseline="0" dirty="0" err="1" smtClean="0"/>
              <a:t>as</a:t>
            </a:r>
            <a:r>
              <a:rPr lang="lt-LT" baseline="0" dirty="0" smtClean="0"/>
              <a:t> </a:t>
            </a:r>
            <a:r>
              <a:rPr lang="lt-LT" baseline="0" dirty="0" err="1" smtClean="0"/>
              <a:t>no</a:t>
            </a:r>
            <a:r>
              <a:rPr lang="lt-LT" baseline="0" dirty="0" smtClean="0"/>
              <a:t> </a:t>
            </a:r>
            <a:r>
              <a:rPr lang="lt-LT" baseline="0" dirty="0" err="1" smtClean="0"/>
              <a:t>surprise</a:t>
            </a:r>
            <a:r>
              <a:rPr lang="lt-LT" baseline="0" dirty="0" smtClean="0"/>
              <a:t> </a:t>
            </a:r>
            <a:r>
              <a:rPr lang="lt-LT" baseline="0" dirty="0" err="1" smtClean="0"/>
              <a:t>as</a:t>
            </a:r>
            <a:r>
              <a:rPr lang="lt-LT" baseline="0" dirty="0" smtClean="0"/>
              <a:t> </a:t>
            </a:r>
            <a:r>
              <a:rPr lang="lt-LT" baseline="0" dirty="0" err="1" smtClean="0"/>
              <a:t>the</a:t>
            </a:r>
            <a:r>
              <a:rPr lang="lt-LT" baseline="0" dirty="0" smtClean="0"/>
              <a:t> </a:t>
            </a:r>
            <a:r>
              <a:rPr lang="lt-LT" baseline="0" dirty="0" err="1" smtClean="0"/>
              <a:t>city</a:t>
            </a:r>
            <a:r>
              <a:rPr lang="lt-LT" baseline="0" dirty="0" smtClean="0"/>
              <a:t> </a:t>
            </a:r>
            <a:r>
              <a:rPr lang="lt-LT" baseline="0" dirty="0" err="1" smtClean="0"/>
              <a:t>is</a:t>
            </a:r>
            <a:r>
              <a:rPr lang="lt-LT" baseline="0" dirty="0" smtClean="0"/>
              <a:t> </a:t>
            </a:r>
            <a:r>
              <a:rPr lang="lt-LT" baseline="0" dirty="0" err="1" smtClean="0"/>
              <a:t>home</a:t>
            </a:r>
            <a:r>
              <a:rPr lang="lt-LT" baseline="0" dirty="0" smtClean="0"/>
              <a:t> to a University, 2 </a:t>
            </a:r>
            <a:r>
              <a:rPr lang="lt-LT" baseline="0" dirty="0" err="1" smtClean="0"/>
              <a:t>colleges</a:t>
            </a:r>
            <a:r>
              <a:rPr lang="lt-LT" baseline="0" dirty="0" smtClean="0"/>
              <a:t> </a:t>
            </a:r>
            <a:r>
              <a:rPr lang="lt-LT" baseline="0" dirty="0" err="1" smtClean="0"/>
              <a:t>and</a:t>
            </a:r>
            <a:r>
              <a:rPr lang="lt-LT" baseline="0" dirty="0" smtClean="0"/>
              <a:t> 1 </a:t>
            </a:r>
            <a:r>
              <a:rPr lang="lt-LT" baseline="0" dirty="0" err="1" smtClean="0"/>
              <a:t>vocational</a:t>
            </a:r>
            <a:r>
              <a:rPr lang="lt-LT" baseline="0" dirty="0" smtClean="0"/>
              <a:t> </a:t>
            </a:r>
            <a:r>
              <a:rPr lang="lt-LT" baseline="0" dirty="0" err="1" smtClean="0"/>
              <a:t>school</a:t>
            </a:r>
            <a:r>
              <a:rPr lang="lt-LT" baseline="0" dirty="0" smtClean="0"/>
              <a:t>. At </a:t>
            </a:r>
            <a:r>
              <a:rPr lang="lt-LT" baseline="0" dirty="0" err="1" smtClean="0"/>
              <a:t>the</a:t>
            </a:r>
            <a:r>
              <a:rPr lang="lt-LT" baseline="0" dirty="0" smtClean="0"/>
              <a:t> </a:t>
            </a:r>
            <a:r>
              <a:rPr lang="lt-LT" baseline="0" dirty="0" err="1" smtClean="0"/>
              <a:t>moment</a:t>
            </a:r>
            <a:r>
              <a:rPr lang="lt-LT" baseline="0" dirty="0" smtClean="0"/>
              <a:t> </a:t>
            </a:r>
            <a:r>
              <a:rPr lang="lt-LT" baseline="0" dirty="0" err="1" smtClean="0"/>
              <a:t>there</a:t>
            </a:r>
            <a:r>
              <a:rPr lang="lt-LT" baseline="0" dirty="0" smtClean="0"/>
              <a:t> are </a:t>
            </a:r>
            <a:r>
              <a:rPr lang="lt-LT" baseline="0" dirty="0" err="1" smtClean="0"/>
              <a:t>around</a:t>
            </a:r>
            <a:r>
              <a:rPr lang="lt-LT" baseline="0" dirty="0" smtClean="0"/>
              <a:t> 2,500 </a:t>
            </a:r>
            <a:r>
              <a:rPr lang="lt-LT" baseline="0" dirty="0" err="1" smtClean="0"/>
              <a:t>enrolled</a:t>
            </a:r>
            <a:r>
              <a:rPr lang="lt-LT" baseline="0" dirty="0" smtClean="0"/>
              <a:t> </a:t>
            </a:r>
            <a:r>
              <a:rPr lang="lt-LT" baseline="0" dirty="0" err="1" smtClean="0"/>
              <a:t>in</a:t>
            </a:r>
            <a:r>
              <a:rPr lang="lt-LT" baseline="0" dirty="0" smtClean="0"/>
              <a:t> </a:t>
            </a:r>
            <a:r>
              <a:rPr lang="lt-LT" baseline="0" dirty="0" err="1" smtClean="0"/>
              <a:t>engineering</a:t>
            </a:r>
            <a:r>
              <a:rPr lang="lt-LT" baseline="0" dirty="0" smtClean="0"/>
              <a:t> </a:t>
            </a:r>
            <a:r>
              <a:rPr lang="lt-LT" baseline="0" dirty="0" err="1" smtClean="0"/>
              <a:t>programmes</a:t>
            </a:r>
            <a:r>
              <a:rPr lang="lt-LT" baseline="0" dirty="0" smtClean="0"/>
              <a:t>.</a:t>
            </a:r>
            <a:endParaRPr lang="en-US" baseline="0" dirty="0" smtClean="0"/>
          </a:p>
          <a:p>
            <a:r>
              <a:rPr lang="en-US" baseline="0" dirty="0" smtClean="0"/>
              <a:t>We are also very proud of our well developed system of education ranging from pre-school to university or professional education. </a:t>
            </a:r>
          </a:p>
          <a:p>
            <a:endParaRPr lang="en-US" baseline="0" dirty="0" smtClean="0"/>
          </a:p>
        </p:txBody>
      </p:sp>
      <p:sp>
        <p:nvSpPr>
          <p:cNvPr id="4" name="Slide Number Placeholder 3"/>
          <p:cNvSpPr>
            <a:spLocks noGrp="1"/>
          </p:cNvSpPr>
          <p:nvPr>
            <p:ph type="sldNum" sz="quarter" idx="10"/>
          </p:nvPr>
        </p:nvSpPr>
        <p:spPr/>
        <p:txBody>
          <a:bodyPr/>
          <a:lstStyle/>
          <a:p>
            <a:fld id="{E6A605B3-0D6A-0E40-B93B-36E9370CBFFA}" type="slidenum">
              <a:rPr lang="en-US" smtClean="0"/>
              <a:pPr/>
              <a:t>15</a:t>
            </a:fld>
            <a:endParaRPr lang="en-US"/>
          </a:p>
        </p:txBody>
      </p:sp>
    </p:spTree>
    <p:extLst>
      <p:ext uri="{BB962C8B-B14F-4D97-AF65-F5344CB8AC3E}">
        <p14:creationId xmlns:p14="http://schemas.microsoft.com/office/powerpoint/2010/main" val="3218279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err="1" smtClean="0"/>
              <a:t>Not</a:t>
            </a:r>
            <a:r>
              <a:rPr lang="lt-LT" dirty="0" smtClean="0"/>
              <a:t> </a:t>
            </a:r>
            <a:r>
              <a:rPr lang="lt-LT" dirty="0" err="1" smtClean="0"/>
              <a:t>only</a:t>
            </a:r>
            <a:r>
              <a:rPr lang="lt-LT" dirty="0" smtClean="0"/>
              <a:t> </a:t>
            </a:r>
            <a:r>
              <a:rPr lang="lt-LT" dirty="0" err="1" smtClean="0"/>
              <a:t>does</a:t>
            </a:r>
            <a:r>
              <a:rPr lang="lt-LT" dirty="0" smtClean="0"/>
              <a:t> </a:t>
            </a:r>
            <a:r>
              <a:rPr lang="lt-LT" dirty="0" err="1" smtClean="0"/>
              <a:t>the</a:t>
            </a:r>
            <a:r>
              <a:rPr lang="lt-LT" dirty="0" smtClean="0"/>
              <a:t> </a:t>
            </a:r>
            <a:r>
              <a:rPr lang="lt-LT" dirty="0" err="1" smtClean="0"/>
              <a:t>city</a:t>
            </a:r>
            <a:r>
              <a:rPr lang="lt-LT" baseline="0" dirty="0" smtClean="0"/>
              <a:t> </a:t>
            </a:r>
            <a:r>
              <a:rPr lang="lt-LT" baseline="0" dirty="0" err="1" smtClean="0"/>
              <a:t>provide</a:t>
            </a:r>
            <a:r>
              <a:rPr lang="lt-LT" baseline="0" dirty="0" smtClean="0"/>
              <a:t> </a:t>
            </a:r>
            <a:r>
              <a:rPr lang="lt-LT" baseline="0" dirty="0" err="1" smtClean="0"/>
              <a:t>skilled</a:t>
            </a:r>
            <a:r>
              <a:rPr lang="lt-LT" baseline="0" dirty="0" smtClean="0"/>
              <a:t> </a:t>
            </a:r>
            <a:r>
              <a:rPr lang="lt-LT" baseline="0" dirty="0" err="1" smtClean="0"/>
              <a:t>workers</a:t>
            </a:r>
            <a:r>
              <a:rPr lang="en-US" baseline="0" dirty="0" smtClean="0"/>
              <a:t>, Siauliai also offers very </a:t>
            </a:r>
            <a:r>
              <a:rPr lang="lt-LT" baseline="0" dirty="0" err="1" smtClean="0"/>
              <a:t>competitive</a:t>
            </a:r>
            <a:r>
              <a:rPr lang="lt-LT" baseline="0" dirty="0" smtClean="0"/>
              <a:t> </a:t>
            </a:r>
            <a:r>
              <a:rPr lang="en-US" baseline="0" dirty="0" err="1" smtClean="0"/>
              <a:t>labour</a:t>
            </a:r>
            <a:r>
              <a:rPr lang="en-US" baseline="0" dirty="0" smtClean="0"/>
              <a:t> costs with the average salary</a:t>
            </a:r>
            <a:r>
              <a:rPr lang="lt-LT" baseline="0" dirty="0" smtClean="0"/>
              <a:t> (BRUTO)</a:t>
            </a:r>
            <a:r>
              <a:rPr lang="en-US" baseline="0" dirty="0" smtClean="0"/>
              <a:t> being </a:t>
            </a:r>
            <a:r>
              <a:rPr lang="lt-LT" baseline="0" dirty="0" smtClean="0"/>
              <a:t>658,8</a:t>
            </a:r>
            <a:r>
              <a:rPr lang="en-US" baseline="0" dirty="0" smtClean="0"/>
              <a:t> EUROS</a:t>
            </a:r>
            <a:endParaRPr lang="en-US" dirty="0"/>
          </a:p>
        </p:txBody>
      </p:sp>
      <p:sp>
        <p:nvSpPr>
          <p:cNvPr id="4" name="Slide Number Placeholder 3"/>
          <p:cNvSpPr>
            <a:spLocks noGrp="1"/>
          </p:cNvSpPr>
          <p:nvPr>
            <p:ph type="sldNum" sz="quarter" idx="10"/>
          </p:nvPr>
        </p:nvSpPr>
        <p:spPr/>
        <p:txBody>
          <a:bodyPr/>
          <a:lstStyle/>
          <a:p>
            <a:fld id="{E6A605B3-0D6A-0E40-B93B-36E9370CBFFA}" type="slidenum">
              <a:rPr/>
              <a:pPr/>
              <a:t>16</a:t>
            </a:fld>
            <a:endParaRPr lang="en-US"/>
          </a:p>
        </p:txBody>
      </p:sp>
    </p:spTree>
    <p:extLst>
      <p:ext uri="{BB962C8B-B14F-4D97-AF65-F5344CB8AC3E}">
        <p14:creationId xmlns:p14="http://schemas.microsoft.com/office/powerpoint/2010/main" val="1975521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t-LT" dirty="0" smtClean="0"/>
              <a:t>Apart </a:t>
            </a:r>
            <a:r>
              <a:rPr lang="lt-LT" dirty="0" err="1" smtClean="0"/>
              <a:t>from</a:t>
            </a:r>
            <a:r>
              <a:rPr lang="lt-LT" dirty="0" smtClean="0"/>
              <a:t> </a:t>
            </a:r>
            <a:r>
              <a:rPr lang="lt-LT" dirty="0" err="1" smtClean="0"/>
              <a:t>its</a:t>
            </a:r>
            <a:r>
              <a:rPr lang="lt-LT" dirty="0" smtClean="0"/>
              <a:t> </a:t>
            </a:r>
            <a:r>
              <a:rPr lang="lt-LT" dirty="0" err="1" smtClean="0"/>
              <a:t>skilled</a:t>
            </a:r>
            <a:r>
              <a:rPr lang="lt-LT" dirty="0" smtClean="0"/>
              <a:t> </a:t>
            </a:r>
            <a:r>
              <a:rPr lang="lt-LT" dirty="0" err="1" smtClean="0"/>
              <a:t>workforce</a:t>
            </a:r>
            <a:r>
              <a:rPr lang="lt-LT" baseline="0" dirty="0" smtClean="0"/>
              <a:t>, </a:t>
            </a:r>
            <a:r>
              <a:rPr lang="lt-LT" baseline="0" dirty="0" err="1" smtClean="0"/>
              <a:t>the</a:t>
            </a:r>
            <a:r>
              <a:rPr lang="lt-LT" baseline="0" dirty="0" smtClean="0"/>
              <a:t> </a:t>
            </a:r>
            <a:r>
              <a:rPr lang="lt-LT" baseline="0" dirty="0" err="1" smtClean="0"/>
              <a:t>city</a:t>
            </a:r>
            <a:r>
              <a:rPr lang="lt-LT" baseline="0" dirty="0" smtClean="0"/>
              <a:t> </a:t>
            </a:r>
            <a:r>
              <a:rPr lang="lt-LT" baseline="0" dirty="0" err="1" smtClean="0"/>
              <a:t>provides</a:t>
            </a:r>
            <a:r>
              <a:rPr lang="lt-LT" baseline="0" dirty="0" smtClean="0"/>
              <a:t> </a:t>
            </a:r>
            <a:r>
              <a:rPr lang="lt-LT" baseline="0" dirty="0" err="1" smtClean="0"/>
              <a:t>investors</a:t>
            </a:r>
            <a:r>
              <a:rPr lang="lt-LT" baseline="0" dirty="0" smtClean="0"/>
              <a:t> </a:t>
            </a:r>
            <a:r>
              <a:rPr lang="lt-LT" baseline="0" dirty="0" err="1" smtClean="0"/>
              <a:t>with</a:t>
            </a:r>
            <a:r>
              <a:rPr lang="lt-LT" baseline="0" dirty="0" smtClean="0"/>
              <a:t> a </a:t>
            </a:r>
            <a:r>
              <a:rPr lang="lt-LT" baseline="0" dirty="0" err="1" smtClean="0"/>
              <a:t>territory</a:t>
            </a:r>
            <a:r>
              <a:rPr lang="lt-LT" baseline="0" dirty="0" smtClean="0"/>
              <a:t> </a:t>
            </a:r>
            <a:r>
              <a:rPr lang="lt-LT" baseline="0" dirty="0" err="1" smtClean="0"/>
              <a:t>of</a:t>
            </a:r>
            <a:r>
              <a:rPr lang="lt-LT" baseline="0" dirty="0" smtClean="0"/>
              <a:t> 500 ha </a:t>
            </a:r>
            <a:r>
              <a:rPr lang="lt-LT" baseline="0" dirty="0" err="1" smtClean="0"/>
              <a:t>for</a:t>
            </a:r>
            <a:r>
              <a:rPr lang="lt-LT" baseline="0" dirty="0" smtClean="0"/>
              <a:t> </a:t>
            </a:r>
            <a:r>
              <a:rPr lang="lt-LT" baseline="0" dirty="0" err="1" smtClean="0"/>
              <a:t>the</a:t>
            </a:r>
            <a:r>
              <a:rPr lang="lt-LT" baseline="0" dirty="0" smtClean="0"/>
              <a:t> </a:t>
            </a:r>
            <a:r>
              <a:rPr lang="lt-LT" baseline="0" dirty="0" err="1" smtClean="0"/>
              <a:t>development</a:t>
            </a:r>
            <a:r>
              <a:rPr lang="lt-LT" baseline="0" dirty="0" smtClean="0"/>
              <a:t> </a:t>
            </a:r>
            <a:r>
              <a:rPr lang="lt-LT" baseline="0" dirty="0" err="1" smtClean="0"/>
              <a:t>of</a:t>
            </a:r>
            <a:r>
              <a:rPr lang="lt-LT" baseline="0" dirty="0" smtClean="0"/>
              <a:t> </a:t>
            </a:r>
            <a:r>
              <a:rPr lang="lt-LT" baseline="0" dirty="0" err="1" smtClean="0"/>
              <a:t>industry</a:t>
            </a:r>
            <a:r>
              <a:rPr lang="lt-LT" baseline="0" dirty="0" smtClean="0"/>
              <a:t>, </a:t>
            </a:r>
            <a:r>
              <a:rPr lang="lt-LT" baseline="0" dirty="0" err="1" smtClean="0"/>
              <a:t>business</a:t>
            </a:r>
            <a:r>
              <a:rPr lang="lt-LT" baseline="0" dirty="0" smtClean="0"/>
              <a:t> </a:t>
            </a:r>
            <a:r>
              <a:rPr lang="lt-LT" baseline="0" dirty="0" err="1" smtClean="0"/>
              <a:t>and</a:t>
            </a:r>
            <a:r>
              <a:rPr lang="lt-LT" baseline="0" dirty="0" smtClean="0"/>
              <a:t> </a:t>
            </a:r>
            <a:r>
              <a:rPr lang="lt-LT" baseline="0" dirty="0" err="1" smtClean="0"/>
              <a:t>logistics</a:t>
            </a:r>
            <a:r>
              <a:rPr lang="lt-LT" baseline="0" dirty="0" smtClean="0"/>
              <a:t>.</a:t>
            </a:r>
            <a:r>
              <a:rPr lang="en-US" baseline="0" dirty="0" smtClean="0"/>
              <a:t> The industrial park has already proven to be a success and is almost fully taken up by companies. </a:t>
            </a:r>
            <a:r>
              <a:rPr lang="lt-LT" baseline="0" dirty="0" err="1" smtClean="0"/>
              <a:t>The</a:t>
            </a:r>
            <a:r>
              <a:rPr lang="lt-LT" baseline="0" dirty="0" smtClean="0"/>
              <a:t> </a:t>
            </a:r>
            <a:r>
              <a:rPr lang="lt-LT" baseline="0" dirty="0" err="1" smtClean="0"/>
              <a:t>newly</a:t>
            </a:r>
            <a:r>
              <a:rPr lang="lt-LT" baseline="0" dirty="0" smtClean="0"/>
              <a:t> </a:t>
            </a:r>
            <a:r>
              <a:rPr lang="lt-LT" baseline="0" dirty="0" err="1" smtClean="0"/>
              <a:t>opened</a:t>
            </a:r>
            <a:r>
              <a:rPr lang="lt-LT" baseline="0" dirty="0" smtClean="0"/>
              <a:t> FEZ </a:t>
            </a:r>
            <a:r>
              <a:rPr lang="lt-LT" baseline="0" dirty="0" err="1" smtClean="0"/>
              <a:t>takes</a:t>
            </a:r>
            <a:r>
              <a:rPr lang="lt-LT" baseline="0" dirty="0" smtClean="0"/>
              <a:t> </a:t>
            </a:r>
            <a:r>
              <a:rPr lang="lt-LT" baseline="0" dirty="0" err="1" smtClean="0"/>
              <a:t>up</a:t>
            </a:r>
            <a:r>
              <a:rPr lang="lt-LT" baseline="0" dirty="0" smtClean="0"/>
              <a:t> 218 </a:t>
            </a:r>
            <a:r>
              <a:rPr lang="lt-LT" baseline="0" dirty="0" err="1" smtClean="0"/>
              <a:t>hectares</a:t>
            </a:r>
            <a:r>
              <a:rPr lang="lt-LT" baseline="0" dirty="0" smtClean="0"/>
              <a:t>. </a:t>
            </a:r>
            <a:endParaRPr lang="lt-LT" baseline="0" dirty="0"/>
          </a:p>
        </p:txBody>
      </p:sp>
      <p:sp>
        <p:nvSpPr>
          <p:cNvPr id="4" name="Slide Number Placeholder 3"/>
          <p:cNvSpPr>
            <a:spLocks noGrp="1"/>
          </p:cNvSpPr>
          <p:nvPr>
            <p:ph type="sldNum" sz="quarter" idx="10"/>
          </p:nvPr>
        </p:nvSpPr>
        <p:spPr/>
        <p:txBody>
          <a:bodyPr/>
          <a:lstStyle/>
          <a:p>
            <a:fld id="{E6A605B3-0D6A-0E40-B93B-36E9370CBFFA}" type="slidenum">
              <a:rPr lang="en-US" smtClean="0"/>
              <a:pPr/>
              <a:t>17</a:t>
            </a:fld>
            <a:endParaRPr lang="en-US"/>
          </a:p>
        </p:txBody>
      </p:sp>
    </p:spTree>
    <p:extLst>
      <p:ext uri="{BB962C8B-B14F-4D97-AF65-F5344CB8AC3E}">
        <p14:creationId xmlns:p14="http://schemas.microsoft.com/office/powerpoint/2010/main" val="3689226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A605B3-0D6A-0E40-B93B-36E9370CBFFA}" type="slidenum">
              <a:rPr lang="en-US" smtClean="0"/>
              <a:pPr/>
              <a:t>19</a:t>
            </a:fld>
            <a:endParaRPr lang="en-US"/>
          </a:p>
        </p:txBody>
      </p:sp>
    </p:spTree>
    <p:extLst>
      <p:ext uri="{BB962C8B-B14F-4D97-AF65-F5344CB8AC3E}">
        <p14:creationId xmlns:p14="http://schemas.microsoft.com/office/powerpoint/2010/main" val="3388790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err="1" smtClean="0"/>
              <a:t>Other</a:t>
            </a:r>
            <a:r>
              <a:rPr lang="lt-LT" dirty="0" smtClean="0"/>
              <a:t> </a:t>
            </a:r>
            <a:r>
              <a:rPr lang="lt-LT" dirty="0" err="1" smtClean="0"/>
              <a:t>very</a:t>
            </a:r>
            <a:r>
              <a:rPr lang="lt-LT" dirty="0" smtClean="0"/>
              <a:t> </a:t>
            </a:r>
            <a:r>
              <a:rPr lang="lt-LT" dirty="0" err="1" smtClean="0"/>
              <a:t>important</a:t>
            </a:r>
            <a:r>
              <a:rPr lang="lt-LT" baseline="0" dirty="0" smtClean="0"/>
              <a:t> </a:t>
            </a:r>
            <a:r>
              <a:rPr lang="lt-LT" baseline="0" dirty="0" err="1" smtClean="0"/>
              <a:t>advantage</a:t>
            </a:r>
            <a:r>
              <a:rPr lang="lt-LT" baseline="0" dirty="0" smtClean="0"/>
              <a:t> </a:t>
            </a:r>
            <a:r>
              <a:rPr lang="lt-LT" baseline="0" dirty="0" err="1" smtClean="0"/>
              <a:t>provided</a:t>
            </a:r>
            <a:r>
              <a:rPr lang="lt-LT" baseline="0" dirty="0" smtClean="0"/>
              <a:t> </a:t>
            </a:r>
            <a:r>
              <a:rPr lang="lt-LT" baseline="0" dirty="0" err="1" smtClean="0"/>
              <a:t>specifally</a:t>
            </a:r>
            <a:r>
              <a:rPr lang="lt-LT" baseline="0" dirty="0" smtClean="0"/>
              <a:t> </a:t>
            </a:r>
            <a:r>
              <a:rPr lang="lt-LT" baseline="0" dirty="0" err="1" smtClean="0"/>
              <a:t>by</a:t>
            </a:r>
            <a:r>
              <a:rPr lang="lt-LT" baseline="0" dirty="0" smtClean="0"/>
              <a:t> </a:t>
            </a:r>
            <a:r>
              <a:rPr lang="lt-LT" baseline="0" dirty="0" err="1" smtClean="0"/>
              <a:t>the</a:t>
            </a:r>
            <a:r>
              <a:rPr lang="lt-LT" baseline="0" dirty="0" smtClean="0"/>
              <a:t> FEZ </a:t>
            </a:r>
            <a:r>
              <a:rPr lang="lt-LT" baseline="0" dirty="0" err="1" smtClean="0"/>
              <a:t>is</a:t>
            </a:r>
            <a:r>
              <a:rPr lang="lt-LT" baseline="0" dirty="0" smtClean="0"/>
              <a:t> </a:t>
            </a:r>
            <a:r>
              <a:rPr lang="lt-LT" baseline="0" dirty="0" err="1" smtClean="0"/>
              <a:t>the</a:t>
            </a:r>
            <a:r>
              <a:rPr lang="lt-LT" baseline="0" dirty="0" smtClean="0"/>
              <a:t> </a:t>
            </a:r>
            <a:r>
              <a:rPr lang="lt-LT" baseline="0" dirty="0" err="1" smtClean="0"/>
              <a:t>availability</a:t>
            </a:r>
            <a:r>
              <a:rPr lang="lt-LT" baseline="0" dirty="0" smtClean="0"/>
              <a:t> </a:t>
            </a:r>
            <a:r>
              <a:rPr lang="lt-LT" baseline="0" dirty="0" err="1" smtClean="0"/>
              <a:t>of</a:t>
            </a:r>
            <a:r>
              <a:rPr lang="lt-LT" baseline="0" dirty="0" smtClean="0"/>
              <a:t> </a:t>
            </a:r>
            <a:r>
              <a:rPr lang="lt-LT" baseline="0" dirty="0" err="1" smtClean="0"/>
              <a:t>various</a:t>
            </a:r>
            <a:r>
              <a:rPr lang="lt-LT" baseline="0" dirty="0" smtClean="0"/>
              <a:t> </a:t>
            </a:r>
            <a:r>
              <a:rPr lang="lt-LT" baseline="0" dirty="0" err="1" smtClean="0"/>
              <a:t>tax</a:t>
            </a:r>
            <a:r>
              <a:rPr lang="lt-LT" baseline="0" dirty="0" smtClean="0"/>
              <a:t> </a:t>
            </a:r>
            <a:r>
              <a:rPr lang="lt-LT" baseline="0" dirty="0" err="1" smtClean="0"/>
              <a:t>incentives</a:t>
            </a:r>
            <a:r>
              <a:rPr lang="lt-LT" baseline="0" dirty="0" smtClean="0"/>
              <a:t>, </a:t>
            </a:r>
            <a:r>
              <a:rPr lang="lt-LT" baseline="0" dirty="0" err="1" smtClean="0"/>
              <a:t>including</a:t>
            </a:r>
            <a:r>
              <a:rPr lang="lt-LT" baseline="0" dirty="0" smtClean="0"/>
              <a:t>:</a:t>
            </a:r>
            <a:endParaRPr lang="lt-LT" dirty="0"/>
          </a:p>
        </p:txBody>
      </p:sp>
      <p:sp>
        <p:nvSpPr>
          <p:cNvPr id="4" name="Skaidrės numerio vietos rezervavimo ženklas 3"/>
          <p:cNvSpPr>
            <a:spLocks noGrp="1"/>
          </p:cNvSpPr>
          <p:nvPr>
            <p:ph type="sldNum" sz="quarter" idx="10"/>
          </p:nvPr>
        </p:nvSpPr>
        <p:spPr/>
        <p:txBody>
          <a:bodyPr/>
          <a:lstStyle/>
          <a:p>
            <a:fld id="{E6A605B3-0D6A-0E40-B93B-36E9370CBFFA}" type="slidenum">
              <a:rPr lang="lt-LT" smtClean="0"/>
              <a:pPr/>
              <a:t>20</a:t>
            </a:fld>
            <a:endParaRPr lang="lt-LT"/>
          </a:p>
        </p:txBody>
      </p:sp>
    </p:spTree>
    <p:extLst>
      <p:ext uri="{BB962C8B-B14F-4D97-AF65-F5344CB8AC3E}">
        <p14:creationId xmlns:p14="http://schemas.microsoft.com/office/powerpoint/2010/main" val="189301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i="0" dirty="0" smtClean="0">
                <a:solidFill>
                  <a:srgbClr val="FF0000"/>
                </a:solidFill>
              </a:rPr>
              <a:t>In</a:t>
            </a:r>
            <a:r>
              <a:rPr lang="en-US" i="0" baseline="0" dirty="0" smtClean="0">
                <a:solidFill>
                  <a:srgbClr val="FF0000"/>
                </a:solidFill>
              </a:rPr>
              <a:t> Lithuania the name of Siauliai is the synonym of an industrial city. Even from a historical perspective Siauliai has always had a strong </a:t>
            </a:r>
            <a:r>
              <a:rPr lang="lt-LT" i="0" baseline="0" dirty="0" err="1" smtClean="0">
                <a:solidFill>
                  <a:srgbClr val="FF0000"/>
                </a:solidFill>
              </a:rPr>
              <a:t>manufacturing</a:t>
            </a:r>
            <a:r>
              <a:rPr lang="lt-LT" i="0" baseline="0" dirty="0" smtClean="0">
                <a:solidFill>
                  <a:srgbClr val="FF0000"/>
                </a:solidFill>
              </a:rPr>
              <a:t> </a:t>
            </a:r>
            <a:r>
              <a:rPr lang="en-US" i="0" baseline="0" dirty="0" smtClean="0">
                <a:solidFill>
                  <a:srgbClr val="FF0000"/>
                </a:solidFill>
              </a:rPr>
              <a:t>sector. In fact, 30 percent of the GDP comes only from the industrial  sector. </a:t>
            </a:r>
            <a:r>
              <a:rPr lang="en-US" sz="1200" i="0" dirty="0" smtClean="0">
                <a:latin typeface="Tahoma"/>
                <a:cs typeface="Tahoma"/>
              </a:rPr>
              <a:t>As a result,</a:t>
            </a:r>
            <a:r>
              <a:rPr lang="en-US" sz="1200" i="0" baseline="0" dirty="0" smtClean="0">
                <a:latin typeface="Tahoma"/>
                <a:cs typeface="Tahoma"/>
              </a:rPr>
              <a:t> we continuously develop our infrastructure and </a:t>
            </a:r>
            <a:r>
              <a:rPr lang="lt-LT" sz="1200" i="0" baseline="0" dirty="0" err="1" smtClean="0">
                <a:latin typeface="Tahoma"/>
                <a:cs typeface="Tahoma"/>
              </a:rPr>
              <a:t>skil</a:t>
            </a:r>
            <a:r>
              <a:rPr lang="en-US" sz="1200" i="0" baseline="0" dirty="0" smtClean="0">
                <a:latin typeface="Tahoma"/>
                <a:cs typeface="Tahoma"/>
              </a:rPr>
              <a:t>l</a:t>
            </a:r>
            <a:r>
              <a:rPr lang="lt-LT" sz="1200" i="0" baseline="0" dirty="0" err="1" smtClean="0">
                <a:latin typeface="Tahoma"/>
                <a:cs typeface="Tahoma"/>
              </a:rPr>
              <a:t>ed</a:t>
            </a:r>
            <a:r>
              <a:rPr lang="lt-LT" sz="1200" i="0" baseline="0" dirty="0" smtClean="0">
                <a:latin typeface="Tahoma"/>
                <a:cs typeface="Tahoma"/>
              </a:rPr>
              <a:t> </a:t>
            </a:r>
            <a:r>
              <a:rPr lang="en-US" sz="1200" i="0" baseline="0" dirty="0" smtClean="0">
                <a:latin typeface="Tahoma"/>
                <a:cs typeface="Tahoma"/>
              </a:rPr>
              <a:t>professionals to meet the needs of businesses. And this has not come unnoticed. </a:t>
            </a:r>
            <a:endParaRPr lang="en-US" sz="1200" i="0" dirty="0" smtClean="0">
              <a:latin typeface="Tahoma"/>
              <a:cs typeface="Tahom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endParaRPr lang="lt-LT" dirty="0"/>
          </a:p>
        </p:txBody>
      </p:sp>
      <p:sp>
        <p:nvSpPr>
          <p:cNvPr id="4" name="Skaidrės numerio vietos rezervavimo ženklas 3"/>
          <p:cNvSpPr>
            <a:spLocks noGrp="1"/>
          </p:cNvSpPr>
          <p:nvPr>
            <p:ph type="sldNum" sz="quarter" idx="10"/>
          </p:nvPr>
        </p:nvSpPr>
        <p:spPr/>
        <p:txBody>
          <a:bodyPr/>
          <a:lstStyle/>
          <a:p>
            <a:fld id="{E6A605B3-0D6A-0E40-B93B-36E9370CBFFA}" type="slidenum">
              <a:rPr lang="lt-LT" smtClean="0"/>
              <a:pPr/>
              <a:t>2</a:t>
            </a:fld>
            <a:endParaRPr lang="lt-LT"/>
          </a:p>
        </p:txBody>
      </p:sp>
    </p:spTree>
    <p:extLst>
      <p:ext uri="{BB962C8B-B14F-4D97-AF65-F5344CB8AC3E}">
        <p14:creationId xmlns:p14="http://schemas.microsoft.com/office/powerpoint/2010/main" val="3274208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Regardless</a:t>
            </a:r>
            <a:r>
              <a:rPr lang="en-US" baseline="0" dirty="0" smtClean="0"/>
              <a:t> of the incentives, however, </a:t>
            </a:r>
            <a:r>
              <a:rPr lang="en-US" dirty="0" smtClean="0"/>
              <a:t>Siauliai </a:t>
            </a:r>
            <a:r>
              <a:rPr lang="en-US" baseline="0" dirty="0" smtClean="0"/>
              <a:t>in general has a very business friendly environment, to name just a few factors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municipality further contributes in the creation of a business friendly environment by offering</a:t>
            </a:r>
            <a:r>
              <a:rPr lang="en-US" baseline="0" dirty="0" smtClean="0"/>
              <a:t> quality services</a:t>
            </a:r>
            <a:endParaRPr lang="en-US" dirty="0" smtClean="0"/>
          </a:p>
          <a:p>
            <a:endParaRPr lang="en-US" dirty="0"/>
          </a:p>
        </p:txBody>
      </p:sp>
      <p:sp>
        <p:nvSpPr>
          <p:cNvPr id="4" name="Slide Number Placeholder 3"/>
          <p:cNvSpPr>
            <a:spLocks noGrp="1"/>
          </p:cNvSpPr>
          <p:nvPr>
            <p:ph type="sldNum" sz="quarter" idx="10"/>
          </p:nvPr>
        </p:nvSpPr>
        <p:spPr/>
        <p:txBody>
          <a:bodyPr/>
          <a:lstStyle/>
          <a:p>
            <a:fld id="{E6A605B3-0D6A-0E40-B93B-36E9370CBFFA}" type="slidenum">
              <a:rPr lang="en-US" smtClean="0"/>
              <a:pPr/>
              <a:t>21</a:t>
            </a:fld>
            <a:endParaRPr lang="en-US"/>
          </a:p>
        </p:txBody>
      </p:sp>
    </p:spTree>
    <p:extLst>
      <p:ext uri="{BB962C8B-B14F-4D97-AF65-F5344CB8AC3E}">
        <p14:creationId xmlns:p14="http://schemas.microsoft.com/office/powerpoint/2010/main" val="94650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municipality further contributes in the creation of a business friendly environment by offering</a:t>
            </a:r>
            <a:r>
              <a:rPr lang="en-US" baseline="0" dirty="0" smtClean="0"/>
              <a:t> quality services</a:t>
            </a:r>
            <a:endParaRPr lang="en-US" dirty="0" smtClean="0"/>
          </a:p>
          <a:p>
            <a:endParaRPr lang="en-US" dirty="0"/>
          </a:p>
        </p:txBody>
      </p:sp>
      <p:sp>
        <p:nvSpPr>
          <p:cNvPr id="4" name="Slide Number Placeholder 3"/>
          <p:cNvSpPr>
            <a:spLocks noGrp="1"/>
          </p:cNvSpPr>
          <p:nvPr>
            <p:ph type="sldNum" sz="quarter" idx="10"/>
          </p:nvPr>
        </p:nvSpPr>
        <p:spPr/>
        <p:txBody>
          <a:bodyPr/>
          <a:lstStyle/>
          <a:p>
            <a:fld id="{E6A605B3-0D6A-0E40-B93B-36E9370CBFFA}" type="slidenum">
              <a:rPr lang="en-US" smtClean="0"/>
              <a:pPr/>
              <a:t>22</a:t>
            </a:fld>
            <a:endParaRPr lang="en-US"/>
          </a:p>
        </p:txBody>
      </p:sp>
    </p:spTree>
    <p:extLst>
      <p:ext uri="{BB962C8B-B14F-4D97-AF65-F5344CB8AC3E}">
        <p14:creationId xmlns:p14="http://schemas.microsoft.com/office/powerpoint/2010/main" val="946500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A605B3-0D6A-0E40-B93B-36E9370CBFFA}" type="slidenum">
              <a:rPr lang="en-US" smtClean="0"/>
              <a:pPr/>
              <a:t>23</a:t>
            </a:fld>
            <a:endParaRPr lang="en-US"/>
          </a:p>
        </p:txBody>
      </p:sp>
    </p:spTree>
    <p:extLst>
      <p:ext uri="{BB962C8B-B14F-4D97-AF65-F5344CB8AC3E}">
        <p14:creationId xmlns:p14="http://schemas.microsoft.com/office/powerpoint/2010/main" val="3465253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t-LT" dirty="0" err="1" smtClean="0"/>
              <a:t>The</a:t>
            </a:r>
            <a:r>
              <a:rPr lang="lt-LT" dirty="0" smtClean="0"/>
              <a:t> </a:t>
            </a:r>
            <a:r>
              <a:rPr lang="lt-LT" dirty="0" err="1" smtClean="0"/>
              <a:t>proof</a:t>
            </a:r>
            <a:r>
              <a:rPr lang="lt-LT" dirty="0" smtClean="0"/>
              <a:t> </a:t>
            </a:r>
            <a:r>
              <a:rPr lang="lt-LT" dirty="0" err="1" smtClean="0"/>
              <a:t>that</a:t>
            </a:r>
            <a:r>
              <a:rPr lang="lt-LT" dirty="0" smtClean="0"/>
              <a:t> </a:t>
            </a:r>
            <a:r>
              <a:rPr lang="lt-LT" dirty="0" err="1" smtClean="0"/>
              <a:t>the</a:t>
            </a:r>
            <a:r>
              <a:rPr lang="lt-LT" dirty="0" smtClean="0"/>
              <a:t> </a:t>
            </a:r>
            <a:r>
              <a:rPr lang="lt-LT" dirty="0" err="1" smtClean="0"/>
              <a:t>city</a:t>
            </a:r>
            <a:r>
              <a:rPr lang="lt-LT" dirty="0" smtClean="0"/>
              <a:t> </a:t>
            </a:r>
            <a:r>
              <a:rPr lang="lt-LT" dirty="0" err="1" smtClean="0"/>
              <a:t>is</a:t>
            </a:r>
            <a:r>
              <a:rPr lang="lt-LT" baseline="0" dirty="0" smtClean="0"/>
              <a:t> </a:t>
            </a:r>
            <a:r>
              <a:rPr lang="lt-LT" baseline="0" dirty="0" err="1" smtClean="0"/>
              <a:t>an</a:t>
            </a:r>
            <a:r>
              <a:rPr lang="lt-LT" baseline="0" dirty="0" smtClean="0"/>
              <a:t> </a:t>
            </a:r>
            <a:r>
              <a:rPr lang="lt-LT" baseline="0" dirty="0" err="1" smtClean="0"/>
              <a:t>attractive</a:t>
            </a:r>
            <a:r>
              <a:rPr lang="lt-LT" baseline="0" dirty="0" smtClean="0"/>
              <a:t> </a:t>
            </a:r>
            <a:r>
              <a:rPr lang="lt-LT" baseline="0" dirty="0" err="1" smtClean="0"/>
              <a:t>place</a:t>
            </a:r>
            <a:r>
              <a:rPr lang="lt-LT" baseline="0" dirty="0" smtClean="0"/>
              <a:t> </a:t>
            </a:r>
            <a:r>
              <a:rPr lang="lt-LT" baseline="0" dirty="0" err="1" smtClean="0"/>
              <a:t>for</a:t>
            </a:r>
            <a:r>
              <a:rPr lang="lt-LT" baseline="0" dirty="0" smtClean="0"/>
              <a:t> </a:t>
            </a:r>
            <a:r>
              <a:rPr lang="lt-LT" baseline="0" dirty="0" err="1" smtClean="0"/>
              <a:t>doing</a:t>
            </a:r>
            <a:r>
              <a:rPr lang="lt-LT" baseline="0" dirty="0" smtClean="0"/>
              <a:t> </a:t>
            </a:r>
            <a:r>
              <a:rPr lang="lt-LT" baseline="0" dirty="0" err="1" smtClean="0"/>
              <a:t>business</a:t>
            </a:r>
            <a:r>
              <a:rPr lang="lt-LT" baseline="0" dirty="0" smtClean="0"/>
              <a:t> </a:t>
            </a:r>
            <a:r>
              <a:rPr lang="lt-LT" baseline="0" dirty="0" err="1" smtClean="0"/>
              <a:t>is</a:t>
            </a:r>
            <a:r>
              <a:rPr lang="lt-LT" baseline="0" dirty="0" smtClean="0"/>
              <a:t> </a:t>
            </a:r>
            <a:r>
              <a:rPr lang="lt-LT" baseline="0" dirty="0" err="1" smtClean="0"/>
              <a:t>showcased</a:t>
            </a:r>
            <a:r>
              <a:rPr lang="lt-LT" baseline="0" dirty="0" smtClean="0"/>
              <a:t> </a:t>
            </a:r>
            <a:r>
              <a:rPr lang="lt-LT" baseline="0" dirty="0" err="1" smtClean="0"/>
              <a:t>by</a:t>
            </a:r>
            <a:r>
              <a:rPr lang="lt-LT" baseline="0" dirty="0" smtClean="0"/>
              <a:t> a </a:t>
            </a:r>
            <a:r>
              <a:rPr lang="lt-LT" baseline="0" dirty="0" err="1" smtClean="0"/>
              <a:t>number</a:t>
            </a:r>
            <a:r>
              <a:rPr lang="lt-LT" baseline="0" dirty="0" smtClean="0"/>
              <a:t> </a:t>
            </a:r>
            <a:r>
              <a:rPr lang="lt-LT" baseline="0" dirty="0" err="1" smtClean="0"/>
              <a:t>foreign</a:t>
            </a:r>
            <a:r>
              <a:rPr lang="lt-LT" baseline="0" dirty="0" smtClean="0"/>
              <a:t> </a:t>
            </a:r>
            <a:r>
              <a:rPr lang="lt-LT" baseline="0" dirty="0" err="1" smtClean="0"/>
              <a:t>capital</a:t>
            </a:r>
            <a:r>
              <a:rPr lang="lt-LT" baseline="0" dirty="0" smtClean="0"/>
              <a:t> </a:t>
            </a:r>
            <a:r>
              <a:rPr lang="lt-LT" baseline="0" dirty="0" err="1" smtClean="0"/>
              <a:t>companies</a:t>
            </a:r>
            <a:r>
              <a:rPr lang="lt-LT" baseline="0" dirty="0" smtClean="0"/>
              <a:t> </a:t>
            </a:r>
            <a:r>
              <a:rPr lang="lt-LT" baseline="0" dirty="0" err="1" smtClean="0"/>
              <a:t>already</a:t>
            </a:r>
            <a:r>
              <a:rPr lang="lt-LT" baseline="0" dirty="0" smtClean="0"/>
              <a:t> </a:t>
            </a:r>
            <a:r>
              <a:rPr lang="lt-LT" baseline="0" dirty="0" err="1" smtClean="0"/>
              <a:t>carrying</a:t>
            </a:r>
            <a:r>
              <a:rPr lang="lt-LT" baseline="0" dirty="0" smtClean="0"/>
              <a:t> </a:t>
            </a:r>
            <a:r>
              <a:rPr lang="lt-LT" baseline="0" dirty="0" err="1" smtClean="0"/>
              <a:t>out</a:t>
            </a:r>
            <a:r>
              <a:rPr lang="lt-LT" baseline="0" dirty="0" smtClean="0"/>
              <a:t> </a:t>
            </a:r>
            <a:r>
              <a:rPr lang="lt-LT" baseline="0" dirty="0" err="1" smtClean="0"/>
              <a:t>business</a:t>
            </a:r>
            <a:r>
              <a:rPr lang="lt-LT" baseline="0" dirty="0" smtClean="0"/>
              <a:t> </a:t>
            </a:r>
            <a:r>
              <a:rPr lang="lt-LT" baseline="0" dirty="0" err="1" smtClean="0"/>
              <a:t>activities</a:t>
            </a:r>
            <a:r>
              <a:rPr lang="lt-LT" baseline="0" dirty="0" smtClean="0"/>
              <a:t> in Šiauliai. </a:t>
            </a:r>
            <a:endParaRPr lang="en-US" dirty="0"/>
          </a:p>
        </p:txBody>
      </p:sp>
      <p:sp>
        <p:nvSpPr>
          <p:cNvPr id="4" name="Slide Number Placeholder 3"/>
          <p:cNvSpPr>
            <a:spLocks noGrp="1"/>
          </p:cNvSpPr>
          <p:nvPr>
            <p:ph type="sldNum" sz="quarter" idx="10"/>
          </p:nvPr>
        </p:nvSpPr>
        <p:spPr/>
        <p:txBody>
          <a:bodyPr/>
          <a:lstStyle/>
          <a:p>
            <a:fld id="{E6A605B3-0D6A-0E40-B93B-36E9370CBFFA}" type="slidenum">
              <a:rPr lang="en-US" smtClean="0"/>
              <a:pPr/>
              <a:t>3</a:t>
            </a:fld>
            <a:endParaRPr lang="en-US"/>
          </a:p>
        </p:txBody>
      </p:sp>
    </p:spTree>
    <p:extLst>
      <p:ext uri="{BB962C8B-B14F-4D97-AF65-F5344CB8AC3E}">
        <p14:creationId xmlns:p14="http://schemas.microsoft.com/office/powerpoint/2010/main" val="1737843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t-LT" dirty="0" err="1" smtClean="0"/>
              <a:t>The</a:t>
            </a:r>
            <a:r>
              <a:rPr lang="lt-LT" dirty="0" smtClean="0"/>
              <a:t> </a:t>
            </a:r>
            <a:r>
              <a:rPr lang="lt-LT" dirty="0" err="1" smtClean="0"/>
              <a:t>proof</a:t>
            </a:r>
            <a:r>
              <a:rPr lang="lt-LT" dirty="0" smtClean="0"/>
              <a:t> </a:t>
            </a:r>
            <a:r>
              <a:rPr lang="lt-LT" dirty="0" err="1" smtClean="0"/>
              <a:t>that</a:t>
            </a:r>
            <a:r>
              <a:rPr lang="lt-LT" dirty="0" smtClean="0"/>
              <a:t> </a:t>
            </a:r>
            <a:r>
              <a:rPr lang="lt-LT" dirty="0" err="1" smtClean="0"/>
              <a:t>the</a:t>
            </a:r>
            <a:r>
              <a:rPr lang="lt-LT" dirty="0" smtClean="0"/>
              <a:t> </a:t>
            </a:r>
            <a:r>
              <a:rPr lang="lt-LT" dirty="0" err="1" smtClean="0"/>
              <a:t>city</a:t>
            </a:r>
            <a:r>
              <a:rPr lang="lt-LT" dirty="0" smtClean="0"/>
              <a:t> </a:t>
            </a:r>
            <a:r>
              <a:rPr lang="lt-LT" dirty="0" err="1" smtClean="0"/>
              <a:t>is</a:t>
            </a:r>
            <a:r>
              <a:rPr lang="lt-LT" baseline="0" dirty="0" smtClean="0"/>
              <a:t> </a:t>
            </a:r>
            <a:r>
              <a:rPr lang="lt-LT" baseline="0" dirty="0" err="1" smtClean="0"/>
              <a:t>an</a:t>
            </a:r>
            <a:r>
              <a:rPr lang="lt-LT" baseline="0" dirty="0" smtClean="0"/>
              <a:t> </a:t>
            </a:r>
            <a:r>
              <a:rPr lang="lt-LT" baseline="0" dirty="0" err="1" smtClean="0"/>
              <a:t>attractive</a:t>
            </a:r>
            <a:r>
              <a:rPr lang="lt-LT" baseline="0" dirty="0" smtClean="0"/>
              <a:t> </a:t>
            </a:r>
            <a:r>
              <a:rPr lang="lt-LT" baseline="0" dirty="0" err="1" smtClean="0"/>
              <a:t>place</a:t>
            </a:r>
            <a:r>
              <a:rPr lang="lt-LT" baseline="0" dirty="0" smtClean="0"/>
              <a:t> </a:t>
            </a:r>
            <a:r>
              <a:rPr lang="lt-LT" baseline="0" dirty="0" err="1" smtClean="0"/>
              <a:t>for</a:t>
            </a:r>
            <a:r>
              <a:rPr lang="lt-LT" baseline="0" dirty="0" smtClean="0"/>
              <a:t> </a:t>
            </a:r>
            <a:r>
              <a:rPr lang="lt-LT" baseline="0" dirty="0" err="1" smtClean="0"/>
              <a:t>doing</a:t>
            </a:r>
            <a:r>
              <a:rPr lang="lt-LT" baseline="0" dirty="0" smtClean="0"/>
              <a:t> </a:t>
            </a:r>
            <a:r>
              <a:rPr lang="lt-LT" baseline="0" dirty="0" err="1" smtClean="0"/>
              <a:t>business</a:t>
            </a:r>
            <a:r>
              <a:rPr lang="lt-LT" baseline="0" dirty="0" smtClean="0"/>
              <a:t> </a:t>
            </a:r>
            <a:r>
              <a:rPr lang="lt-LT" baseline="0" dirty="0" err="1" smtClean="0"/>
              <a:t>is</a:t>
            </a:r>
            <a:r>
              <a:rPr lang="lt-LT" baseline="0" dirty="0" smtClean="0"/>
              <a:t> </a:t>
            </a:r>
            <a:r>
              <a:rPr lang="lt-LT" baseline="0" dirty="0" err="1" smtClean="0"/>
              <a:t>showcased</a:t>
            </a:r>
            <a:r>
              <a:rPr lang="lt-LT" baseline="0" dirty="0" smtClean="0"/>
              <a:t> </a:t>
            </a:r>
            <a:r>
              <a:rPr lang="lt-LT" baseline="0" dirty="0" err="1" smtClean="0"/>
              <a:t>by</a:t>
            </a:r>
            <a:r>
              <a:rPr lang="lt-LT" baseline="0" dirty="0" smtClean="0"/>
              <a:t> a </a:t>
            </a:r>
            <a:r>
              <a:rPr lang="lt-LT" baseline="0" dirty="0" err="1" smtClean="0"/>
              <a:t>number</a:t>
            </a:r>
            <a:r>
              <a:rPr lang="lt-LT" baseline="0" dirty="0" smtClean="0"/>
              <a:t> </a:t>
            </a:r>
            <a:r>
              <a:rPr lang="lt-LT" baseline="0" dirty="0" err="1" smtClean="0"/>
              <a:t>foreign</a:t>
            </a:r>
            <a:r>
              <a:rPr lang="lt-LT" baseline="0" dirty="0" smtClean="0"/>
              <a:t> </a:t>
            </a:r>
            <a:r>
              <a:rPr lang="lt-LT" baseline="0" dirty="0" err="1" smtClean="0"/>
              <a:t>capital</a:t>
            </a:r>
            <a:r>
              <a:rPr lang="lt-LT" baseline="0" dirty="0" smtClean="0"/>
              <a:t> </a:t>
            </a:r>
            <a:r>
              <a:rPr lang="lt-LT" baseline="0" dirty="0" err="1" smtClean="0"/>
              <a:t>companies</a:t>
            </a:r>
            <a:r>
              <a:rPr lang="lt-LT" baseline="0" dirty="0" smtClean="0"/>
              <a:t> </a:t>
            </a:r>
            <a:r>
              <a:rPr lang="lt-LT" baseline="0" dirty="0" err="1" smtClean="0"/>
              <a:t>already</a:t>
            </a:r>
            <a:r>
              <a:rPr lang="lt-LT" baseline="0" dirty="0" smtClean="0"/>
              <a:t> </a:t>
            </a:r>
            <a:r>
              <a:rPr lang="lt-LT" baseline="0" dirty="0" err="1" smtClean="0"/>
              <a:t>carrying</a:t>
            </a:r>
            <a:r>
              <a:rPr lang="lt-LT" baseline="0" dirty="0" smtClean="0"/>
              <a:t> </a:t>
            </a:r>
            <a:r>
              <a:rPr lang="lt-LT" baseline="0" dirty="0" err="1" smtClean="0"/>
              <a:t>out</a:t>
            </a:r>
            <a:r>
              <a:rPr lang="lt-LT" baseline="0" dirty="0" smtClean="0"/>
              <a:t> </a:t>
            </a:r>
            <a:r>
              <a:rPr lang="lt-LT" baseline="0" dirty="0" err="1" smtClean="0"/>
              <a:t>business</a:t>
            </a:r>
            <a:r>
              <a:rPr lang="lt-LT" baseline="0" dirty="0" smtClean="0"/>
              <a:t> </a:t>
            </a:r>
            <a:r>
              <a:rPr lang="lt-LT" baseline="0" dirty="0" err="1" smtClean="0"/>
              <a:t>activities</a:t>
            </a:r>
            <a:r>
              <a:rPr lang="lt-LT" baseline="0" dirty="0" smtClean="0"/>
              <a:t> in Šiauliai. </a:t>
            </a:r>
            <a:r>
              <a:rPr lang="lt-LT" baseline="0" dirty="0" err="1" smtClean="0"/>
              <a:t>According</a:t>
            </a:r>
            <a:r>
              <a:rPr lang="lt-LT" baseline="0" dirty="0" smtClean="0"/>
              <a:t> to ROL/STATGA, </a:t>
            </a:r>
            <a:r>
              <a:rPr lang="lt-LT" baseline="0" dirty="0" err="1" smtClean="0"/>
              <a:t>the</a:t>
            </a:r>
            <a:r>
              <a:rPr lang="lt-LT" baseline="0" dirty="0" smtClean="0"/>
              <a:t> </a:t>
            </a:r>
            <a:r>
              <a:rPr lang="lt-LT" baseline="0" dirty="0" err="1" smtClean="0"/>
              <a:t>biggest</a:t>
            </a:r>
            <a:r>
              <a:rPr lang="lt-LT" baseline="0" dirty="0" smtClean="0"/>
              <a:t> </a:t>
            </a:r>
            <a:r>
              <a:rPr lang="lt-LT" baseline="0" dirty="0" err="1" smtClean="0"/>
              <a:t>foreign</a:t>
            </a:r>
            <a:r>
              <a:rPr lang="lt-LT" baseline="0" dirty="0" smtClean="0"/>
              <a:t> </a:t>
            </a:r>
            <a:r>
              <a:rPr lang="lt-LT" baseline="0" dirty="0" err="1" smtClean="0"/>
              <a:t>capital</a:t>
            </a:r>
            <a:r>
              <a:rPr lang="lt-LT" baseline="0" dirty="0" smtClean="0"/>
              <a:t> </a:t>
            </a:r>
            <a:r>
              <a:rPr lang="lt-LT" baseline="0" dirty="0" err="1" smtClean="0"/>
              <a:t>company</a:t>
            </a:r>
            <a:r>
              <a:rPr lang="lt-LT" baseline="0" dirty="0" smtClean="0"/>
              <a:t> in </a:t>
            </a:r>
            <a:r>
              <a:rPr lang="lt-LT" baseline="0" dirty="0" err="1" smtClean="0"/>
              <a:t>the</a:t>
            </a:r>
            <a:r>
              <a:rPr lang="lt-LT" baseline="0" dirty="0" smtClean="0"/>
              <a:t> </a:t>
            </a:r>
            <a:r>
              <a:rPr lang="lt-LT" baseline="0" dirty="0" err="1" smtClean="0"/>
              <a:t>city</a:t>
            </a:r>
            <a:r>
              <a:rPr lang="en-US" baseline="0" dirty="0" smtClean="0"/>
              <a:t>: </a:t>
            </a:r>
            <a:r>
              <a:rPr lang="en-US" sz="1200" dirty="0" smtClean="0">
                <a:latin typeface="Tahoma"/>
                <a:cs typeface="Tahoma"/>
              </a:rPr>
              <a:t>“The key competences of workers, support from the authorities and easy access to global markets were the core factors which influenced ROL group’s decision to expand its business in Lithuania”</a:t>
            </a:r>
          </a:p>
          <a:p>
            <a:endParaRPr lang="en-US" dirty="0"/>
          </a:p>
        </p:txBody>
      </p:sp>
      <p:sp>
        <p:nvSpPr>
          <p:cNvPr id="4" name="Skaidrės numerio vietos rezervavimo ženklas 3"/>
          <p:cNvSpPr>
            <a:spLocks noGrp="1"/>
          </p:cNvSpPr>
          <p:nvPr>
            <p:ph type="sldNum" sz="quarter" idx="10"/>
          </p:nvPr>
        </p:nvSpPr>
        <p:spPr/>
        <p:txBody>
          <a:bodyPr/>
          <a:lstStyle/>
          <a:p>
            <a:fld id="{E6A605B3-0D6A-0E40-B93B-36E9370CBFFA}" type="slidenum">
              <a:rPr lang="lt-LT" smtClean="0"/>
              <a:pPr/>
              <a:t>4</a:t>
            </a:fld>
            <a:endParaRPr lang="lt-LT"/>
          </a:p>
        </p:txBody>
      </p:sp>
    </p:spTree>
    <p:extLst>
      <p:ext uri="{BB962C8B-B14F-4D97-AF65-F5344CB8AC3E}">
        <p14:creationId xmlns:p14="http://schemas.microsoft.com/office/powerpoint/2010/main" val="2342098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city is located in the northern part</a:t>
            </a:r>
            <a:r>
              <a:rPr lang="en-US" baseline="0" dirty="0" smtClean="0"/>
              <a:t> of the country which provides companies established in Siauliai with quick access to land, sea and air transportation chains making foreign markets easily accessible.</a:t>
            </a:r>
            <a:endParaRPr lang="en-US" dirty="0"/>
          </a:p>
        </p:txBody>
      </p:sp>
      <p:sp>
        <p:nvSpPr>
          <p:cNvPr id="4" name="Slide Number Placeholder 3"/>
          <p:cNvSpPr>
            <a:spLocks noGrp="1"/>
          </p:cNvSpPr>
          <p:nvPr>
            <p:ph type="sldNum" sz="quarter" idx="10"/>
          </p:nvPr>
        </p:nvSpPr>
        <p:spPr/>
        <p:txBody>
          <a:bodyPr/>
          <a:lstStyle/>
          <a:p>
            <a:fld id="{E6A605B3-0D6A-0E40-B93B-36E9370CBFFA}" type="slidenum">
              <a:rPr lang="en-US" smtClean="0"/>
              <a:pPr/>
              <a:t>5</a:t>
            </a:fld>
            <a:endParaRPr lang="en-US"/>
          </a:p>
        </p:txBody>
      </p:sp>
    </p:spTree>
    <p:extLst>
      <p:ext uri="{BB962C8B-B14F-4D97-AF65-F5344CB8AC3E}">
        <p14:creationId xmlns:p14="http://schemas.microsoft.com/office/powerpoint/2010/main" val="1154783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Concerning air transportation, for example, </a:t>
            </a:r>
            <a:r>
              <a:rPr lang="lt-LT" dirty="0" smtClean="0"/>
              <a:t>Šiauliai</a:t>
            </a:r>
            <a:r>
              <a:rPr lang="lt-LT" baseline="0" dirty="0" smtClean="0"/>
              <a:t> </a:t>
            </a:r>
            <a:r>
              <a:rPr lang="lt-LT" baseline="0" dirty="0" err="1" smtClean="0"/>
              <a:t>has</a:t>
            </a:r>
            <a:r>
              <a:rPr lang="lt-LT" baseline="0" dirty="0" smtClean="0"/>
              <a:t> </a:t>
            </a:r>
            <a:r>
              <a:rPr lang="lt-LT" baseline="0" dirty="0" err="1" smtClean="0"/>
              <a:t>its</a:t>
            </a:r>
            <a:r>
              <a:rPr lang="lt-LT" baseline="0" dirty="0" smtClean="0"/>
              <a:t> </a:t>
            </a:r>
            <a:r>
              <a:rPr lang="lt-LT" baseline="0" dirty="0" err="1" smtClean="0"/>
              <a:t>own</a:t>
            </a:r>
            <a:r>
              <a:rPr lang="lt-LT" baseline="0" dirty="0" smtClean="0"/>
              <a:t> </a:t>
            </a:r>
            <a:r>
              <a:rPr lang="lt-LT" baseline="0" dirty="0" err="1" smtClean="0"/>
              <a:t>international</a:t>
            </a:r>
            <a:r>
              <a:rPr lang="lt-LT" baseline="0" dirty="0" smtClean="0"/>
              <a:t> </a:t>
            </a:r>
            <a:r>
              <a:rPr lang="lt-LT" baseline="0" dirty="0" err="1" smtClean="0"/>
              <a:t>cargo</a:t>
            </a:r>
            <a:r>
              <a:rPr lang="lt-LT" baseline="0" dirty="0" smtClean="0"/>
              <a:t> </a:t>
            </a:r>
            <a:r>
              <a:rPr lang="lt-LT" baseline="0" dirty="0" err="1" smtClean="0"/>
              <a:t>airport</a:t>
            </a:r>
            <a:r>
              <a:rPr lang="lt-LT" baseline="0" dirty="0" smtClean="0"/>
              <a:t> </a:t>
            </a:r>
            <a:r>
              <a:rPr lang="lt-LT" baseline="0" dirty="0" err="1" smtClean="0"/>
              <a:t>with</a:t>
            </a:r>
            <a:r>
              <a:rPr lang="lt-LT" baseline="0" dirty="0" smtClean="0"/>
              <a:t> </a:t>
            </a:r>
            <a:r>
              <a:rPr lang="lt-LT" baseline="0" dirty="0" err="1" smtClean="0"/>
              <a:t>the</a:t>
            </a:r>
            <a:r>
              <a:rPr lang="lt-LT" baseline="0" dirty="0" smtClean="0"/>
              <a:t> </a:t>
            </a:r>
            <a:r>
              <a:rPr lang="lt-LT" baseline="0" dirty="0" err="1" smtClean="0"/>
              <a:t>longest</a:t>
            </a:r>
            <a:r>
              <a:rPr lang="lt-LT" baseline="0" dirty="0" smtClean="0"/>
              <a:t> </a:t>
            </a:r>
            <a:r>
              <a:rPr lang="lt-LT" baseline="0" dirty="0" err="1" smtClean="0"/>
              <a:t>runway</a:t>
            </a:r>
            <a:r>
              <a:rPr lang="lt-LT" baseline="0" dirty="0" smtClean="0"/>
              <a:t> in </a:t>
            </a:r>
            <a:r>
              <a:rPr lang="lt-LT" baseline="0" dirty="0" err="1" smtClean="0"/>
              <a:t>the</a:t>
            </a:r>
            <a:r>
              <a:rPr lang="lt-LT" baseline="0" dirty="0" smtClean="0"/>
              <a:t> Baltic </a:t>
            </a:r>
            <a:r>
              <a:rPr lang="lt-LT" baseline="0" dirty="0" err="1" smtClean="0"/>
              <a:t>States</a:t>
            </a:r>
            <a:r>
              <a:rPr lang="lt-LT" baseline="0" dirty="0" smtClean="0"/>
              <a:t>. </a:t>
            </a:r>
            <a:r>
              <a:rPr lang="en-US" baseline="0" dirty="0" smtClean="0"/>
              <a:t>What is more</a:t>
            </a:r>
            <a:r>
              <a:rPr lang="lt-LT" baseline="0" dirty="0" smtClean="0"/>
              <a:t>,</a:t>
            </a:r>
            <a:r>
              <a:rPr lang="en-US" baseline="0" dirty="0" smtClean="0"/>
              <a:t> you can reach all major Lithuanian and Latvian airports </a:t>
            </a:r>
            <a:r>
              <a:rPr lang="lt-LT" baseline="0" dirty="0" err="1" smtClean="0"/>
              <a:t>only</a:t>
            </a:r>
            <a:r>
              <a:rPr lang="lt-LT" baseline="0" dirty="0" smtClean="0"/>
              <a:t> </a:t>
            </a:r>
            <a:r>
              <a:rPr lang="en-US" baseline="0" dirty="0" smtClean="0"/>
              <a:t>within 2.5 hours (on average) drive.  </a:t>
            </a:r>
          </a:p>
          <a:p>
            <a:endParaRPr lang="en-US" baseline="0" dirty="0" smtClean="0"/>
          </a:p>
        </p:txBody>
      </p:sp>
      <p:sp>
        <p:nvSpPr>
          <p:cNvPr id="4" name="Slide Number Placeholder 3"/>
          <p:cNvSpPr>
            <a:spLocks noGrp="1"/>
          </p:cNvSpPr>
          <p:nvPr>
            <p:ph type="sldNum" sz="quarter" idx="10"/>
          </p:nvPr>
        </p:nvSpPr>
        <p:spPr/>
        <p:txBody>
          <a:bodyPr/>
          <a:lstStyle/>
          <a:p>
            <a:fld id="{E6A605B3-0D6A-0E40-B93B-36E9370CBFFA}" type="slidenum">
              <a:rPr lang="en-US" smtClean="0"/>
              <a:pPr/>
              <a:t>6</a:t>
            </a:fld>
            <a:endParaRPr lang="en-US"/>
          </a:p>
        </p:txBody>
      </p:sp>
    </p:spTree>
    <p:extLst>
      <p:ext uri="{BB962C8B-B14F-4D97-AF65-F5344CB8AC3E}">
        <p14:creationId xmlns:p14="http://schemas.microsoft.com/office/powerpoint/2010/main" val="412959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Moving on to </a:t>
            </a:r>
            <a:r>
              <a:rPr lang="lt-LT" dirty="0" err="1" smtClean="0"/>
              <a:t>land</a:t>
            </a:r>
            <a:r>
              <a:rPr lang="lt-LT" dirty="0" smtClean="0"/>
              <a:t> </a:t>
            </a:r>
            <a:r>
              <a:rPr lang="lt-LT" dirty="0" err="1" smtClean="0"/>
              <a:t>transprtation</a:t>
            </a:r>
            <a:r>
              <a:rPr lang="lt-LT" dirty="0" smtClean="0"/>
              <a:t>, Šiauliai </a:t>
            </a:r>
            <a:r>
              <a:rPr lang="lt-LT" dirty="0" err="1" smtClean="0"/>
              <a:t>provides</a:t>
            </a:r>
            <a:r>
              <a:rPr lang="lt-LT" dirty="0" smtClean="0"/>
              <a:t> </a:t>
            </a:r>
            <a:r>
              <a:rPr lang="lt-LT" dirty="0" err="1" smtClean="0"/>
              <a:t>quick</a:t>
            </a:r>
            <a:r>
              <a:rPr lang="lt-LT" dirty="0" smtClean="0"/>
              <a:t> </a:t>
            </a:r>
            <a:r>
              <a:rPr lang="lt-LT" dirty="0" err="1" smtClean="0"/>
              <a:t>acces</a:t>
            </a:r>
            <a:r>
              <a:rPr lang="lt-LT" dirty="0" smtClean="0"/>
              <a:t> to </a:t>
            </a:r>
            <a:r>
              <a:rPr lang="lt-LT" dirty="0" err="1" smtClean="0"/>
              <a:t>the</a:t>
            </a:r>
            <a:r>
              <a:rPr lang="lt-LT" dirty="0" smtClean="0"/>
              <a:t> Via </a:t>
            </a:r>
            <a:r>
              <a:rPr lang="lt-LT" dirty="0" err="1" smtClean="0"/>
              <a:t>Baltica</a:t>
            </a:r>
            <a:r>
              <a:rPr lang="lt-LT" dirty="0" smtClean="0"/>
              <a:t> </a:t>
            </a:r>
            <a:r>
              <a:rPr lang="lt-LT" dirty="0" err="1" smtClean="0"/>
              <a:t>highway</a:t>
            </a:r>
            <a:r>
              <a:rPr lang="lt-LT" dirty="0" smtClean="0"/>
              <a:t> </a:t>
            </a:r>
            <a:r>
              <a:rPr lang="lt-LT" dirty="0" err="1" smtClean="0"/>
              <a:t>that</a:t>
            </a:r>
            <a:r>
              <a:rPr lang="lt-LT" dirty="0" smtClean="0"/>
              <a:t> </a:t>
            </a:r>
            <a:r>
              <a:rPr lang="lt-LT" dirty="0" err="1" smtClean="0"/>
              <a:t>stretches</a:t>
            </a:r>
            <a:r>
              <a:rPr lang="lt-LT" baseline="0" dirty="0" smtClean="0"/>
              <a:t> </a:t>
            </a:r>
            <a:r>
              <a:rPr lang="lt-LT" baseline="0" dirty="0" err="1" smtClean="0"/>
              <a:t>all</a:t>
            </a:r>
            <a:r>
              <a:rPr lang="lt-LT" baseline="0" dirty="0" smtClean="0"/>
              <a:t> </a:t>
            </a:r>
            <a:r>
              <a:rPr lang="lt-LT" baseline="0" dirty="0" err="1" smtClean="0"/>
              <a:t>the</a:t>
            </a:r>
            <a:r>
              <a:rPr lang="lt-LT" baseline="0" dirty="0" smtClean="0"/>
              <a:t> </a:t>
            </a:r>
            <a:r>
              <a:rPr lang="lt-LT" baseline="0" dirty="0" err="1" smtClean="0"/>
              <a:t>way</a:t>
            </a:r>
            <a:r>
              <a:rPr lang="lt-LT" baseline="0" dirty="0" smtClean="0"/>
              <a:t> </a:t>
            </a:r>
            <a:r>
              <a:rPr lang="lt-LT" baseline="0" dirty="0" err="1" smtClean="0"/>
              <a:t>from</a:t>
            </a:r>
            <a:r>
              <a:rPr lang="lt-LT" baseline="0" dirty="0" smtClean="0"/>
              <a:t> </a:t>
            </a:r>
            <a:r>
              <a:rPr lang="lt-LT" baseline="0" dirty="0" err="1" smtClean="0"/>
              <a:t>Warsaw</a:t>
            </a:r>
            <a:r>
              <a:rPr lang="lt-LT" baseline="0" dirty="0" smtClean="0"/>
              <a:t> to </a:t>
            </a:r>
            <a:r>
              <a:rPr lang="lt-LT" baseline="0" dirty="0" err="1" smtClean="0"/>
              <a:t>Tallin</a:t>
            </a:r>
            <a:r>
              <a:rPr lang="lt-LT" baseline="0" dirty="0" smtClean="0"/>
              <a:t>.</a:t>
            </a:r>
            <a:endParaRPr lang="en-US" dirty="0"/>
          </a:p>
        </p:txBody>
      </p:sp>
      <p:sp>
        <p:nvSpPr>
          <p:cNvPr id="4" name="Slide Number Placeholder 3"/>
          <p:cNvSpPr>
            <a:spLocks noGrp="1"/>
          </p:cNvSpPr>
          <p:nvPr>
            <p:ph type="sldNum" sz="quarter" idx="10"/>
          </p:nvPr>
        </p:nvSpPr>
        <p:spPr/>
        <p:txBody>
          <a:bodyPr/>
          <a:lstStyle/>
          <a:p>
            <a:fld id="{E6A605B3-0D6A-0E40-B93B-36E9370CBFFA}" type="slidenum">
              <a:rPr lang="en-US" smtClean="0"/>
              <a:pPr/>
              <a:t>7</a:t>
            </a:fld>
            <a:endParaRPr lang="en-US"/>
          </a:p>
        </p:txBody>
      </p:sp>
    </p:spTree>
    <p:extLst>
      <p:ext uri="{BB962C8B-B14F-4D97-AF65-F5344CB8AC3E}">
        <p14:creationId xmlns:p14="http://schemas.microsoft.com/office/powerpoint/2010/main" val="2854972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t-LT" dirty="0" err="1" smtClean="0"/>
              <a:t>What</a:t>
            </a:r>
            <a:r>
              <a:rPr lang="lt-LT" dirty="0" smtClean="0"/>
              <a:t> </a:t>
            </a:r>
            <a:r>
              <a:rPr lang="lt-LT" dirty="0" err="1" smtClean="0"/>
              <a:t>is</a:t>
            </a:r>
            <a:r>
              <a:rPr lang="lt-LT" dirty="0" smtClean="0"/>
              <a:t> </a:t>
            </a:r>
            <a:r>
              <a:rPr lang="lt-LT" dirty="0" err="1" smtClean="0"/>
              <a:t>more</a:t>
            </a:r>
            <a:r>
              <a:rPr lang="lt-LT" dirty="0" smtClean="0"/>
              <a:t>,</a:t>
            </a:r>
            <a:r>
              <a:rPr lang="lt-LT" baseline="0" dirty="0" smtClean="0"/>
              <a:t> </a:t>
            </a:r>
            <a:r>
              <a:rPr lang="lt-LT" baseline="0" dirty="0" err="1" smtClean="0"/>
              <a:t>the</a:t>
            </a:r>
            <a:r>
              <a:rPr lang="lt-LT" baseline="0" dirty="0" smtClean="0"/>
              <a:t> </a:t>
            </a:r>
            <a:r>
              <a:rPr lang="lt-LT" baseline="0" dirty="0" err="1" smtClean="0"/>
              <a:t>city</a:t>
            </a:r>
            <a:r>
              <a:rPr lang="lt-LT" baseline="0" dirty="0" smtClean="0"/>
              <a:t> </a:t>
            </a:r>
            <a:r>
              <a:rPr lang="lt-LT" baseline="0" dirty="0" err="1" smtClean="0"/>
              <a:t>is</a:t>
            </a:r>
            <a:r>
              <a:rPr lang="lt-LT" baseline="0" dirty="0" smtClean="0"/>
              <a:t> </a:t>
            </a:r>
            <a:r>
              <a:rPr lang="lt-LT" baseline="0" dirty="0" err="1" smtClean="0"/>
              <a:t>crossed</a:t>
            </a:r>
            <a:r>
              <a:rPr lang="lt-LT" baseline="0" dirty="0" smtClean="0"/>
              <a:t> </a:t>
            </a:r>
            <a:r>
              <a:rPr lang="lt-LT" baseline="0" dirty="0" err="1" smtClean="0"/>
              <a:t>by</a:t>
            </a:r>
            <a:r>
              <a:rPr lang="lt-LT" baseline="0" dirty="0" smtClean="0"/>
              <a:t> </a:t>
            </a:r>
            <a:r>
              <a:rPr lang="lt-LT" baseline="0" dirty="0" err="1" smtClean="0"/>
              <a:t>two</a:t>
            </a:r>
            <a:r>
              <a:rPr lang="lt-LT" baseline="0" dirty="0" smtClean="0"/>
              <a:t> </a:t>
            </a:r>
            <a:r>
              <a:rPr lang="lt-LT" baseline="0" dirty="0" err="1" smtClean="0"/>
              <a:t>international</a:t>
            </a:r>
            <a:r>
              <a:rPr lang="lt-LT" baseline="0" dirty="0" smtClean="0"/>
              <a:t> </a:t>
            </a:r>
            <a:r>
              <a:rPr lang="lt-LT" baseline="0" dirty="0" err="1" smtClean="0"/>
              <a:t>railway</a:t>
            </a:r>
            <a:r>
              <a:rPr lang="lt-LT" baseline="0" dirty="0" smtClean="0"/>
              <a:t> </a:t>
            </a:r>
            <a:r>
              <a:rPr lang="lt-LT" baseline="0" dirty="0" err="1" smtClean="0"/>
              <a:t>corridors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6A605B3-0D6A-0E40-B93B-36E9370CBFFA}" type="slidenum">
              <a:rPr lang="en-US" smtClean="0"/>
              <a:pPr/>
              <a:t>8</a:t>
            </a:fld>
            <a:endParaRPr lang="en-US"/>
          </a:p>
        </p:txBody>
      </p:sp>
    </p:spTree>
    <p:extLst>
      <p:ext uri="{BB962C8B-B14F-4D97-AF65-F5344CB8AC3E}">
        <p14:creationId xmlns:p14="http://schemas.microsoft.com/office/powerpoint/2010/main" val="4131434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t-LT" dirty="0" err="1" smtClean="0"/>
              <a:t>And</a:t>
            </a:r>
            <a:r>
              <a:rPr lang="lt-LT" baseline="0" dirty="0" smtClean="0"/>
              <a:t> </a:t>
            </a:r>
            <a:r>
              <a:rPr lang="lt-LT" baseline="0" dirty="0" err="1" smtClean="0"/>
              <a:t>last</a:t>
            </a:r>
            <a:r>
              <a:rPr lang="lt-LT" baseline="0" dirty="0" smtClean="0"/>
              <a:t> </a:t>
            </a:r>
            <a:r>
              <a:rPr lang="lt-LT" baseline="0" dirty="0" err="1" smtClean="0"/>
              <a:t>but</a:t>
            </a:r>
            <a:r>
              <a:rPr lang="lt-LT" baseline="0" dirty="0" smtClean="0"/>
              <a:t> </a:t>
            </a:r>
            <a:r>
              <a:rPr lang="lt-LT" baseline="0" dirty="0" err="1" smtClean="0"/>
              <a:t>not</a:t>
            </a:r>
            <a:r>
              <a:rPr lang="lt-LT" baseline="0" dirty="0" smtClean="0"/>
              <a:t> </a:t>
            </a:r>
            <a:r>
              <a:rPr lang="lt-LT" baseline="0" dirty="0" err="1" smtClean="0"/>
              <a:t>least</a:t>
            </a:r>
            <a:r>
              <a:rPr lang="lt-LT" baseline="0" dirty="0" smtClean="0"/>
              <a:t>, Šiauliai </a:t>
            </a:r>
            <a:r>
              <a:rPr lang="lt-LT" baseline="0" dirty="0" err="1" smtClean="0"/>
              <a:t>is</a:t>
            </a:r>
            <a:r>
              <a:rPr lang="lt-LT" baseline="0" dirty="0" smtClean="0"/>
              <a:t> </a:t>
            </a:r>
            <a:r>
              <a:rPr lang="lt-LT" baseline="0" dirty="0" err="1" smtClean="0"/>
              <a:t>just</a:t>
            </a:r>
            <a:r>
              <a:rPr lang="lt-LT" baseline="0" dirty="0" smtClean="0"/>
              <a:t> 160 km</a:t>
            </a:r>
            <a:r>
              <a:rPr lang="en-US" baseline="0" dirty="0" smtClean="0"/>
              <a:t> (on average)</a:t>
            </a:r>
            <a:r>
              <a:rPr lang="lt-LT" baseline="0" dirty="0" smtClean="0"/>
              <a:t> </a:t>
            </a:r>
            <a:r>
              <a:rPr lang="lt-LT" baseline="0" dirty="0" err="1" smtClean="0"/>
              <a:t>away</a:t>
            </a:r>
            <a:r>
              <a:rPr lang="lt-LT" baseline="0" dirty="0" smtClean="0"/>
              <a:t> </a:t>
            </a:r>
            <a:r>
              <a:rPr lang="lt-LT" baseline="0" dirty="0" err="1" smtClean="0"/>
              <a:t>from</a:t>
            </a:r>
            <a:r>
              <a:rPr lang="lt-LT" baseline="0" dirty="0" smtClean="0"/>
              <a:t> </a:t>
            </a:r>
            <a:r>
              <a:rPr lang="en-US" baseline="0" dirty="0" smtClean="0"/>
              <a:t>the </a:t>
            </a:r>
            <a:r>
              <a:rPr lang="lt-LT" baseline="0" dirty="0" smtClean="0"/>
              <a:t>3 </a:t>
            </a:r>
            <a:r>
              <a:rPr lang="lt-LT" baseline="0" dirty="0" err="1" smtClean="0"/>
              <a:t>major</a:t>
            </a:r>
            <a:r>
              <a:rPr lang="lt-LT" baseline="0" dirty="0" smtClean="0"/>
              <a:t> </a:t>
            </a:r>
            <a:r>
              <a:rPr lang="lt-LT" baseline="0" dirty="0" err="1" smtClean="0"/>
              <a:t>seaports</a:t>
            </a:r>
            <a:r>
              <a:rPr lang="lt-LT" baseline="0" dirty="0" smtClean="0"/>
              <a:t> </a:t>
            </a:r>
            <a:r>
              <a:rPr lang="lt-LT" baseline="0" dirty="0" err="1" smtClean="0"/>
              <a:t>in</a:t>
            </a:r>
            <a:r>
              <a:rPr lang="lt-LT" baseline="0" dirty="0" smtClean="0"/>
              <a:t> </a:t>
            </a:r>
            <a:r>
              <a:rPr lang="lt-LT" baseline="0" dirty="0" err="1" smtClean="0"/>
              <a:t>Latvia</a:t>
            </a:r>
            <a:r>
              <a:rPr lang="lt-LT" baseline="0" dirty="0" smtClean="0"/>
              <a:t> </a:t>
            </a:r>
            <a:r>
              <a:rPr lang="lt-LT" baseline="0" dirty="0" err="1" smtClean="0"/>
              <a:t>and</a:t>
            </a:r>
            <a:r>
              <a:rPr lang="lt-LT" baseline="0" dirty="0" smtClean="0"/>
              <a:t> </a:t>
            </a:r>
            <a:r>
              <a:rPr lang="lt-LT" baseline="0" dirty="0" err="1" smtClean="0"/>
              <a:t>Lithuania</a:t>
            </a:r>
            <a:endParaRPr lang="en-US" dirty="0"/>
          </a:p>
        </p:txBody>
      </p:sp>
      <p:sp>
        <p:nvSpPr>
          <p:cNvPr id="4" name="Slide Number Placeholder 3"/>
          <p:cNvSpPr>
            <a:spLocks noGrp="1"/>
          </p:cNvSpPr>
          <p:nvPr>
            <p:ph type="sldNum" sz="quarter" idx="10"/>
          </p:nvPr>
        </p:nvSpPr>
        <p:spPr/>
        <p:txBody>
          <a:bodyPr/>
          <a:lstStyle/>
          <a:p>
            <a:fld id="{E6A605B3-0D6A-0E40-B93B-36E9370CBFFA}" type="slidenum">
              <a:rPr lang="en-US" smtClean="0"/>
              <a:pPr/>
              <a:t>9</a:t>
            </a:fld>
            <a:endParaRPr lang="en-US"/>
          </a:p>
        </p:txBody>
      </p:sp>
    </p:spTree>
    <p:extLst>
      <p:ext uri="{BB962C8B-B14F-4D97-AF65-F5344CB8AC3E}">
        <p14:creationId xmlns:p14="http://schemas.microsoft.com/office/powerpoint/2010/main" val="1221685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4052524" y="212674"/>
            <a:ext cx="4997258" cy="323165"/>
          </a:xfrm>
          <a:prstGeom prst="rect">
            <a:avLst/>
          </a:prstGeom>
          <a:noFill/>
        </p:spPr>
        <p:txBody>
          <a:bodyPr wrap="square" rtlCol="0">
            <a:spAutoFit/>
          </a:bodyPr>
          <a:lstStyle/>
          <a:p>
            <a:pPr algn="r"/>
            <a:r>
              <a:rPr lang="en-US" sz="1500">
                <a:solidFill>
                  <a:srgbClr val="FFFFFF"/>
                </a:solidFill>
                <a:latin typeface="Tahoma"/>
                <a:cs typeface="Tahoma"/>
              </a:rPr>
              <a:t>Šiauliai</a:t>
            </a:r>
            <a:r>
              <a:rPr lang="en-US" sz="1500">
                <a:latin typeface="Tahoma"/>
                <a:cs typeface="Tahoma"/>
              </a:rPr>
              <a:t>  </a:t>
            </a:r>
            <a:r>
              <a:rPr lang="en-US" sz="1500">
                <a:solidFill>
                  <a:srgbClr val="FC6417"/>
                </a:solidFill>
                <a:latin typeface="Tahoma"/>
                <a:cs typeface="Tahoma"/>
              </a:rPr>
              <a:t>|</a:t>
            </a:r>
            <a:r>
              <a:rPr lang="en-US" sz="1500">
                <a:latin typeface="Tahoma"/>
                <a:cs typeface="Tahoma"/>
              </a:rPr>
              <a:t>  </a:t>
            </a:r>
            <a:r>
              <a:rPr lang="en-US" sz="1500" b="1">
                <a:solidFill>
                  <a:schemeClr val="bg1"/>
                </a:solidFill>
                <a:latin typeface="Tahoma"/>
                <a:cs typeface="Tahoma"/>
              </a:rPr>
              <a:t>your next business location</a:t>
            </a:r>
          </a:p>
        </p:txBody>
      </p:sp>
    </p:spTree>
    <p:extLst>
      <p:ext uri="{BB962C8B-B14F-4D97-AF65-F5344CB8AC3E}">
        <p14:creationId xmlns:p14="http://schemas.microsoft.com/office/powerpoint/2010/main" val="1883302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4052524" y="212674"/>
            <a:ext cx="4997258" cy="323165"/>
          </a:xfrm>
          <a:prstGeom prst="rect">
            <a:avLst/>
          </a:prstGeom>
          <a:noFill/>
        </p:spPr>
        <p:txBody>
          <a:bodyPr wrap="square" rtlCol="0">
            <a:spAutoFit/>
          </a:bodyPr>
          <a:lstStyle/>
          <a:p>
            <a:pPr algn="r"/>
            <a:r>
              <a:rPr lang="en-US" sz="1500">
                <a:solidFill>
                  <a:srgbClr val="FFFFFF"/>
                </a:solidFill>
                <a:latin typeface="Tahoma"/>
                <a:cs typeface="Tahoma"/>
              </a:rPr>
              <a:t>Šiauliai</a:t>
            </a:r>
            <a:r>
              <a:rPr lang="en-US" sz="1500">
                <a:latin typeface="Tahoma"/>
                <a:cs typeface="Tahoma"/>
              </a:rPr>
              <a:t>  </a:t>
            </a:r>
            <a:r>
              <a:rPr lang="en-US" sz="1500">
                <a:solidFill>
                  <a:srgbClr val="FC6417"/>
                </a:solidFill>
                <a:latin typeface="Tahoma"/>
                <a:cs typeface="Tahoma"/>
              </a:rPr>
              <a:t>|</a:t>
            </a:r>
            <a:r>
              <a:rPr lang="en-US" sz="1500">
                <a:latin typeface="Tahoma"/>
                <a:cs typeface="Tahoma"/>
              </a:rPr>
              <a:t>  </a:t>
            </a:r>
            <a:r>
              <a:rPr lang="en-US" sz="1500" b="1">
                <a:solidFill>
                  <a:schemeClr val="bg1"/>
                </a:solidFill>
                <a:latin typeface="Tahoma"/>
                <a:cs typeface="Tahoma"/>
              </a:rPr>
              <a:t>your next business location</a:t>
            </a:r>
          </a:p>
        </p:txBody>
      </p:sp>
    </p:spTree>
    <p:extLst>
      <p:ext uri="{BB962C8B-B14F-4D97-AF65-F5344CB8AC3E}">
        <p14:creationId xmlns:p14="http://schemas.microsoft.com/office/powerpoint/2010/main" val="139791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40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4052524" y="212674"/>
            <a:ext cx="4997258" cy="323165"/>
          </a:xfrm>
          <a:prstGeom prst="rect">
            <a:avLst/>
          </a:prstGeom>
          <a:noFill/>
        </p:spPr>
        <p:txBody>
          <a:bodyPr wrap="square" rtlCol="0">
            <a:spAutoFit/>
          </a:bodyPr>
          <a:lstStyle/>
          <a:p>
            <a:pPr algn="r"/>
            <a:r>
              <a:rPr lang="en-US" sz="1500">
                <a:solidFill>
                  <a:srgbClr val="FFFFFF"/>
                </a:solidFill>
                <a:latin typeface="Tahoma"/>
                <a:cs typeface="Tahoma"/>
              </a:rPr>
              <a:t>Šiauliai</a:t>
            </a:r>
            <a:r>
              <a:rPr lang="en-US" sz="1500">
                <a:latin typeface="Tahoma"/>
                <a:cs typeface="Tahoma"/>
              </a:rPr>
              <a:t>  </a:t>
            </a:r>
            <a:r>
              <a:rPr lang="en-US" sz="1500">
                <a:solidFill>
                  <a:srgbClr val="FC6417"/>
                </a:solidFill>
                <a:latin typeface="Tahoma"/>
                <a:cs typeface="Tahoma"/>
              </a:rPr>
              <a:t>|</a:t>
            </a:r>
            <a:r>
              <a:rPr lang="en-US" sz="1500">
                <a:latin typeface="Tahoma"/>
                <a:cs typeface="Tahoma"/>
              </a:rPr>
              <a:t>  </a:t>
            </a:r>
            <a:r>
              <a:rPr lang="en-US" sz="1500" b="1">
                <a:solidFill>
                  <a:schemeClr val="bg1"/>
                </a:solidFill>
                <a:latin typeface="Tahoma"/>
                <a:cs typeface="Tahoma"/>
              </a:rPr>
              <a:t>your next business location</a:t>
            </a:r>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4052524" y="212674"/>
            <a:ext cx="4997258" cy="323165"/>
          </a:xfrm>
          <a:prstGeom prst="rect">
            <a:avLst/>
          </a:prstGeom>
          <a:noFill/>
        </p:spPr>
        <p:txBody>
          <a:bodyPr wrap="square" rtlCol="0">
            <a:spAutoFit/>
          </a:bodyPr>
          <a:lstStyle/>
          <a:p>
            <a:pPr algn="r"/>
            <a:r>
              <a:rPr lang="en-US" sz="1500">
                <a:solidFill>
                  <a:srgbClr val="FFFFFF"/>
                </a:solidFill>
                <a:latin typeface="Tahoma"/>
                <a:cs typeface="Tahoma"/>
              </a:rPr>
              <a:t>Šiauliai</a:t>
            </a:r>
            <a:r>
              <a:rPr lang="en-US" sz="1500">
                <a:latin typeface="Tahoma"/>
                <a:cs typeface="Tahoma"/>
              </a:rPr>
              <a:t>  </a:t>
            </a:r>
            <a:r>
              <a:rPr lang="en-US" sz="1500">
                <a:solidFill>
                  <a:srgbClr val="FC6417"/>
                </a:solidFill>
                <a:latin typeface="Tahoma"/>
                <a:cs typeface="Tahoma"/>
              </a:rPr>
              <a:t>|</a:t>
            </a:r>
            <a:r>
              <a:rPr lang="en-US" sz="1500">
                <a:latin typeface="Tahoma"/>
                <a:cs typeface="Tahoma"/>
              </a:rPr>
              <a:t>  </a:t>
            </a:r>
            <a:r>
              <a:rPr lang="en-US" sz="1500" b="1">
                <a:solidFill>
                  <a:schemeClr val="bg1"/>
                </a:solidFill>
                <a:latin typeface="Tahoma"/>
                <a:cs typeface="Tahoma"/>
              </a:rPr>
              <a:t>your next business location</a:t>
            </a:r>
          </a:p>
        </p:txBody>
      </p:sp>
      <p:sp>
        <p:nvSpPr>
          <p:cNvPr id="2" name="Rectangle 1"/>
          <p:cNvSpPr/>
          <p:nvPr userDrawn="1"/>
        </p:nvSpPr>
        <p:spPr>
          <a:xfrm>
            <a:off x="0" y="930302"/>
            <a:ext cx="2814762" cy="39597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2822712" y="748745"/>
            <a:ext cx="6321287" cy="4141307"/>
          </a:xfrm>
          <a:prstGeom prst="rect">
            <a:avLst/>
          </a:prstGeom>
          <a:solidFill>
            <a:srgbClr val="2C2A35"/>
          </a:solidFill>
          <a:ln>
            <a:solidFill>
              <a:srgbClr val="2C2A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94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4052524" y="212674"/>
            <a:ext cx="4997258" cy="323165"/>
          </a:xfrm>
          <a:prstGeom prst="rect">
            <a:avLst/>
          </a:prstGeom>
          <a:noFill/>
        </p:spPr>
        <p:txBody>
          <a:bodyPr wrap="square" rtlCol="0">
            <a:spAutoFit/>
          </a:bodyPr>
          <a:lstStyle/>
          <a:p>
            <a:pPr algn="r"/>
            <a:r>
              <a:rPr lang="en-US" sz="1500">
                <a:solidFill>
                  <a:srgbClr val="FFFFFF"/>
                </a:solidFill>
                <a:latin typeface="Tahoma"/>
                <a:cs typeface="Tahoma"/>
              </a:rPr>
              <a:t>Šiauliai</a:t>
            </a:r>
            <a:r>
              <a:rPr lang="en-US" sz="1500">
                <a:latin typeface="Tahoma"/>
                <a:cs typeface="Tahoma"/>
              </a:rPr>
              <a:t>  </a:t>
            </a:r>
            <a:r>
              <a:rPr lang="en-US" sz="1500">
                <a:solidFill>
                  <a:srgbClr val="FC6417"/>
                </a:solidFill>
                <a:latin typeface="Tahoma"/>
                <a:cs typeface="Tahoma"/>
              </a:rPr>
              <a:t>|</a:t>
            </a:r>
            <a:r>
              <a:rPr lang="en-US" sz="1500">
                <a:latin typeface="Tahoma"/>
                <a:cs typeface="Tahoma"/>
              </a:rPr>
              <a:t>  </a:t>
            </a:r>
            <a:r>
              <a:rPr lang="en-US" sz="1500" b="1">
                <a:solidFill>
                  <a:schemeClr val="bg1"/>
                </a:solidFill>
                <a:latin typeface="Tahoma"/>
                <a:cs typeface="Tahoma"/>
              </a:rPr>
              <a:t>your next business location</a:t>
            </a:r>
          </a:p>
        </p:txBody>
      </p:sp>
    </p:spTree>
    <p:extLst>
      <p:ext uri="{BB962C8B-B14F-4D97-AF65-F5344CB8AC3E}">
        <p14:creationId xmlns:p14="http://schemas.microsoft.com/office/powerpoint/2010/main" val="11223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4052524" y="212674"/>
            <a:ext cx="4997258" cy="323165"/>
          </a:xfrm>
          <a:prstGeom prst="rect">
            <a:avLst/>
          </a:prstGeom>
          <a:noFill/>
        </p:spPr>
        <p:txBody>
          <a:bodyPr wrap="square" rtlCol="0">
            <a:spAutoFit/>
          </a:bodyPr>
          <a:lstStyle/>
          <a:p>
            <a:pPr algn="r"/>
            <a:r>
              <a:rPr lang="en-US" sz="1500">
                <a:solidFill>
                  <a:srgbClr val="FFFFFF"/>
                </a:solidFill>
                <a:latin typeface="Tahoma"/>
                <a:cs typeface="Tahoma"/>
              </a:rPr>
              <a:t>Šiauliai</a:t>
            </a:r>
            <a:r>
              <a:rPr lang="en-US" sz="1500">
                <a:latin typeface="Tahoma"/>
                <a:cs typeface="Tahoma"/>
              </a:rPr>
              <a:t>  </a:t>
            </a:r>
            <a:r>
              <a:rPr lang="en-US" sz="1500">
                <a:solidFill>
                  <a:srgbClr val="FC6417"/>
                </a:solidFill>
                <a:latin typeface="Tahoma"/>
                <a:cs typeface="Tahoma"/>
              </a:rPr>
              <a:t>|</a:t>
            </a:r>
            <a:r>
              <a:rPr lang="en-US" sz="1500">
                <a:latin typeface="Tahoma"/>
                <a:cs typeface="Tahoma"/>
              </a:rPr>
              <a:t>  </a:t>
            </a:r>
            <a:r>
              <a:rPr lang="en-US" sz="1500" b="1">
                <a:solidFill>
                  <a:schemeClr val="bg1"/>
                </a:solidFill>
                <a:latin typeface="Tahoma"/>
                <a:cs typeface="Tahoma"/>
              </a:rPr>
              <a:t>your next business location</a:t>
            </a:r>
          </a:p>
        </p:txBody>
      </p:sp>
    </p:spTree>
    <p:extLst>
      <p:ext uri="{BB962C8B-B14F-4D97-AF65-F5344CB8AC3E}">
        <p14:creationId xmlns:p14="http://schemas.microsoft.com/office/powerpoint/2010/main" val="429386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4052524" y="212674"/>
            <a:ext cx="4997258" cy="323165"/>
          </a:xfrm>
          <a:prstGeom prst="rect">
            <a:avLst/>
          </a:prstGeom>
          <a:noFill/>
        </p:spPr>
        <p:txBody>
          <a:bodyPr wrap="square" rtlCol="0">
            <a:spAutoFit/>
          </a:bodyPr>
          <a:lstStyle/>
          <a:p>
            <a:pPr algn="r"/>
            <a:r>
              <a:rPr lang="en-US" sz="1500">
                <a:solidFill>
                  <a:srgbClr val="FFFFFF"/>
                </a:solidFill>
                <a:latin typeface="Tahoma"/>
                <a:cs typeface="Tahoma"/>
              </a:rPr>
              <a:t>Šiauliai</a:t>
            </a:r>
            <a:r>
              <a:rPr lang="en-US" sz="1500">
                <a:latin typeface="Tahoma"/>
                <a:cs typeface="Tahoma"/>
              </a:rPr>
              <a:t>  </a:t>
            </a:r>
            <a:r>
              <a:rPr lang="en-US" sz="1500">
                <a:solidFill>
                  <a:srgbClr val="FC6417"/>
                </a:solidFill>
                <a:latin typeface="Tahoma"/>
                <a:cs typeface="Tahoma"/>
              </a:rPr>
              <a:t>|</a:t>
            </a:r>
            <a:r>
              <a:rPr lang="en-US" sz="1500">
                <a:latin typeface="Tahoma"/>
                <a:cs typeface="Tahoma"/>
              </a:rPr>
              <a:t>  </a:t>
            </a:r>
            <a:r>
              <a:rPr lang="en-US" sz="1500" b="1">
                <a:solidFill>
                  <a:schemeClr val="bg1"/>
                </a:solidFill>
                <a:latin typeface="Tahoma"/>
                <a:cs typeface="Tahoma"/>
              </a:rPr>
              <a:t>your next business location</a:t>
            </a:r>
          </a:p>
        </p:txBody>
      </p:sp>
    </p:spTree>
    <p:extLst>
      <p:ext uri="{BB962C8B-B14F-4D97-AF65-F5344CB8AC3E}">
        <p14:creationId xmlns:p14="http://schemas.microsoft.com/office/powerpoint/2010/main" val="1542617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4052524" y="212674"/>
            <a:ext cx="4997258" cy="323165"/>
          </a:xfrm>
          <a:prstGeom prst="rect">
            <a:avLst/>
          </a:prstGeom>
          <a:noFill/>
        </p:spPr>
        <p:txBody>
          <a:bodyPr wrap="square" rtlCol="0">
            <a:spAutoFit/>
          </a:bodyPr>
          <a:lstStyle/>
          <a:p>
            <a:pPr algn="r"/>
            <a:r>
              <a:rPr lang="en-US" sz="1500">
                <a:solidFill>
                  <a:srgbClr val="FFFFFF"/>
                </a:solidFill>
                <a:latin typeface="Tahoma"/>
                <a:cs typeface="Tahoma"/>
              </a:rPr>
              <a:t>Šiauliai</a:t>
            </a:r>
            <a:r>
              <a:rPr lang="en-US" sz="1500">
                <a:latin typeface="Tahoma"/>
                <a:cs typeface="Tahoma"/>
              </a:rPr>
              <a:t>  </a:t>
            </a:r>
            <a:r>
              <a:rPr lang="en-US" sz="1500">
                <a:solidFill>
                  <a:srgbClr val="FC6417"/>
                </a:solidFill>
                <a:latin typeface="Tahoma"/>
                <a:cs typeface="Tahoma"/>
              </a:rPr>
              <a:t>|</a:t>
            </a:r>
            <a:r>
              <a:rPr lang="en-US" sz="1500">
                <a:latin typeface="Tahoma"/>
                <a:cs typeface="Tahoma"/>
              </a:rPr>
              <a:t>  </a:t>
            </a:r>
            <a:r>
              <a:rPr lang="en-US" sz="1500" b="1">
                <a:solidFill>
                  <a:schemeClr val="bg1"/>
                </a:solidFill>
                <a:latin typeface="Tahoma"/>
                <a:cs typeface="Tahoma"/>
              </a:rPr>
              <a:t>your next business location</a:t>
            </a:r>
          </a:p>
        </p:txBody>
      </p:sp>
    </p:spTree>
    <p:extLst>
      <p:ext uri="{BB962C8B-B14F-4D97-AF65-F5344CB8AC3E}">
        <p14:creationId xmlns:p14="http://schemas.microsoft.com/office/powerpoint/2010/main" val="421447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4052524" y="212674"/>
            <a:ext cx="4997258" cy="323165"/>
          </a:xfrm>
          <a:prstGeom prst="rect">
            <a:avLst/>
          </a:prstGeom>
          <a:noFill/>
        </p:spPr>
        <p:txBody>
          <a:bodyPr wrap="square" rtlCol="0">
            <a:spAutoFit/>
          </a:bodyPr>
          <a:lstStyle/>
          <a:p>
            <a:pPr algn="r"/>
            <a:r>
              <a:rPr lang="en-US" sz="1500">
                <a:solidFill>
                  <a:srgbClr val="FFFFFF"/>
                </a:solidFill>
                <a:latin typeface="Tahoma"/>
                <a:cs typeface="Tahoma"/>
              </a:rPr>
              <a:t>Šiauliai</a:t>
            </a:r>
            <a:r>
              <a:rPr lang="en-US" sz="1500">
                <a:latin typeface="Tahoma"/>
                <a:cs typeface="Tahoma"/>
              </a:rPr>
              <a:t>  </a:t>
            </a:r>
            <a:r>
              <a:rPr lang="en-US" sz="1500">
                <a:solidFill>
                  <a:srgbClr val="FC6417"/>
                </a:solidFill>
                <a:latin typeface="Tahoma"/>
                <a:cs typeface="Tahoma"/>
              </a:rPr>
              <a:t>|</a:t>
            </a:r>
            <a:r>
              <a:rPr lang="en-US" sz="1500">
                <a:latin typeface="Tahoma"/>
                <a:cs typeface="Tahoma"/>
              </a:rPr>
              <a:t>  </a:t>
            </a:r>
            <a:r>
              <a:rPr lang="en-US" sz="1500" b="1">
                <a:solidFill>
                  <a:schemeClr val="bg1"/>
                </a:solidFill>
                <a:latin typeface="Tahoma"/>
                <a:cs typeface="Tahoma"/>
              </a:rPr>
              <a:t>your next business location</a:t>
            </a:r>
          </a:p>
        </p:txBody>
      </p:sp>
    </p:spTree>
    <p:extLst>
      <p:ext uri="{BB962C8B-B14F-4D97-AF65-F5344CB8AC3E}">
        <p14:creationId xmlns:p14="http://schemas.microsoft.com/office/powerpoint/2010/main" val="312339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4052524" y="212674"/>
            <a:ext cx="4997258" cy="323165"/>
          </a:xfrm>
          <a:prstGeom prst="rect">
            <a:avLst/>
          </a:prstGeom>
          <a:noFill/>
        </p:spPr>
        <p:txBody>
          <a:bodyPr wrap="square" rtlCol="0">
            <a:spAutoFit/>
          </a:bodyPr>
          <a:lstStyle/>
          <a:p>
            <a:pPr algn="r"/>
            <a:r>
              <a:rPr lang="en-US" sz="1500">
                <a:solidFill>
                  <a:srgbClr val="FFFFFF"/>
                </a:solidFill>
                <a:latin typeface="Tahoma"/>
                <a:cs typeface="Tahoma"/>
              </a:rPr>
              <a:t>Šiauliai</a:t>
            </a:r>
            <a:r>
              <a:rPr lang="en-US" sz="1500">
                <a:latin typeface="Tahoma"/>
                <a:cs typeface="Tahoma"/>
              </a:rPr>
              <a:t>  </a:t>
            </a:r>
            <a:r>
              <a:rPr lang="en-US" sz="1500">
                <a:solidFill>
                  <a:srgbClr val="FC6417"/>
                </a:solidFill>
                <a:latin typeface="Tahoma"/>
                <a:cs typeface="Tahoma"/>
              </a:rPr>
              <a:t>|</a:t>
            </a:r>
            <a:r>
              <a:rPr lang="en-US" sz="1500">
                <a:latin typeface="Tahoma"/>
                <a:cs typeface="Tahoma"/>
              </a:rPr>
              <a:t>  </a:t>
            </a:r>
            <a:r>
              <a:rPr lang="en-US" sz="1500" b="1">
                <a:solidFill>
                  <a:schemeClr val="bg1"/>
                </a:solidFill>
                <a:latin typeface="Tahoma"/>
                <a:cs typeface="Tahoma"/>
              </a:rPr>
              <a:t>your next business location</a:t>
            </a:r>
          </a:p>
        </p:txBody>
      </p:sp>
    </p:spTree>
    <p:extLst>
      <p:ext uri="{BB962C8B-B14F-4D97-AF65-F5344CB8AC3E}">
        <p14:creationId xmlns:p14="http://schemas.microsoft.com/office/powerpoint/2010/main" val="1527166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841772"/>
      </p:ext>
    </p:extLst>
  </p:cSld>
  <p:clrMap bg1="lt1" tx1="dk1" bg2="lt2" tx2="dk2" accent1="accent1" accent2="accent2" accent3="accent3" accent4="accent4" accent5="accent5" accent6="accent6" hlink="hlink" folHlink="folHlink"/>
  <p:sldLayoutIdLst>
    <p:sldLayoutId id="2147493479" r:id="rId1"/>
    <p:sldLayoutId id="2147493480" r:id="rId2"/>
    <p:sldLayoutId id="2147493486" r:id="rId3"/>
    <p:sldLayoutId id="2147493458" r:id="rId4"/>
    <p:sldLayoutId id="2147493478" r:id="rId5"/>
    <p:sldLayoutId id="2147493484" r:id="rId6"/>
    <p:sldLayoutId id="2147493482" r:id="rId7"/>
    <p:sldLayoutId id="2147493485" r:id="rId8"/>
    <p:sldLayoutId id="2147493481" r:id="rId9"/>
    <p:sldLayoutId id="2147493477" r:id="rId10"/>
    <p:sldLayoutId id="2147493483" r:id="rId11"/>
    <p:sldLayoutId id="2147493476" r:id="rId12"/>
  </p:sldLayoutIdLst>
  <p:txStyles>
    <p:titleStyle>
      <a:lvl1pPr algn="ctr" defTabSz="457200" rtl="0" eaLnBrk="1" latinLnBrk="0" hangingPunct="1">
        <a:spcBef>
          <a:spcPct val="0"/>
        </a:spcBef>
        <a:buNone/>
        <a:defRPr sz="4400" kern="1200">
          <a:solidFill>
            <a:schemeClr val="tx1"/>
          </a:solidFill>
          <a:latin typeface="Tahoma"/>
          <a:ea typeface="+mj-ea"/>
          <a:cs typeface="Tahoma"/>
        </a:defRPr>
      </a:lvl1pPr>
    </p:titleStyle>
    <p:bodyStyle>
      <a:lvl1pPr marL="342900" indent="-342900" algn="l" defTabSz="457200" rtl="0" eaLnBrk="1" latinLnBrk="0" hangingPunct="1">
        <a:spcBef>
          <a:spcPct val="20000"/>
        </a:spcBef>
        <a:buSzPct val="100000"/>
        <a:buFontTx/>
        <a:buBlip>
          <a:blip r:embed="rId14"/>
        </a:buBlip>
        <a:defRPr sz="3200" kern="1200">
          <a:solidFill>
            <a:schemeClr val="tx1"/>
          </a:solidFill>
          <a:latin typeface="Tahoma"/>
          <a:ea typeface="+mn-ea"/>
          <a:cs typeface="Tahoma"/>
        </a:defRPr>
      </a:lvl1pPr>
      <a:lvl2pPr marL="742950" indent="-285750" algn="l" defTabSz="457200" rtl="0" eaLnBrk="1" latinLnBrk="0" hangingPunct="1">
        <a:spcBef>
          <a:spcPct val="20000"/>
        </a:spcBef>
        <a:buSzPct val="100000"/>
        <a:buFontTx/>
        <a:buBlip>
          <a:blip r:embed="rId14"/>
        </a:buBlip>
        <a:defRPr sz="2800" kern="1200">
          <a:solidFill>
            <a:schemeClr val="tx1"/>
          </a:solidFill>
          <a:latin typeface="Tahoma"/>
          <a:ea typeface="+mn-ea"/>
          <a:cs typeface="Tahoma"/>
        </a:defRPr>
      </a:lvl2pPr>
      <a:lvl3pPr marL="1143000" indent="-228600" algn="l" defTabSz="457200" rtl="0" eaLnBrk="1" latinLnBrk="0" hangingPunct="1">
        <a:spcBef>
          <a:spcPct val="20000"/>
        </a:spcBef>
        <a:buSzPct val="100000"/>
        <a:buFontTx/>
        <a:buBlip>
          <a:blip r:embed="rId14"/>
        </a:buBlip>
        <a:defRPr sz="2400" kern="1200">
          <a:solidFill>
            <a:schemeClr val="tx1"/>
          </a:solidFill>
          <a:latin typeface="Tahoma"/>
          <a:ea typeface="+mn-ea"/>
          <a:cs typeface="Tahoma"/>
        </a:defRPr>
      </a:lvl3pPr>
      <a:lvl4pPr marL="1600200" indent="-228600" algn="l" defTabSz="457200" rtl="0" eaLnBrk="1" latinLnBrk="0" hangingPunct="1">
        <a:spcBef>
          <a:spcPct val="20000"/>
        </a:spcBef>
        <a:buSzPct val="100000"/>
        <a:buFontTx/>
        <a:buBlip>
          <a:blip r:embed="rId14"/>
        </a:buBlip>
        <a:defRPr sz="2000" kern="1200">
          <a:solidFill>
            <a:schemeClr val="tx1"/>
          </a:solidFill>
          <a:latin typeface="Tahoma"/>
          <a:ea typeface="+mn-ea"/>
          <a:cs typeface="Tahoma"/>
        </a:defRPr>
      </a:lvl4pPr>
      <a:lvl5pPr marL="2057400" indent="-228600" algn="l" defTabSz="457200" rtl="0" eaLnBrk="1" latinLnBrk="0" hangingPunct="1">
        <a:spcBef>
          <a:spcPct val="20000"/>
        </a:spcBef>
        <a:buSzPct val="100000"/>
        <a:buFontTx/>
        <a:buBlip>
          <a:blip r:embed="rId14"/>
        </a:buBlip>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1.emf"/><Relationship Id="rId4" Type="http://schemas.openxmlformats.org/officeDocument/2006/relationships/image" Target="../media/image40.emf"/></Relationships>
</file>

<file path=ppt/slides/_rels/slide1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43.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1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1.emf"/><Relationship Id="rId7" Type="http://schemas.openxmlformats.org/officeDocument/2006/relationships/image" Target="../media/image55.emf"/><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56.emf"/><Relationship Id="rId7" Type="http://schemas.openxmlformats.org/officeDocument/2006/relationships/image" Target="../media/image60.emf"/><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 Id="rId9" Type="http://schemas.openxmlformats.org/officeDocument/2006/relationships/image" Target="../media/image62.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5.emf"/><Relationship Id="rId4" Type="http://schemas.openxmlformats.org/officeDocument/2006/relationships/image" Target="../media/image64.emf"/></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66.emf"/></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66.emf"/></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emf"/><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5.emf"/><Relationship Id="rId4" Type="http://schemas.openxmlformats.org/officeDocument/2006/relationships/image" Target="../media/image34.emf"/></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3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68230" y="2777618"/>
            <a:ext cx="3835706" cy="923330"/>
          </a:xfrm>
          <a:prstGeom prst="rect">
            <a:avLst/>
          </a:prstGeom>
          <a:noFill/>
        </p:spPr>
        <p:txBody>
          <a:bodyPr wrap="square" rtlCol="0">
            <a:spAutoFit/>
          </a:bodyPr>
          <a:lstStyle/>
          <a:p>
            <a:r>
              <a:rPr lang="en-US" sz="5400" dirty="0">
                <a:solidFill>
                  <a:schemeClr val="bg1"/>
                </a:solidFill>
                <a:latin typeface="Tahoma"/>
                <a:cs typeface="Tahoma"/>
              </a:rPr>
              <a:t>Šiauliai</a:t>
            </a:r>
          </a:p>
        </p:txBody>
      </p:sp>
      <p:sp>
        <p:nvSpPr>
          <p:cNvPr id="7" name="TextBox 6"/>
          <p:cNvSpPr txBox="1"/>
          <p:nvPr/>
        </p:nvSpPr>
        <p:spPr>
          <a:xfrm>
            <a:off x="2168230" y="3505581"/>
            <a:ext cx="5234434" cy="461665"/>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Tahoma"/>
                <a:cs typeface="Tahoma"/>
              </a:rPr>
              <a:t>Your next business location</a:t>
            </a:r>
            <a:endParaRPr lang="en-US" sz="2400" dirty="0">
              <a:solidFill>
                <a:schemeClr val="bg1"/>
              </a:solidFill>
              <a:latin typeface="Tahoma"/>
              <a:cs typeface="Tahoma"/>
            </a:endParaRPr>
          </a:p>
        </p:txBody>
      </p:sp>
      <p:pic>
        <p:nvPicPr>
          <p:cNvPr id="2" name="Picture 1"/>
          <p:cNvPicPr>
            <a:picLocks noChangeAspect="1"/>
          </p:cNvPicPr>
          <p:nvPr/>
        </p:nvPicPr>
        <p:blipFill>
          <a:blip r:embed="rId3"/>
          <a:stretch>
            <a:fillRect/>
          </a:stretch>
        </p:blipFill>
        <p:spPr>
          <a:xfrm>
            <a:off x="1285596" y="2997200"/>
            <a:ext cx="739752" cy="889000"/>
          </a:xfrm>
          <a:prstGeom prst="rect">
            <a:avLst/>
          </a:prstGeom>
        </p:spPr>
      </p:pic>
    </p:spTree>
    <p:extLst>
      <p:ext uri="{BB962C8B-B14F-4D97-AF65-F5344CB8AC3E}">
        <p14:creationId xmlns:p14="http://schemas.microsoft.com/office/powerpoint/2010/main" val="306286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1909" y="2670871"/>
            <a:ext cx="2362124" cy="1344792"/>
          </a:xfrm>
          <a:prstGeom prst="rect">
            <a:avLst/>
          </a:prstGeom>
        </p:spPr>
      </p:pic>
      <p:sp>
        <p:nvSpPr>
          <p:cNvPr id="6" name="TextBox 5"/>
          <p:cNvSpPr txBox="1"/>
          <p:nvPr/>
        </p:nvSpPr>
        <p:spPr>
          <a:xfrm>
            <a:off x="203340" y="1637486"/>
            <a:ext cx="2226372" cy="276999"/>
          </a:xfrm>
          <a:prstGeom prst="rect">
            <a:avLst/>
          </a:prstGeom>
          <a:noFill/>
        </p:spPr>
        <p:txBody>
          <a:bodyPr wrap="square" rtlCol="0" anchor="b">
            <a:spAutoFit/>
          </a:bodyPr>
          <a:lstStyle/>
          <a:p>
            <a:pPr>
              <a:buSzPct val="200000"/>
            </a:pPr>
            <a:r>
              <a:rPr lang="en-US" sz="1200" dirty="0" smtClean="0">
                <a:solidFill>
                  <a:schemeClr val="bg1"/>
                </a:solidFill>
                <a:latin typeface="Tahoma"/>
                <a:cs typeface="Tahoma"/>
              </a:rPr>
              <a:t>GDP growth </a:t>
            </a:r>
            <a:r>
              <a:rPr lang="en-US" sz="1050" dirty="0">
                <a:solidFill>
                  <a:schemeClr val="bg1"/>
                </a:solidFill>
                <a:latin typeface="Tahoma"/>
                <a:cs typeface="Tahoma"/>
              </a:rPr>
              <a:t>(</a:t>
            </a:r>
            <a:r>
              <a:rPr lang="en-US" sz="1050" dirty="0" smtClean="0">
                <a:solidFill>
                  <a:schemeClr val="bg1"/>
                </a:solidFill>
                <a:latin typeface="Tahoma"/>
                <a:cs typeface="Tahoma"/>
              </a:rPr>
              <a:t>EUR  bn.)</a:t>
            </a:r>
            <a:endParaRPr lang="en-US" sz="1050" dirty="0">
              <a:solidFill>
                <a:schemeClr val="bg1"/>
              </a:solidFill>
              <a:latin typeface="Tahoma"/>
              <a:cs typeface="Tahoma"/>
            </a:endParaRPr>
          </a:p>
        </p:txBody>
      </p:sp>
      <p:sp>
        <p:nvSpPr>
          <p:cNvPr id="8" name="TextBox 7"/>
          <p:cNvSpPr txBox="1"/>
          <p:nvPr/>
        </p:nvSpPr>
        <p:spPr>
          <a:xfrm>
            <a:off x="199787" y="4036698"/>
            <a:ext cx="538088" cy="246221"/>
          </a:xfrm>
          <a:prstGeom prst="rect">
            <a:avLst/>
          </a:prstGeom>
          <a:noFill/>
        </p:spPr>
        <p:txBody>
          <a:bodyPr wrap="square" rtlCol="0">
            <a:spAutoFit/>
          </a:bodyPr>
          <a:lstStyle/>
          <a:p>
            <a:pPr algn="ctr"/>
            <a:r>
              <a:rPr lang="en-US" sz="1000" dirty="0" smtClean="0">
                <a:solidFill>
                  <a:srgbClr val="FC6417"/>
                </a:solidFill>
                <a:latin typeface="Tahoma"/>
                <a:cs typeface="Tahoma"/>
              </a:rPr>
              <a:t>2009</a:t>
            </a:r>
            <a:endParaRPr lang="en-US" sz="1000" dirty="0">
              <a:solidFill>
                <a:srgbClr val="FC6417"/>
              </a:solidFill>
              <a:latin typeface="Tahoma"/>
              <a:cs typeface="Tahoma"/>
            </a:endParaRPr>
          </a:p>
        </p:txBody>
      </p:sp>
      <p:sp>
        <p:nvSpPr>
          <p:cNvPr id="9" name="TextBox 8"/>
          <p:cNvSpPr txBox="1"/>
          <p:nvPr/>
        </p:nvSpPr>
        <p:spPr>
          <a:xfrm>
            <a:off x="192975" y="2888703"/>
            <a:ext cx="555656" cy="276999"/>
          </a:xfrm>
          <a:prstGeom prst="rect">
            <a:avLst/>
          </a:prstGeom>
          <a:noFill/>
        </p:spPr>
        <p:txBody>
          <a:bodyPr wrap="square" rtlCol="0">
            <a:spAutoFit/>
          </a:bodyPr>
          <a:lstStyle/>
          <a:p>
            <a:pPr algn="ctr"/>
            <a:r>
              <a:rPr lang="en-US" sz="1200" b="1" dirty="0" smtClean="0">
                <a:solidFill>
                  <a:srgbClr val="FC6417"/>
                </a:solidFill>
                <a:latin typeface="Tahoma"/>
                <a:cs typeface="Tahoma"/>
              </a:rPr>
              <a:t>1.92</a:t>
            </a:r>
            <a:endParaRPr lang="en-US" sz="1200" b="1" dirty="0">
              <a:solidFill>
                <a:srgbClr val="FC6417"/>
              </a:solidFill>
              <a:latin typeface="Tahoma"/>
              <a:cs typeface="Tahoma"/>
            </a:endParaRPr>
          </a:p>
        </p:txBody>
      </p:sp>
      <p:sp>
        <p:nvSpPr>
          <p:cNvPr id="17" name="TextBox 16"/>
          <p:cNvSpPr txBox="1"/>
          <p:nvPr/>
        </p:nvSpPr>
        <p:spPr>
          <a:xfrm>
            <a:off x="671463" y="2752058"/>
            <a:ext cx="555656" cy="276999"/>
          </a:xfrm>
          <a:prstGeom prst="rect">
            <a:avLst/>
          </a:prstGeom>
          <a:noFill/>
        </p:spPr>
        <p:txBody>
          <a:bodyPr wrap="square" rtlCol="0">
            <a:spAutoFit/>
          </a:bodyPr>
          <a:lstStyle/>
          <a:p>
            <a:pPr algn="ctr"/>
            <a:r>
              <a:rPr lang="en-US" sz="1200" b="1" dirty="0" smtClean="0">
                <a:solidFill>
                  <a:srgbClr val="FC6417"/>
                </a:solidFill>
                <a:latin typeface="Tahoma"/>
                <a:cs typeface="Tahoma"/>
              </a:rPr>
              <a:t>2.07</a:t>
            </a:r>
            <a:endParaRPr lang="en-US" sz="1200" b="1" dirty="0">
              <a:solidFill>
                <a:srgbClr val="FC6417"/>
              </a:solidFill>
              <a:latin typeface="Tahoma"/>
              <a:cs typeface="Tahoma"/>
            </a:endParaRPr>
          </a:p>
        </p:txBody>
      </p:sp>
      <p:sp>
        <p:nvSpPr>
          <p:cNvPr id="18" name="TextBox 17"/>
          <p:cNvSpPr txBox="1"/>
          <p:nvPr/>
        </p:nvSpPr>
        <p:spPr>
          <a:xfrm>
            <a:off x="1169613" y="2515285"/>
            <a:ext cx="555656" cy="276999"/>
          </a:xfrm>
          <a:prstGeom prst="rect">
            <a:avLst/>
          </a:prstGeom>
          <a:noFill/>
        </p:spPr>
        <p:txBody>
          <a:bodyPr wrap="square" rtlCol="0">
            <a:spAutoFit/>
          </a:bodyPr>
          <a:lstStyle/>
          <a:p>
            <a:pPr algn="ctr"/>
            <a:r>
              <a:rPr lang="en-US" sz="1200" b="1" dirty="0" smtClean="0">
                <a:solidFill>
                  <a:srgbClr val="FC6417"/>
                </a:solidFill>
                <a:latin typeface="Tahoma"/>
                <a:cs typeface="Tahoma"/>
              </a:rPr>
              <a:t>2.33</a:t>
            </a:r>
            <a:endParaRPr lang="en-US" sz="1200" b="1" dirty="0">
              <a:solidFill>
                <a:srgbClr val="FC6417"/>
              </a:solidFill>
              <a:latin typeface="Tahoma"/>
              <a:cs typeface="Tahoma"/>
            </a:endParaRPr>
          </a:p>
        </p:txBody>
      </p:sp>
      <p:sp>
        <p:nvSpPr>
          <p:cNvPr id="19" name="TextBox 18"/>
          <p:cNvSpPr txBox="1"/>
          <p:nvPr/>
        </p:nvSpPr>
        <p:spPr>
          <a:xfrm>
            <a:off x="1680875" y="2393872"/>
            <a:ext cx="555656" cy="276999"/>
          </a:xfrm>
          <a:prstGeom prst="rect">
            <a:avLst/>
          </a:prstGeom>
          <a:noFill/>
        </p:spPr>
        <p:txBody>
          <a:bodyPr wrap="square" rtlCol="0">
            <a:spAutoFit/>
          </a:bodyPr>
          <a:lstStyle/>
          <a:p>
            <a:pPr algn="ctr"/>
            <a:r>
              <a:rPr lang="en-US" sz="1200" b="1" dirty="0" smtClean="0">
                <a:solidFill>
                  <a:srgbClr val="FC6417"/>
                </a:solidFill>
                <a:latin typeface="Tahoma"/>
                <a:cs typeface="Tahoma"/>
              </a:rPr>
              <a:t>2.50</a:t>
            </a:r>
            <a:endParaRPr lang="en-US" sz="1200" b="1" dirty="0">
              <a:solidFill>
                <a:srgbClr val="FC6417"/>
              </a:solidFill>
              <a:latin typeface="Tahoma"/>
              <a:cs typeface="Tahoma"/>
            </a:endParaRPr>
          </a:p>
        </p:txBody>
      </p:sp>
      <p:sp>
        <p:nvSpPr>
          <p:cNvPr id="20" name="TextBox 19"/>
          <p:cNvSpPr txBox="1"/>
          <p:nvPr/>
        </p:nvSpPr>
        <p:spPr>
          <a:xfrm>
            <a:off x="2151884" y="2323116"/>
            <a:ext cx="555656" cy="276999"/>
          </a:xfrm>
          <a:prstGeom prst="rect">
            <a:avLst/>
          </a:prstGeom>
          <a:noFill/>
        </p:spPr>
        <p:txBody>
          <a:bodyPr wrap="square" rtlCol="0">
            <a:spAutoFit/>
          </a:bodyPr>
          <a:lstStyle/>
          <a:p>
            <a:pPr algn="ctr"/>
            <a:r>
              <a:rPr lang="en-US" sz="1200" b="1" dirty="0" smtClean="0">
                <a:solidFill>
                  <a:srgbClr val="FC6417"/>
                </a:solidFill>
                <a:latin typeface="Tahoma"/>
                <a:cs typeface="Tahoma"/>
              </a:rPr>
              <a:t>2.56</a:t>
            </a:r>
            <a:endParaRPr lang="en-US" sz="1200" b="1" dirty="0">
              <a:solidFill>
                <a:srgbClr val="FC6417"/>
              </a:solidFill>
              <a:latin typeface="Tahoma"/>
              <a:cs typeface="Tahoma"/>
            </a:endParaRPr>
          </a:p>
        </p:txBody>
      </p:sp>
      <p:sp>
        <p:nvSpPr>
          <p:cNvPr id="21" name="TextBox 20"/>
          <p:cNvSpPr txBox="1"/>
          <p:nvPr/>
        </p:nvSpPr>
        <p:spPr>
          <a:xfrm>
            <a:off x="675247" y="4036698"/>
            <a:ext cx="551872" cy="246221"/>
          </a:xfrm>
          <a:prstGeom prst="rect">
            <a:avLst/>
          </a:prstGeom>
          <a:noFill/>
        </p:spPr>
        <p:txBody>
          <a:bodyPr wrap="square" rtlCol="0">
            <a:spAutoFit/>
          </a:bodyPr>
          <a:lstStyle/>
          <a:p>
            <a:pPr algn="ctr"/>
            <a:r>
              <a:rPr lang="en-US" sz="1000" dirty="0" smtClean="0">
                <a:solidFill>
                  <a:srgbClr val="FC6417"/>
                </a:solidFill>
                <a:latin typeface="Tahoma"/>
                <a:cs typeface="Tahoma"/>
              </a:rPr>
              <a:t>2010</a:t>
            </a:r>
            <a:endParaRPr lang="en-US" sz="1000" dirty="0">
              <a:solidFill>
                <a:srgbClr val="FC6417"/>
              </a:solidFill>
              <a:latin typeface="Tahoma"/>
              <a:cs typeface="Tahoma"/>
            </a:endParaRPr>
          </a:p>
        </p:txBody>
      </p:sp>
      <p:sp>
        <p:nvSpPr>
          <p:cNvPr id="22" name="TextBox 21"/>
          <p:cNvSpPr txBox="1"/>
          <p:nvPr/>
        </p:nvSpPr>
        <p:spPr>
          <a:xfrm>
            <a:off x="1181799" y="4036698"/>
            <a:ext cx="543470" cy="246221"/>
          </a:xfrm>
          <a:prstGeom prst="rect">
            <a:avLst/>
          </a:prstGeom>
          <a:noFill/>
        </p:spPr>
        <p:txBody>
          <a:bodyPr wrap="square" rtlCol="0">
            <a:spAutoFit/>
          </a:bodyPr>
          <a:lstStyle/>
          <a:p>
            <a:pPr algn="ctr"/>
            <a:r>
              <a:rPr lang="en-US" sz="1000" dirty="0" smtClean="0">
                <a:solidFill>
                  <a:srgbClr val="FC6417"/>
                </a:solidFill>
                <a:latin typeface="Tahoma"/>
                <a:cs typeface="Tahoma"/>
              </a:rPr>
              <a:t>2011</a:t>
            </a:r>
            <a:endParaRPr lang="en-US" sz="1000" dirty="0">
              <a:solidFill>
                <a:srgbClr val="FC6417"/>
              </a:solidFill>
              <a:latin typeface="Tahoma"/>
              <a:cs typeface="Tahoma"/>
            </a:endParaRPr>
          </a:p>
        </p:txBody>
      </p:sp>
      <p:sp>
        <p:nvSpPr>
          <p:cNvPr id="23" name="TextBox 22"/>
          <p:cNvSpPr txBox="1"/>
          <p:nvPr/>
        </p:nvSpPr>
        <p:spPr>
          <a:xfrm>
            <a:off x="1679951" y="4036698"/>
            <a:ext cx="556580" cy="246221"/>
          </a:xfrm>
          <a:prstGeom prst="rect">
            <a:avLst/>
          </a:prstGeom>
          <a:noFill/>
        </p:spPr>
        <p:txBody>
          <a:bodyPr wrap="square" rtlCol="0">
            <a:spAutoFit/>
          </a:bodyPr>
          <a:lstStyle/>
          <a:p>
            <a:pPr algn="ctr"/>
            <a:r>
              <a:rPr lang="en-US" sz="1000" dirty="0" smtClean="0">
                <a:solidFill>
                  <a:srgbClr val="FC6417"/>
                </a:solidFill>
                <a:latin typeface="Tahoma"/>
                <a:cs typeface="Tahoma"/>
              </a:rPr>
              <a:t>2012</a:t>
            </a:r>
            <a:endParaRPr lang="en-US" sz="1000" dirty="0">
              <a:solidFill>
                <a:srgbClr val="FC6417"/>
              </a:solidFill>
              <a:latin typeface="Tahoma"/>
              <a:cs typeface="Tahoma"/>
            </a:endParaRPr>
          </a:p>
        </p:txBody>
      </p:sp>
      <p:sp>
        <p:nvSpPr>
          <p:cNvPr id="24" name="TextBox 23"/>
          <p:cNvSpPr txBox="1"/>
          <p:nvPr/>
        </p:nvSpPr>
        <p:spPr>
          <a:xfrm>
            <a:off x="2192136" y="4036698"/>
            <a:ext cx="515404" cy="246221"/>
          </a:xfrm>
          <a:prstGeom prst="rect">
            <a:avLst/>
          </a:prstGeom>
          <a:noFill/>
        </p:spPr>
        <p:txBody>
          <a:bodyPr wrap="square" rtlCol="0">
            <a:spAutoFit/>
          </a:bodyPr>
          <a:lstStyle/>
          <a:p>
            <a:pPr algn="ctr"/>
            <a:r>
              <a:rPr lang="en-US" sz="1000" dirty="0" smtClean="0">
                <a:solidFill>
                  <a:srgbClr val="FC6417"/>
                </a:solidFill>
                <a:latin typeface="Tahoma"/>
                <a:cs typeface="Tahoma"/>
              </a:rPr>
              <a:t>201</a:t>
            </a:r>
            <a:r>
              <a:rPr lang="lt-LT" sz="1000" dirty="0">
                <a:solidFill>
                  <a:srgbClr val="FC6417"/>
                </a:solidFill>
                <a:latin typeface="Tahoma"/>
                <a:cs typeface="Tahoma"/>
              </a:rPr>
              <a:t>3</a:t>
            </a:r>
            <a:endParaRPr lang="en-US" sz="1000" dirty="0">
              <a:solidFill>
                <a:srgbClr val="FC6417"/>
              </a:solidFill>
              <a:latin typeface="Tahoma"/>
              <a:cs typeface="Tahoma"/>
            </a:endParaRPr>
          </a:p>
        </p:txBody>
      </p:sp>
      <p:sp>
        <p:nvSpPr>
          <p:cNvPr id="25" name="TextBox 24"/>
          <p:cNvSpPr txBox="1"/>
          <p:nvPr/>
        </p:nvSpPr>
        <p:spPr>
          <a:xfrm>
            <a:off x="3882525" y="2135975"/>
            <a:ext cx="1159806" cy="830997"/>
          </a:xfrm>
          <a:prstGeom prst="rect">
            <a:avLst/>
          </a:prstGeom>
          <a:noFill/>
        </p:spPr>
        <p:txBody>
          <a:bodyPr wrap="square" rtlCol="0" anchor="t">
            <a:spAutoFit/>
          </a:bodyPr>
          <a:lstStyle/>
          <a:p>
            <a:pPr algn="r">
              <a:spcBef>
                <a:spcPts val="1200"/>
              </a:spcBef>
              <a:buSzPct val="200000"/>
            </a:pPr>
            <a:r>
              <a:rPr lang="en-US" sz="4800" b="1" dirty="0" smtClean="0">
                <a:solidFill>
                  <a:srgbClr val="FC6417"/>
                </a:solidFill>
                <a:latin typeface="Tahoma"/>
                <a:cs typeface="Tahoma"/>
              </a:rPr>
              <a:t>4</a:t>
            </a:r>
            <a:r>
              <a:rPr lang="en-US" sz="4800" b="1" baseline="30000" dirty="0" smtClean="0">
                <a:solidFill>
                  <a:srgbClr val="FC6417"/>
                </a:solidFill>
                <a:latin typeface="Tahoma"/>
                <a:cs typeface="Tahoma"/>
              </a:rPr>
              <a:t>th</a:t>
            </a:r>
            <a:endParaRPr lang="en-US" dirty="0" smtClean="0">
              <a:solidFill>
                <a:schemeClr val="bg1"/>
              </a:solidFill>
              <a:latin typeface="Tahoma"/>
              <a:cs typeface="Tahoma"/>
            </a:endParaRPr>
          </a:p>
        </p:txBody>
      </p:sp>
      <p:sp>
        <p:nvSpPr>
          <p:cNvPr id="26" name="TextBox 25"/>
          <p:cNvSpPr txBox="1"/>
          <p:nvPr/>
        </p:nvSpPr>
        <p:spPr>
          <a:xfrm>
            <a:off x="3247546" y="3304068"/>
            <a:ext cx="1794785" cy="830997"/>
          </a:xfrm>
          <a:prstGeom prst="rect">
            <a:avLst/>
          </a:prstGeom>
          <a:noFill/>
        </p:spPr>
        <p:txBody>
          <a:bodyPr wrap="square" rtlCol="0" anchor="t">
            <a:spAutoFit/>
          </a:bodyPr>
          <a:lstStyle/>
          <a:p>
            <a:pPr algn="r">
              <a:spcBef>
                <a:spcPts val="1200"/>
              </a:spcBef>
              <a:buSzPct val="200000"/>
            </a:pPr>
            <a:r>
              <a:rPr lang="lt-LT" sz="4800" b="1" dirty="0" smtClean="0">
                <a:solidFill>
                  <a:srgbClr val="FC6417"/>
                </a:solidFill>
                <a:latin typeface="Tahoma"/>
                <a:cs typeface="Tahoma"/>
              </a:rPr>
              <a:t>7.1</a:t>
            </a:r>
            <a:r>
              <a:rPr lang="en-US" sz="3200" b="1" dirty="0" smtClean="0">
                <a:solidFill>
                  <a:srgbClr val="FC6417"/>
                </a:solidFill>
                <a:latin typeface="Tahoma"/>
                <a:cs typeface="Tahoma"/>
              </a:rPr>
              <a:t>%</a:t>
            </a:r>
            <a:endParaRPr lang="en-US" sz="1600" dirty="0">
              <a:solidFill>
                <a:schemeClr val="bg1"/>
              </a:solidFill>
              <a:latin typeface="Tahoma"/>
              <a:cs typeface="Tahoma"/>
            </a:endParaRPr>
          </a:p>
        </p:txBody>
      </p:sp>
      <p:sp>
        <p:nvSpPr>
          <p:cNvPr id="27" name="TextBox 26"/>
          <p:cNvSpPr txBox="1"/>
          <p:nvPr/>
        </p:nvSpPr>
        <p:spPr>
          <a:xfrm>
            <a:off x="5045569" y="2452265"/>
            <a:ext cx="2619488" cy="369332"/>
          </a:xfrm>
          <a:prstGeom prst="rect">
            <a:avLst/>
          </a:prstGeom>
          <a:noFill/>
        </p:spPr>
        <p:txBody>
          <a:bodyPr wrap="square" rtlCol="0" anchor="t">
            <a:spAutoFit/>
          </a:bodyPr>
          <a:lstStyle/>
          <a:p>
            <a:pPr>
              <a:spcBef>
                <a:spcPts val="1200"/>
              </a:spcBef>
              <a:buSzPct val="200000"/>
            </a:pPr>
            <a:r>
              <a:rPr lang="en-US" dirty="0" smtClean="0">
                <a:latin typeface="Tahoma"/>
                <a:cs typeface="Tahoma"/>
              </a:rPr>
              <a:t>in Lithuania</a:t>
            </a:r>
            <a:r>
              <a:rPr lang="lt-LT" dirty="0" smtClean="0">
                <a:latin typeface="Tahoma"/>
                <a:cs typeface="Tahoma"/>
              </a:rPr>
              <a:t> </a:t>
            </a:r>
            <a:r>
              <a:rPr lang="en-US" dirty="0" smtClean="0">
                <a:latin typeface="Tahoma"/>
                <a:cs typeface="Tahoma"/>
              </a:rPr>
              <a:t>by GDP</a:t>
            </a:r>
          </a:p>
        </p:txBody>
      </p:sp>
      <p:sp>
        <p:nvSpPr>
          <p:cNvPr id="29" name="TextBox 28"/>
          <p:cNvSpPr txBox="1"/>
          <p:nvPr/>
        </p:nvSpPr>
        <p:spPr>
          <a:xfrm>
            <a:off x="3097478" y="1053224"/>
            <a:ext cx="5961855" cy="830997"/>
          </a:xfrm>
          <a:prstGeom prst="rect">
            <a:avLst/>
          </a:prstGeom>
          <a:noFill/>
        </p:spPr>
        <p:txBody>
          <a:bodyPr wrap="square" rtlCol="0">
            <a:spAutoFit/>
          </a:bodyPr>
          <a:lstStyle/>
          <a:p>
            <a:r>
              <a:rPr lang="en-US" sz="2400" dirty="0">
                <a:solidFill>
                  <a:srgbClr val="000000"/>
                </a:solidFill>
                <a:latin typeface="Tahoma"/>
                <a:cs typeface="Tahoma"/>
              </a:rPr>
              <a:t>Economic growth and industrial </a:t>
            </a:r>
            <a:r>
              <a:rPr lang="en-US" sz="2400" dirty="0" smtClean="0">
                <a:solidFill>
                  <a:srgbClr val="000000"/>
                </a:solidFill>
                <a:latin typeface="Tahoma"/>
                <a:cs typeface="Tahoma"/>
              </a:rPr>
              <a:t>competences</a:t>
            </a:r>
            <a:endParaRPr lang="en-US" sz="2400" dirty="0">
              <a:solidFill>
                <a:srgbClr val="000000"/>
              </a:solidFill>
              <a:latin typeface="Tahoma"/>
              <a:cs typeface="Tahoma"/>
            </a:endParaRPr>
          </a:p>
        </p:txBody>
      </p:sp>
      <p:sp>
        <p:nvSpPr>
          <p:cNvPr id="2" name="Rectangle 1"/>
          <p:cNvSpPr/>
          <p:nvPr/>
        </p:nvSpPr>
        <p:spPr>
          <a:xfrm>
            <a:off x="6324887" y="4673732"/>
            <a:ext cx="2819114" cy="200055"/>
          </a:xfrm>
          <a:prstGeom prst="rect">
            <a:avLst/>
          </a:prstGeom>
        </p:spPr>
        <p:txBody>
          <a:bodyPr wrap="square">
            <a:spAutoFit/>
          </a:bodyPr>
          <a:lstStyle/>
          <a:p>
            <a:r>
              <a:rPr lang="en-US" sz="700" dirty="0" smtClean="0">
                <a:latin typeface="Tahoma" panose="020B0604030504040204" pitchFamily="34" charset="0"/>
                <a:ea typeface="Tahoma" panose="020B0604030504040204" pitchFamily="34" charset="0"/>
                <a:cs typeface="Tahoma" panose="020B0604030504040204" pitchFamily="34" charset="0"/>
              </a:rPr>
              <a:t>Source</a:t>
            </a:r>
            <a:r>
              <a:rPr lang="lt-LT" sz="700" dirty="0" smtClean="0">
                <a:latin typeface="Tahoma" panose="020B0604030504040204" pitchFamily="34" charset="0"/>
                <a:ea typeface="Tahoma" panose="020B0604030504040204" pitchFamily="34" charset="0"/>
                <a:cs typeface="Tahoma" panose="020B0604030504040204" pitchFamily="34" charset="0"/>
              </a:rPr>
              <a:t>: </a:t>
            </a:r>
            <a:r>
              <a:rPr lang="en-US" sz="700" dirty="0">
                <a:latin typeface="Tahoma" panose="020B0604030504040204" pitchFamily="34" charset="0"/>
                <a:ea typeface="Tahoma" panose="020B0604030504040204" pitchFamily="34" charset="0"/>
                <a:cs typeface="Tahoma" panose="020B0604030504040204" pitchFamily="34" charset="0"/>
              </a:rPr>
              <a:t>National Statistics Departments</a:t>
            </a:r>
            <a:r>
              <a:rPr lang="en-US" sz="700" dirty="0" smtClean="0">
                <a:latin typeface="Tahoma" panose="020B0604030504040204" pitchFamily="34" charset="0"/>
                <a:ea typeface="Tahoma" panose="020B0604030504040204" pitchFamily="34" charset="0"/>
                <a:cs typeface="Tahoma" panose="020B0604030504040204" pitchFamily="34" charset="0"/>
              </a:rPr>
              <a:t>, </a:t>
            </a:r>
            <a:r>
              <a:rPr lang="lt-LT" sz="700" dirty="0">
                <a:solidFill>
                  <a:srgbClr val="000000"/>
                </a:solidFill>
                <a:latin typeface="Tahoma"/>
                <a:cs typeface="Tahoma"/>
              </a:rPr>
              <a:t>Šiauliai </a:t>
            </a:r>
            <a:r>
              <a:rPr lang="en-US" sz="700" dirty="0" smtClean="0">
                <a:solidFill>
                  <a:srgbClr val="000000"/>
                </a:solidFill>
                <a:latin typeface="Tahoma"/>
                <a:cs typeface="Tahoma"/>
              </a:rPr>
              <a:t>county data, </a:t>
            </a:r>
            <a:r>
              <a:rPr lang="en-US" sz="700" dirty="0" smtClean="0">
                <a:latin typeface="Tahoma" panose="020B0604030504040204" pitchFamily="34" charset="0"/>
                <a:ea typeface="Tahoma" panose="020B0604030504040204" pitchFamily="34" charset="0"/>
                <a:cs typeface="Tahoma" panose="020B0604030504040204" pitchFamily="34" charset="0"/>
              </a:rPr>
              <a:t>201</a:t>
            </a:r>
            <a:r>
              <a:rPr lang="lt-LT" sz="700" dirty="0" smtClean="0">
                <a:latin typeface="Tahoma" panose="020B0604030504040204" pitchFamily="34" charset="0"/>
                <a:ea typeface="Tahoma" panose="020B0604030504040204" pitchFamily="34" charset="0"/>
                <a:cs typeface="Tahoma" panose="020B0604030504040204" pitchFamily="34" charset="0"/>
              </a:rPr>
              <a:t>4</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
        <p:nvSpPr>
          <p:cNvPr id="30" name="TextBox 29"/>
          <p:cNvSpPr txBox="1"/>
          <p:nvPr/>
        </p:nvSpPr>
        <p:spPr>
          <a:xfrm>
            <a:off x="5045569" y="3369331"/>
            <a:ext cx="3832545" cy="369332"/>
          </a:xfrm>
          <a:prstGeom prst="rect">
            <a:avLst/>
          </a:prstGeom>
          <a:noFill/>
        </p:spPr>
        <p:txBody>
          <a:bodyPr wrap="square" rtlCol="0" anchor="t">
            <a:spAutoFit/>
          </a:bodyPr>
          <a:lstStyle/>
          <a:p>
            <a:pPr>
              <a:spcBef>
                <a:spcPts val="1200"/>
              </a:spcBef>
              <a:buSzPct val="200000"/>
            </a:pPr>
            <a:r>
              <a:rPr lang="lt-LT" dirty="0" smtClean="0">
                <a:latin typeface="Tahoma"/>
                <a:cs typeface="Tahoma"/>
              </a:rPr>
              <a:t>of </a:t>
            </a:r>
            <a:r>
              <a:rPr lang="lt-LT" dirty="0" err="1" smtClean="0">
                <a:latin typeface="Tahoma"/>
                <a:cs typeface="Tahoma"/>
              </a:rPr>
              <a:t>total</a:t>
            </a:r>
            <a:r>
              <a:rPr lang="lt-LT" dirty="0" smtClean="0">
                <a:latin typeface="Tahoma"/>
                <a:cs typeface="Tahoma"/>
              </a:rPr>
              <a:t> GDP </a:t>
            </a:r>
            <a:r>
              <a:rPr lang="lt-LT" dirty="0" err="1" smtClean="0">
                <a:latin typeface="Tahoma"/>
                <a:cs typeface="Tahoma"/>
              </a:rPr>
              <a:t>generated</a:t>
            </a:r>
            <a:r>
              <a:rPr lang="lt-LT" dirty="0" smtClean="0">
                <a:latin typeface="Tahoma"/>
                <a:cs typeface="Tahoma"/>
              </a:rPr>
              <a:t> in Lithuania </a:t>
            </a:r>
            <a:endParaRPr lang="en-US" dirty="0">
              <a:latin typeface="Tahoma"/>
              <a:cs typeface="Tahoma"/>
            </a:endParaRPr>
          </a:p>
        </p:txBody>
      </p:sp>
    </p:spTree>
    <p:extLst>
      <p:ext uri="{BB962C8B-B14F-4D97-AF65-F5344CB8AC3E}">
        <p14:creationId xmlns:p14="http://schemas.microsoft.com/office/powerpoint/2010/main" val="1903914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615" y="1053224"/>
            <a:ext cx="7835335" cy="461665"/>
          </a:xfrm>
          <a:prstGeom prst="rect">
            <a:avLst/>
          </a:prstGeom>
          <a:noFill/>
        </p:spPr>
        <p:txBody>
          <a:bodyPr wrap="square" rtlCol="0">
            <a:spAutoFit/>
          </a:bodyPr>
          <a:lstStyle/>
          <a:p>
            <a:r>
              <a:rPr lang="en-US" sz="2400" dirty="0" smtClean="0">
                <a:solidFill>
                  <a:srgbClr val="000000"/>
                </a:solidFill>
                <a:latin typeface="Tahoma"/>
                <a:cs typeface="Tahoma"/>
              </a:rPr>
              <a:t>Sectors with the highest turnover</a:t>
            </a:r>
            <a:r>
              <a:rPr lang="lt-LT" sz="2400" dirty="0" smtClean="0">
                <a:solidFill>
                  <a:srgbClr val="000000"/>
                </a:solidFill>
                <a:latin typeface="Tahoma"/>
                <a:cs typeface="Tahoma"/>
              </a:rPr>
              <a:t>:</a:t>
            </a:r>
            <a:endParaRPr lang="en-US" sz="2400" dirty="0">
              <a:solidFill>
                <a:srgbClr val="000000"/>
              </a:solidFill>
              <a:latin typeface="Tahoma"/>
              <a:cs typeface="Tahoma"/>
            </a:endParaRPr>
          </a:p>
        </p:txBody>
      </p:sp>
      <p:sp>
        <p:nvSpPr>
          <p:cNvPr id="3" name="TextBox 2"/>
          <p:cNvSpPr txBox="1"/>
          <p:nvPr/>
        </p:nvSpPr>
        <p:spPr>
          <a:xfrm>
            <a:off x="235818" y="3249002"/>
            <a:ext cx="2761436" cy="577509"/>
          </a:xfrm>
          <a:prstGeom prst="rect">
            <a:avLst/>
          </a:prstGeom>
          <a:noFill/>
        </p:spPr>
        <p:txBody>
          <a:bodyPr wrap="square" rtlCol="0">
            <a:spAutoFit/>
          </a:bodyPr>
          <a:lstStyle/>
          <a:p>
            <a:pPr algn="ctr">
              <a:lnSpc>
                <a:spcPts val="1900"/>
              </a:lnSpc>
            </a:pPr>
            <a:r>
              <a:rPr lang="en-US" sz="1500" dirty="0" smtClean="0">
                <a:latin typeface="Tahoma"/>
                <a:cs typeface="Tahoma"/>
              </a:rPr>
              <a:t>Mechanical engineering </a:t>
            </a:r>
            <a:r>
              <a:rPr lang="en-US" sz="1500" dirty="0">
                <a:latin typeface="Tahoma"/>
                <a:cs typeface="Tahoma"/>
              </a:rPr>
              <a:t>/ </a:t>
            </a:r>
          </a:p>
          <a:p>
            <a:pPr algn="ctr">
              <a:lnSpc>
                <a:spcPts val="1900"/>
              </a:lnSpc>
            </a:pPr>
            <a:r>
              <a:rPr lang="en-US" sz="1500" dirty="0">
                <a:latin typeface="Tahoma"/>
                <a:cs typeface="Tahoma"/>
              </a:rPr>
              <a:t>Machin</a:t>
            </a:r>
            <a:r>
              <a:rPr lang="en-US" sz="1500" dirty="0">
                <a:solidFill>
                  <a:srgbClr val="000000"/>
                </a:solidFill>
                <a:latin typeface="Tahoma"/>
                <a:cs typeface="Tahoma"/>
              </a:rPr>
              <a:t>ery </a:t>
            </a:r>
          </a:p>
        </p:txBody>
      </p:sp>
      <p:pic>
        <p:nvPicPr>
          <p:cNvPr id="4" name="Picture 3"/>
          <p:cNvPicPr>
            <a:picLocks noChangeAspect="1"/>
          </p:cNvPicPr>
          <p:nvPr/>
        </p:nvPicPr>
        <p:blipFill>
          <a:blip r:embed="rId3"/>
          <a:stretch>
            <a:fillRect/>
          </a:stretch>
        </p:blipFill>
        <p:spPr>
          <a:xfrm>
            <a:off x="1223592" y="2047006"/>
            <a:ext cx="778430" cy="1104873"/>
          </a:xfrm>
          <a:prstGeom prst="rect">
            <a:avLst/>
          </a:prstGeom>
        </p:spPr>
      </p:pic>
      <p:sp>
        <p:nvSpPr>
          <p:cNvPr id="5" name="TextBox 4"/>
          <p:cNvSpPr txBox="1"/>
          <p:nvPr/>
        </p:nvSpPr>
        <p:spPr>
          <a:xfrm>
            <a:off x="3669828" y="3249002"/>
            <a:ext cx="2091342" cy="577509"/>
          </a:xfrm>
          <a:prstGeom prst="rect">
            <a:avLst/>
          </a:prstGeom>
          <a:noFill/>
        </p:spPr>
        <p:txBody>
          <a:bodyPr wrap="square" rtlCol="0">
            <a:spAutoFit/>
          </a:bodyPr>
          <a:lstStyle/>
          <a:p>
            <a:pPr algn="ctr">
              <a:lnSpc>
                <a:spcPts val="1900"/>
              </a:lnSpc>
            </a:pPr>
            <a:r>
              <a:rPr lang="en-US" sz="1500" dirty="0" smtClean="0">
                <a:latin typeface="Tahoma"/>
                <a:cs typeface="Tahoma"/>
              </a:rPr>
              <a:t>Electrical equipment </a:t>
            </a:r>
            <a:r>
              <a:rPr lang="en-US" sz="1500" dirty="0">
                <a:latin typeface="Tahoma"/>
                <a:cs typeface="Tahoma"/>
              </a:rPr>
              <a:t>/</a:t>
            </a:r>
          </a:p>
          <a:p>
            <a:pPr algn="ctr">
              <a:lnSpc>
                <a:spcPts val="1900"/>
              </a:lnSpc>
            </a:pPr>
            <a:r>
              <a:rPr lang="en-US" sz="1500" dirty="0">
                <a:latin typeface="Tahoma"/>
                <a:cs typeface="Tahoma"/>
              </a:rPr>
              <a:t>Home appliances </a:t>
            </a:r>
            <a:endParaRPr lang="en-US" sz="1500" dirty="0">
              <a:solidFill>
                <a:srgbClr val="FC6417"/>
              </a:solidFill>
              <a:latin typeface="Tahoma"/>
              <a:cs typeface="Tahoma"/>
            </a:endParaRPr>
          </a:p>
        </p:txBody>
      </p:sp>
      <p:sp>
        <p:nvSpPr>
          <p:cNvPr id="7" name="TextBox 6"/>
          <p:cNvSpPr txBox="1"/>
          <p:nvPr/>
        </p:nvSpPr>
        <p:spPr>
          <a:xfrm>
            <a:off x="6433744" y="3249002"/>
            <a:ext cx="2172076" cy="577509"/>
          </a:xfrm>
          <a:prstGeom prst="rect">
            <a:avLst/>
          </a:prstGeom>
          <a:noFill/>
        </p:spPr>
        <p:txBody>
          <a:bodyPr wrap="square" rtlCol="0">
            <a:spAutoFit/>
          </a:bodyPr>
          <a:lstStyle/>
          <a:p>
            <a:pPr algn="ctr">
              <a:lnSpc>
                <a:spcPts val="1900"/>
              </a:lnSpc>
            </a:pPr>
            <a:r>
              <a:rPr lang="en-US" sz="1500" dirty="0">
                <a:latin typeface="Tahoma"/>
                <a:cs typeface="Tahoma"/>
              </a:rPr>
              <a:t>Textile and</a:t>
            </a:r>
          </a:p>
          <a:p>
            <a:pPr algn="ctr">
              <a:lnSpc>
                <a:spcPts val="1900"/>
              </a:lnSpc>
            </a:pPr>
            <a:r>
              <a:rPr lang="en-US" sz="1500" dirty="0" smtClean="0">
                <a:latin typeface="Tahoma"/>
                <a:cs typeface="Tahoma"/>
              </a:rPr>
              <a:t>leather processing </a:t>
            </a:r>
            <a:endParaRPr lang="en-US" sz="1500" dirty="0">
              <a:solidFill>
                <a:srgbClr val="FC6417"/>
              </a:solidFill>
              <a:latin typeface="Tahoma"/>
              <a:cs typeface="Tahoma"/>
            </a:endParaRPr>
          </a:p>
        </p:txBody>
      </p:sp>
      <p:pic>
        <p:nvPicPr>
          <p:cNvPr id="11" name="Picture 10"/>
          <p:cNvPicPr>
            <a:picLocks noChangeAspect="1"/>
          </p:cNvPicPr>
          <p:nvPr/>
        </p:nvPicPr>
        <p:blipFill>
          <a:blip r:embed="rId4"/>
          <a:stretch>
            <a:fillRect/>
          </a:stretch>
        </p:blipFill>
        <p:spPr>
          <a:xfrm>
            <a:off x="4186056" y="2412355"/>
            <a:ext cx="1053236" cy="636423"/>
          </a:xfrm>
          <a:prstGeom prst="rect">
            <a:avLst/>
          </a:prstGeom>
        </p:spPr>
      </p:pic>
      <p:pic>
        <p:nvPicPr>
          <p:cNvPr id="12" name="Picture 11"/>
          <p:cNvPicPr>
            <a:picLocks noChangeAspect="1"/>
          </p:cNvPicPr>
          <p:nvPr/>
        </p:nvPicPr>
        <p:blipFill>
          <a:blip r:embed="rId5"/>
          <a:stretch>
            <a:fillRect/>
          </a:stretch>
        </p:blipFill>
        <p:spPr>
          <a:xfrm>
            <a:off x="6858806" y="2381886"/>
            <a:ext cx="1308702" cy="712615"/>
          </a:xfrm>
          <a:prstGeom prst="rect">
            <a:avLst/>
          </a:prstGeom>
        </p:spPr>
      </p:pic>
      <p:sp>
        <p:nvSpPr>
          <p:cNvPr id="9" name="Rectangle 8"/>
          <p:cNvSpPr/>
          <p:nvPr/>
        </p:nvSpPr>
        <p:spPr>
          <a:xfrm>
            <a:off x="6281530" y="4673732"/>
            <a:ext cx="2934033" cy="200055"/>
          </a:xfrm>
          <a:prstGeom prst="rect">
            <a:avLst/>
          </a:prstGeom>
        </p:spPr>
        <p:txBody>
          <a:bodyPr wrap="square">
            <a:spAutoFit/>
          </a:bodyPr>
          <a:lstStyle/>
          <a:p>
            <a:r>
              <a:rPr lang="en-US" sz="700" dirty="0" smtClean="0">
                <a:latin typeface="Tahoma" panose="020B0604030504040204" pitchFamily="34" charset="0"/>
                <a:ea typeface="Tahoma" panose="020B0604030504040204" pitchFamily="34" charset="0"/>
                <a:cs typeface="Tahoma" panose="020B0604030504040204" pitchFamily="34" charset="0"/>
              </a:rPr>
              <a:t>Source</a:t>
            </a:r>
            <a:r>
              <a:rPr lang="lt-LT" sz="700" dirty="0" smtClean="0">
                <a:latin typeface="Tahoma" panose="020B0604030504040204" pitchFamily="34" charset="0"/>
                <a:ea typeface="Tahoma" panose="020B0604030504040204" pitchFamily="34" charset="0"/>
                <a:cs typeface="Tahoma" panose="020B0604030504040204" pitchFamily="34" charset="0"/>
              </a:rPr>
              <a:t>: </a:t>
            </a:r>
            <a:r>
              <a:rPr lang="en-US" sz="700" dirty="0">
                <a:latin typeface="Tahoma" panose="020B0604030504040204" pitchFamily="34" charset="0"/>
                <a:ea typeface="Tahoma" panose="020B0604030504040204" pitchFamily="34" charset="0"/>
                <a:cs typeface="Tahoma" panose="020B0604030504040204" pitchFamily="34" charset="0"/>
              </a:rPr>
              <a:t>National Statistics Departments</a:t>
            </a:r>
            <a:r>
              <a:rPr lang="en-US" sz="700" dirty="0" smtClean="0">
                <a:latin typeface="Tahoma" panose="020B0604030504040204" pitchFamily="34" charset="0"/>
                <a:ea typeface="Tahoma" panose="020B0604030504040204" pitchFamily="34" charset="0"/>
                <a:cs typeface="Tahoma" panose="020B0604030504040204" pitchFamily="34" charset="0"/>
              </a:rPr>
              <a:t>, </a:t>
            </a:r>
            <a:r>
              <a:rPr lang="lt-LT" sz="700" dirty="0" smtClean="0">
                <a:latin typeface="Tahoma" panose="020B0604030504040204" pitchFamily="34" charset="0"/>
                <a:ea typeface="Tahoma" panose="020B0604030504040204" pitchFamily="34" charset="0"/>
                <a:cs typeface="Tahoma" panose="020B0604030504040204" pitchFamily="34" charset="0"/>
              </a:rPr>
              <a:t>Šiauliai </a:t>
            </a:r>
            <a:r>
              <a:rPr lang="en-US" sz="700" dirty="0" smtClean="0">
                <a:latin typeface="Tahoma" panose="020B0604030504040204" pitchFamily="34" charset="0"/>
                <a:ea typeface="Tahoma" panose="020B0604030504040204" pitchFamily="34" charset="0"/>
                <a:cs typeface="Tahoma" panose="020B0604030504040204" pitchFamily="34" charset="0"/>
              </a:rPr>
              <a:t>county data</a:t>
            </a:r>
            <a:r>
              <a:rPr lang="lt-LT" sz="700" dirty="0" smtClean="0">
                <a:latin typeface="Tahoma" panose="020B0604030504040204" pitchFamily="34" charset="0"/>
                <a:ea typeface="Tahoma" panose="020B0604030504040204" pitchFamily="34" charset="0"/>
                <a:cs typeface="Tahoma" panose="020B0604030504040204" pitchFamily="34" charset="0"/>
              </a:rPr>
              <a:t>,</a:t>
            </a:r>
            <a:r>
              <a:rPr lang="en-US" sz="700" dirty="0" smtClean="0">
                <a:latin typeface="Tahoma" panose="020B0604030504040204" pitchFamily="34" charset="0"/>
                <a:ea typeface="Tahoma" panose="020B0604030504040204" pitchFamily="34" charset="0"/>
                <a:cs typeface="Tahoma" panose="020B0604030504040204" pitchFamily="34" charset="0"/>
              </a:rPr>
              <a:t> </a:t>
            </a:r>
            <a:r>
              <a:rPr lang="en-US" sz="700" dirty="0">
                <a:latin typeface="Tahoma" panose="020B0604030504040204" pitchFamily="34" charset="0"/>
                <a:ea typeface="Tahoma" panose="020B0604030504040204" pitchFamily="34" charset="0"/>
                <a:cs typeface="Tahoma" panose="020B0604030504040204" pitchFamily="34" charset="0"/>
              </a:rPr>
              <a:t>2013</a:t>
            </a:r>
          </a:p>
        </p:txBody>
      </p:sp>
    </p:spTree>
    <p:extLst>
      <p:ext uri="{BB962C8B-B14F-4D97-AF65-F5344CB8AC3E}">
        <p14:creationId xmlns:p14="http://schemas.microsoft.com/office/powerpoint/2010/main" val="1560224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050" y="2641981"/>
            <a:ext cx="2525443" cy="323165"/>
          </a:xfrm>
          <a:prstGeom prst="rect">
            <a:avLst/>
          </a:prstGeom>
          <a:noFill/>
        </p:spPr>
        <p:txBody>
          <a:bodyPr wrap="square" rtlCol="0">
            <a:spAutoFit/>
          </a:bodyPr>
          <a:lstStyle/>
          <a:p>
            <a:r>
              <a:rPr lang="en-US" sz="1500" b="1" dirty="0">
                <a:solidFill>
                  <a:srgbClr val="FFFFFF"/>
                </a:solidFill>
                <a:latin typeface="Tahoma"/>
                <a:cs typeface="Tahoma"/>
              </a:rPr>
              <a:t>Top investing </a:t>
            </a:r>
            <a:r>
              <a:rPr lang="en-US" sz="1500" b="1" dirty="0" smtClean="0">
                <a:solidFill>
                  <a:srgbClr val="FFFFFF"/>
                </a:solidFill>
                <a:latin typeface="Tahoma"/>
                <a:cs typeface="Tahoma"/>
              </a:rPr>
              <a:t>countries</a:t>
            </a:r>
            <a:r>
              <a:rPr lang="lt-LT" sz="1500" b="1" dirty="0" smtClean="0">
                <a:solidFill>
                  <a:srgbClr val="FFFFFF"/>
                </a:solidFill>
                <a:latin typeface="Tahoma"/>
                <a:cs typeface="Tahoma"/>
              </a:rPr>
              <a:t>:</a:t>
            </a:r>
            <a:endParaRPr lang="en-US" sz="1500" b="1" dirty="0">
              <a:solidFill>
                <a:srgbClr val="FFFFFF"/>
              </a:solidFill>
              <a:latin typeface="Tahoma"/>
              <a:cs typeface="Tahoma"/>
            </a:endParaRPr>
          </a:p>
        </p:txBody>
      </p:sp>
      <p:sp>
        <p:nvSpPr>
          <p:cNvPr id="14" name="TextBox 13"/>
          <p:cNvSpPr txBox="1"/>
          <p:nvPr/>
        </p:nvSpPr>
        <p:spPr>
          <a:xfrm>
            <a:off x="196050" y="1382168"/>
            <a:ext cx="5927254" cy="1154162"/>
          </a:xfrm>
          <a:prstGeom prst="rect">
            <a:avLst/>
          </a:prstGeom>
          <a:noFill/>
        </p:spPr>
        <p:txBody>
          <a:bodyPr wrap="square" rtlCol="0" anchor="b">
            <a:spAutoFit/>
          </a:bodyPr>
          <a:lstStyle/>
          <a:p>
            <a:pPr>
              <a:buFont typeface="Arial" pitchFamily="34" charset="0"/>
              <a:buChar char="•"/>
            </a:pPr>
            <a:r>
              <a:rPr lang="en-US" sz="1500" dirty="0" smtClean="0">
                <a:solidFill>
                  <a:schemeClr val="bg1"/>
                </a:solidFill>
                <a:latin typeface="Tahoma"/>
                <a:cs typeface="Tahoma"/>
              </a:rPr>
              <a:t> Over </a:t>
            </a:r>
            <a:r>
              <a:rPr lang="en-US" sz="2400" b="1" dirty="0" smtClean="0">
                <a:solidFill>
                  <a:schemeClr val="bg1"/>
                </a:solidFill>
                <a:latin typeface="Tahoma"/>
                <a:cs typeface="Tahoma"/>
              </a:rPr>
              <a:t>1</a:t>
            </a:r>
            <a:r>
              <a:rPr lang="lt-LT" sz="2400" b="1" dirty="0" smtClean="0">
                <a:solidFill>
                  <a:schemeClr val="bg1"/>
                </a:solidFill>
                <a:latin typeface="Tahoma"/>
                <a:cs typeface="Tahoma"/>
              </a:rPr>
              <a:t>,</a:t>
            </a:r>
            <a:r>
              <a:rPr lang="en-US" sz="2400" b="1" dirty="0" smtClean="0">
                <a:solidFill>
                  <a:schemeClr val="bg1"/>
                </a:solidFill>
                <a:latin typeface="Tahoma"/>
                <a:cs typeface="Tahoma"/>
              </a:rPr>
              <a:t>700</a:t>
            </a:r>
            <a:r>
              <a:rPr lang="en-US" sz="1500" dirty="0" smtClean="0">
                <a:solidFill>
                  <a:schemeClr val="bg1"/>
                </a:solidFill>
                <a:latin typeface="Tahoma"/>
                <a:cs typeface="Tahoma"/>
              </a:rPr>
              <a:t> </a:t>
            </a:r>
            <a:r>
              <a:rPr lang="en-US" sz="1500" dirty="0">
                <a:solidFill>
                  <a:schemeClr val="bg1"/>
                </a:solidFill>
                <a:latin typeface="Tahoma"/>
                <a:cs typeface="Tahoma"/>
              </a:rPr>
              <a:t>p</a:t>
            </a:r>
            <a:r>
              <a:rPr lang="en-US" sz="1500" dirty="0" smtClean="0">
                <a:solidFill>
                  <a:schemeClr val="bg1"/>
                </a:solidFill>
                <a:latin typeface="Tahoma"/>
                <a:cs typeface="Tahoma"/>
              </a:rPr>
              <a:t>eople employed</a:t>
            </a:r>
            <a:r>
              <a:rPr lang="lt-LT" sz="1500" dirty="0" smtClean="0">
                <a:solidFill>
                  <a:schemeClr val="bg1"/>
                </a:solidFill>
                <a:latin typeface="Tahoma"/>
                <a:cs typeface="Tahoma"/>
              </a:rPr>
              <a:t> </a:t>
            </a:r>
            <a:r>
              <a:rPr lang="en-US" sz="1500" dirty="0" smtClean="0">
                <a:solidFill>
                  <a:schemeClr val="bg1"/>
                </a:solidFill>
                <a:latin typeface="Tahoma"/>
                <a:cs typeface="Tahoma"/>
              </a:rPr>
              <a:t>by </a:t>
            </a:r>
            <a:r>
              <a:rPr lang="en-US" sz="1500" b="1" dirty="0" smtClean="0">
                <a:solidFill>
                  <a:schemeClr val="bg1"/>
                </a:solidFill>
                <a:latin typeface="Tahoma"/>
                <a:cs typeface="Tahoma"/>
              </a:rPr>
              <a:t>FDI</a:t>
            </a:r>
            <a:r>
              <a:rPr lang="en-US" sz="1500" dirty="0" smtClean="0">
                <a:solidFill>
                  <a:schemeClr val="bg1"/>
                </a:solidFill>
                <a:latin typeface="Tahoma"/>
                <a:cs typeface="Tahoma"/>
              </a:rPr>
              <a:t> manufacturing companies</a:t>
            </a:r>
          </a:p>
          <a:p>
            <a:endParaRPr lang="en-US" sz="1500" dirty="0" smtClean="0">
              <a:solidFill>
                <a:schemeClr val="bg1"/>
              </a:solidFill>
              <a:latin typeface="Tahoma"/>
              <a:cs typeface="Tahoma"/>
            </a:endParaRPr>
          </a:p>
          <a:p>
            <a:pPr>
              <a:buFont typeface="Arial" pitchFamily="34" charset="0"/>
              <a:buChar char="•"/>
            </a:pPr>
            <a:r>
              <a:rPr lang="en-US" sz="1500" dirty="0" smtClean="0">
                <a:solidFill>
                  <a:schemeClr val="bg1"/>
                </a:solidFill>
                <a:latin typeface="Tahoma"/>
                <a:cs typeface="Tahoma"/>
              </a:rPr>
              <a:t> 53 percent of FDI - manufacturing</a:t>
            </a:r>
            <a:endParaRPr lang="en-US" sz="1500" dirty="0">
              <a:solidFill>
                <a:schemeClr val="bg1"/>
              </a:solidFill>
              <a:latin typeface="Tahoma"/>
              <a:cs typeface="Tahoma"/>
            </a:endParaRPr>
          </a:p>
        </p:txBody>
      </p:sp>
      <p:pic>
        <p:nvPicPr>
          <p:cNvPr id="6" name="Picture 5"/>
          <p:cNvPicPr>
            <a:picLocks noChangeAspect="1"/>
          </p:cNvPicPr>
          <p:nvPr/>
        </p:nvPicPr>
        <p:blipFill>
          <a:blip r:embed="rId3"/>
          <a:stretch>
            <a:fillRect/>
          </a:stretch>
        </p:blipFill>
        <p:spPr>
          <a:xfrm>
            <a:off x="5533978" y="2859495"/>
            <a:ext cx="2640087" cy="1294781"/>
          </a:xfrm>
          <a:prstGeom prst="rect">
            <a:avLst/>
          </a:prstGeom>
        </p:spPr>
      </p:pic>
      <p:sp>
        <p:nvSpPr>
          <p:cNvPr id="19" name="TextBox 18"/>
          <p:cNvSpPr txBox="1"/>
          <p:nvPr/>
        </p:nvSpPr>
        <p:spPr>
          <a:xfrm>
            <a:off x="5756069" y="4245026"/>
            <a:ext cx="936666" cy="246221"/>
          </a:xfrm>
          <a:prstGeom prst="rect">
            <a:avLst/>
          </a:prstGeom>
          <a:noFill/>
        </p:spPr>
        <p:txBody>
          <a:bodyPr wrap="square" rtlCol="0">
            <a:spAutoFit/>
          </a:bodyPr>
          <a:lstStyle/>
          <a:p>
            <a:pPr algn="ctr"/>
            <a:r>
              <a:rPr lang="en-US" sz="1000" dirty="0" smtClean="0">
                <a:solidFill>
                  <a:srgbClr val="FC6417"/>
                </a:solidFill>
                <a:latin typeface="Tahoma"/>
                <a:cs typeface="Tahoma"/>
              </a:rPr>
              <a:t>2011</a:t>
            </a:r>
            <a:endParaRPr lang="en-US" sz="1000" dirty="0">
              <a:solidFill>
                <a:srgbClr val="FC6417"/>
              </a:solidFill>
              <a:latin typeface="Tahoma"/>
              <a:cs typeface="Tahoma"/>
            </a:endParaRPr>
          </a:p>
        </p:txBody>
      </p:sp>
      <p:sp>
        <p:nvSpPr>
          <p:cNvPr id="20" name="TextBox 19"/>
          <p:cNvSpPr txBox="1"/>
          <p:nvPr/>
        </p:nvSpPr>
        <p:spPr>
          <a:xfrm>
            <a:off x="7637945" y="4245026"/>
            <a:ext cx="936666" cy="246221"/>
          </a:xfrm>
          <a:prstGeom prst="rect">
            <a:avLst/>
          </a:prstGeom>
          <a:noFill/>
        </p:spPr>
        <p:txBody>
          <a:bodyPr wrap="square" rtlCol="0">
            <a:spAutoFit/>
          </a:bodyPr>
          <a:lstStyle/>
          <a:p>
            <a:pPr algn="ctr"/>
            <a:r>
              <a:rPr lang="en-US" sz="1000" dirty="0" smtClean="0">
                <a:solidFill>
                  <a:srgbClr val="FC6417"/>
                </a:solidFill>
                <a:latin typeface="Tahoma"/>
                <a:cs typeface="Tahoma"/>
              </a:rPr>
              <a:t>2014</a:t>
            </a:r>
            <a:endParaRPr lang="en-US" sz="1000" dirty="0">
              <a:solidFill>
                <a:srgbClr val="FC6417"/>
              </a:solidFill>
              <a:latin typeface="Tahoma"/>
              <a:cs typeface="Tahoma"/>
            </a:endParaRPr>
          </a:p>
        </p:txBody>
      </p:sp>
      <p:sp>
        <p:nvSpPr>
          <p:cNvPr id="21" name="TextBox 20"/>
          <p:cNvSpPr txBox="1"/>
          <p:nvPr/>
        </p:nvSpPr>
        <p:spPr>
          <a:xfrm>
            <a:off x="5540638" y="2959746"/>
            <a:ext cx="1329766" cy="461665"/>
          </a:xfrm>
          <a:prstGeom prst="rect">
            <a:avLst/>
          </a:prstGeom>
          <a:noFill/>
        </p:spPr>
        <p:txBody>
          <a:bodyPr wrap="square" rtlCol="0">
            <a:spAutoFit/>
          </a:bodyPr>
          <a:lstStyle/>
          <a:p>
            <a:pPr algn="ctr"/>
            <a:r>
              <a:rPr lang="en-US" sz="2400" b="1" dirty="0" smtClean="0">
                <a:solidFill>
                  <a:srgbClr val="FC6417"/>
                </a:solidFill>
                <a:latin typeface="Tahoma"/>
                <a:cs typeface="Tahoma"/>
              </a:rPr>
              <a:t>1</a:t>
            </a:r>
            <a:r>
              <a:rPr lang="lt-LT" sz="2400" b="1" dirty="0">
                <a:solidFill>
                  <a:srgbClr val="FC6417"/>
                </a:solidFill>
                <a:latin typeface="Tahoma"/>
                <a:cs typeface="Tahoma"/>
              </a:rPr>
              <a:t>,</a:t>
            </a:r>
            <a:r>
              <a:rPr lang="en-US" sz="2400" b="1" dirty="0" smtClean="0">
                <a:solidFill>
                  <a:srgbClr val="FC6417"/>
                </a:solidFill>
                <a:latin typeface="Tahoma"/>
                <a:cs typeface="Tahoma"/>
              </a:rPr>
              <a:t>300</a:t>
            </a:r>
            <a:endParaRPr lang="en-US" sz="2400" b="1" dirty="0">
              <a:solidFill>
                <a:srgbClr val="FC6417"/>
              </a:solidFill>
              <a:latin typeface="Tahoma"/>
              <a:cs typeface="Tahoma"/>
            </a:endParaRPr>
          </a:p>
        </p:txBody>
      </p:sp>
      <p:sp>
        <p:nvSpPr>
          <p:cNvPr id="22" name="TextBox 21"/>
          <p:cNvSpPr txBox="1"/>
          <p:nvPr/>
        </p:nvSpPr>
        <p:spPr>
          <a:xfrm>
            <a:off x="7436035" y="2370813"/>
            <a:ext cx="1329766" cy="461665"/>
          </a:xfrm>
          <a:prstGeom prst="rect">
            <a:avLst/>
          </a:prstGeom>
          <a:noFill/>
        </p:spPr>
        <p:txBody>
          <a:bodyPr wrap="square" rtlCol="0">
            <a:spAutoFit/>
          </a:bodyPr>
          <a:lstStyle/>
          <a:p>
            <a:pPr algn="ctr"/>
            <a:r>
              <a:rPr lang="en-US" sz="2400" b="1" dirty="0" smtClean="0">
                <a:solidFill>
                  <a:srgbClr val="FC6417"/>
                </a:solidFill>
                <a:latin typeface="Tahoma"/>
                <a:cs typeface="Tahoma"/>
              </a:rPr>
              <a:t>1</a:t>
            </a:r>
            <a:r>
              <a:rPr lang="lt-LT" sz="2400" b="1" dirty="0">
                <a:solidFill>
                  <a:srgbClr val="FC6417"/>
                </a:solidFill>
                <a:latin typeface="Tahoma"/>
                <a:cs typeface="Tahoma"/>
              </a:rPr>
              <a:t>,</a:t>
            </a:r>
            <a:r>
              <a:rPr lang="en-US" sz="2400" b="1" dirty="0" smtClean="0">
                <a:solidFill>
                  <a:srgbClr val="FC6417"/>
                </a:solidFill>
                <a:latin typeface="Tahoma"/>
                <a:cs typeface="Tahoma"/>
              </a:rPr>
              <a:t>700</a:t>
            </a:r>
            <a:endParaRPr lang="en-US" sz="2400" b="1" dirty="0">
              <a:solidFill>
                <a:srgbClr val="FC6417"/>
              </a:solidFill>
              <a:latin typeface="Tahoma"/>
              <a:cs typeface="Tahoma"/>
            </a:endParaRPr>
          </a:p>
        </p:txBody>
      </p:sp>
      <p:pic>
        <p:nvPicPr>
          <p:cNvPr id="23" name="Picture 22"/>
          <p:cNvPicPr>
            <a:picLocks noChangeAspect="1"/>
          </p:cNvPicPr>
          <p:nvPr/>
        </p:nvPicPr>
        <p:blipFill>
          <a:blip r:embed="rId4"/>
          <a:stretch>
            <a:fillRect/>
          </a:stretch>
        </p:blipFill>
        <p:spPr>
          <a:xfrm>
            <a:off x="7827156" y="1859643"/>
            <a:ext cx="586899" cy="511170"/>
          </a:xfrm>
          <a:prstGeom prst="rect">
            <a:avLst/>
          </a:prstGeom>
        </p:spPr>
      </p:pic>
      <p:sp>
        <p:nvSpPr>
          <p:cNvPr id="24" name="TextBox 23"/>
          <p:cNvSpPr txBox="1"/>
          <p:nvPr/>
        </p:nvSpPr>
        <p:spPr>
          <a:xfrm>
            <a:off x="206726" y="3014310"/>
            <a:ext cx="2525443" cy="1554272"/>
          </a:xfrm>
          <a:prstGeom prst="rect">
            <a:avLst/>
          </a:prstGeom>
          <a:noFill/>
        </p:spPr>
        <p:txBody>
          <a:bodyPr wrap="square" rtlCol="0">
            <a:spAutoFit/>
          </a:bodyPr>
          <a:lstStyle/>
          <a:p>
            <a:pPr marL="285750" indent="-285750">
              <a:spcBef>
                <a:spcPts val="600"/>
              </a:spcBef>
              <a:buSzPct val="150000"/>
              <a:buBlip>
                <a:blip r:embed="rId5"/>
              </a:buBlip>
            </a:pPr>
            <a:r>
              <a:rPr lang="en-US" sz="1500" dirty="0" smtClean="0">
                <a:solidFill>
                  <a:srgbClr val="FFFFFF"/>
                </a:solidFill>
                <a:latin typeface="Tahoma"/>
                <a:cs typeface="Tahoma"/>
              </a:rPr>
              <a:t>Denmark</a:t>
            </a:r>
          </a:p>
          <a:p>
            <a:pPr marL="285750" indent="-285750">
              <a:spcBef>
                <a:spcPts val="600"/>
              </a:spcBef>
              <a:buSzPct val="150000"/>
              <a:buBlip>
                <a:blip r:embed="rId5"/>
              </a:buBlip>
            </a:pPr>
            <a:r>
              <a:rPr lang="en-US" sz="1500" dirty="0" smtClean="0">
                <a:solidFill>
                  <a:srgbClr val="FFFFFF"/>
                </a:solidFill>
                <a:latin typeface="Tahoma"/>
                <a:cs typeface="Tahoma"/>
              </a:rPr>
              <a:t>The Netherlands</a:t>
            </a:r>
          </a:p>
          <a:p>
            <a:pPr marL="285750" indent="-285750">
              <a:spcBef>
                <a:spcPts val="600"/>
              </a:spcBef>
              <a:buSzPct val="150000"/>
              <a:buBlip>
                <a:blip r:embed="rId5"/>
              </a:buBlip>
            </a:pPr>
            <a:r>
              <a:rPr lang="en-US" sz="1500" dirty="0" smtClean="0">
                <a:solidFill>
                  <a:srgbClr val="FFFFFF"/>
                </a:solidFill>
                <a:latin typeface="Tahoma"/>
                <a:cs typeface="Tahoma"/>
              </a:rPr>
              <a:t>Germany</a:t>
            </a:r>
          </a:p>
          <a:p>
            <a:pPr marL="285750" indent="-285750">
              <a:spcBef>
                <a:spcPts val="600"/>
              </a:spcBef>
              <a:buSzPct val="150000"/>
              <a:buBlip>
                <a:blip r:embed="rId5"/>
              </a:buBlip>
            </a:pPr>
            <a:r>
              <a:rPr lang="en-US" sz="1500" dirty="0" smtClean="0">
                <a:solidFill>
                  <a:srgbClr val="FFFFFF"/>
                </a:solidFill>
                <a:latin typeface="Tahoma"/>
                <a:cs typeface="Tahoma"/>
              </a:rPr>
              <a:t>Sweden</a:t>
            </a:r>
          </a:p>
          <a:p>
            <a:pPr marL="285750" indent="-285750">
              <a:spcBef>
                <a:spcPts val="600"/>
              </a:spcBef>
              <a:buSzPct val="150000"/>
              <a:buBlip>
                <a:blip r:embed="rId5"/>
              </a:buBlip>
            </a:pPr>
            <a:r>
              <a:rPr lang="en-US" sz="1500" dirty="0" smtClean="0">
                <a:solidFill>
                  <a:srgbClr val="FFFFFF"/>
                </a:solidFill>
                <a:latin typeface="Tahoma"/>
                <a:cs typeface="Tahoma"/>
              </a:rPr>
              <a:t>Estonia</a:t>
            </a:r>
            <a:endParaRPr lang="en-US" sz="1500" dirty="0">
              <a:solidFill>
                <a:srgbClr val="FFFFFF"/>
              </a:solidFill>
              <a:latin typeface="Tahoma"/>
              <a:cs typeface="Tahoma"/>
            </a:endParaRPr>
          </a:p>
        </p:txBody>
      </p:sp>
      <p:pic>
        <p:nvPicPr>
          <p:cNvPr id="27" name="Picture 26"/>
          <p:cNvPicPr>
            <a:picLocks noChangeAspect="1"/>
          </p:cNvPicPr>
          <p:nvPr/>
        </p:nvPicPr>
        <p:blipFill>
          <a:blip r:embed="rId4"/>
          <a:stretch>
            <a:fillRect/>
          </a:stretch>
        </p:blipFill>
        <p:spPr>
          <a:xfrm>
            <a:off x="5896348" y="2453976"/>
            <a:ext cx="586899" cy="511170"/>
          </a:xfrm>
          <a:prstGeom prst="rect">
            <a:avLst/>
          </a:prstGeom>
        </p:spPr>
      </p:pic>
      <p:sp>
        <p:nvSpPr>
          <p:cNvPr id="2" name="Rectangle 1"/>
          <p:cNvSpPr/>
          <p:nvPr/>
        </p:nvSpPr>
        <p:spPr>
          <a:xfrm>
            <a:off x="206726" y="4683318"/>
            <a:ext cx="974947" cy="200055"/>
          </a:xfrm>
          <a:prstGeom prst="rect">
            <a:avLst/>
          </a:prstGeom>
        </p:spPr>
        <p:txBody>
          <a:bodyPr wrap="none">
            <a:spAutoFit/>
          </a:bodyPr>
          <a:lstStyle/>
          <a:p>
            <a:r>
              <a:rPr lang="en-US" sz="700" dirty="0" smtClean="0">
                <a:solidFill>
                  <a:schemeClr val="bg1"/>
                </a:solidFill>
                <a:latin typeface="Tahoma" panose="020B0604030504040204" pitchFamily="34" charset="0"/>
                <a:ea typeface="Tahoma" panose="020B0604030504040204" pitchFamily="34" charset="0"/>
                <a:cs typeface="Tahoma" panose="020B0604030504040204" pitchFamily="34" charset="0"/>
              </a:rPr>
              <a:t>Source: Orbis</a:t>
            </a:r>
            <a:r>
              <a:rPr lang="lt-LT" sz="700" dirty="0" smtClean="0">
                <a:solidFill>
                  <a:schemeClr val="bg1"/>
                </a:solidFill>
                <a:latin typeface="Tahoma" panose="020B0604030504040204" pitchFamily="34" charset="0"/>
                <a:ea typeface="Tahoma" panose="020B0604030504040204" pitchFamily="34" charset="0"/>
                <a:cs typeface="Tahoma" panose="020B0604030504040204" pitchFamily="34" charset="0"/>
              </a:rPr>
              <a:t>, 2013</a:t>
            </a:r>
            <a:endParaRPr lang="lt-LT" sz="7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7144244" y="4683318"/>
            <a:ext cx="2087217" cy="200055"/>
          </a:xfrm>
          <a:prstGeom prst="rect">
            <a:avLst/>
          </a:prstGeom>
        </p:spPr>
        <p:txBody>
          <a:bodyPr wrap="square">
            <a:spAutoFit/>
          </a:bodyPr>
          <a:lstStyle/>
          <a:p>
            <a:r>
              <a:rPr lang="en-US" sz="700" dirty="0" smtClean="0">
                <a:solidFill>
                  <a:schemeClr val="bg1"/>
                </a:solidFill>
                <a:latin typeface="Tahoma" panose="020B0604030504040204" pitchFamily="34" charset="0"/>
                <a:ea typeface="Tahoma" panose="020B0604030504040204" pitchFamily="34" charset="0"/>
                <a:cs typeface="Tahoma" panose="020B0604030504040204" pitchFamily="34" charset="0"/>
              </a:rPr>
              <a:t>Source</a:t>
            </a:r>
            <a:r>
              <a:rPr lang="lt-LT" sz="7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700" dirty="0">
                <a:solidFill>
                  <a:schemeClr val="bg1"/>
                </a:solidFill>
                <a:latin typeface="Tahoma" panose="020B0604030504040204" pitchFamily="34" charset="0"/>
                <a:ea typeface="Tahoma" panose="020B0604030504040204" pitchFamily="34" charset="0"/>
                <a:cs typeface="Tahoma" panose="020B0604030504040204" pitchFamily="34" charset="0"/>
              </a:rPr>
              <a:t>National Statistics Departments, 2013</a:t>
            </a:r>
            <a:endParaRPr lang="lt-LT" sz="7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1842670" y="858948"/>
            <a:ext cx="5301574" cy="523220"/>
          </a:xfrm>
          <a:prstGeom prst="rect">
            <a:avLst/>
          </a:prstGeom>
          <a:noFill/>
        </p:spPr>
        <p:txBody>
          <a:bodyPr wrap="square" rtlCol="0">
            <a:spAutoFit/>
          </a:bodyPr>
          <a:lstStyle/>
          <a:p>
            <a:r>
              <a:rPr lang="en-US" sz="2800" b="1" dirty="0" smtClean="0">
                <a:solidFill>
                  <a:srgbClr val="FC6417"/>
                </a:solidFill>
                <a:latin typeface="Tahoma"/>
                <a:cs typeface="Tahoma"/>
              </a:rPr>
              <a:t>Foreign Direct Investment</a:t>
            </a:r>
            <a:endParaRPr lang="en-US" sz="2800" dirty="0"/>
          </a:p>
        </p:txBody>
      </p:sp>
    </p:spTree>
    <p:extLst>
      <p:ext uri="{BB962C8B-B14F-4D97-AF65-F5344CB8AC3E}">
        <p14:creationId xmlns:p14="http://schemas.microsoft.com/office/powerpoint/2010/main" val="2965799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a:spLocks/>
          </p:cNvSpPr>
          <p:nvPr/>
        </p:nvSpPr>
        <p:spPr bwMode="auto">
          <a:xfrm>
            <a:off x="1868488" y="3500438"/>
            <a:ext cx="1235075" cy="392113"/>
          </a:xfrm>
          <a:custGeom>
            <a:avLst/>
            <a:gdLst>
              <a:gd name="T0" fmla="*/ 0 w 4597"/>
              <a:gd name="T1" fmla="*/ 0 h 1456"/>
              <a:gd name="T2" fmla="*/ 0 w 4597"/>
              <a:gd name="T3" fmla="*/ 0 h 1456"/>
              <a:gd name="T4" fmla="*/ 1618 w 4597"/>
              <a:gd name="T5" fmla="*/ 1456 h 1456"/>
              <a:gd name="T6" fmla="*/ 4597 w 4597"/>
              <a:gd name="T7" fmla="*/ 1456 h 1456"/>
            </a:gdLst>
            <a:ahLst/>
            <a:cxnLst>
              <a:cxn ang="0">
                <a:pos x="T0" y="T1"/>
              </a:cxn>
              <a:cxn ang="0">
                <a:pos x="T2" y="T3"/>
              </a:cxn>
              <a:cxn ang="0">
                <a:pos x="T4" y="T5"/>
              </a:cxn>
              <a:cxn ang="0">
                <a:pos x="T6" y="T7"/>
              </a:cxn>
            </a:cxnLst>
            <a:rect l="0" t="0" r="r" b="b"/>
            <a:pathLst>
              <a:path w="4597" h="1456">
                <a:moveTo>
                  <a:pt x="0" y="0"/>
                </a:moveTo>
                <a:lnTo>
                  <a:pt x="0" y="0"/>
                </a:lnTo>
                <a:lnTo>
                  <a:pt x="1618" y="1456"/>
                </a:lnTo>
                <a:lnTo>
                  <a:pt x="4597" y="1456"/>
                </a:lnTo>
              </a:path>
            </a:pathLst>
          </a:custGeom>
          <a:noFill/>
          <a:ln w="6350" cap="flat">
            <a:solidFill>
              <a:srgbClr val="2C2A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868488" y="2079626"/>
            <a:ext cx="2027237" cy="392113"/>
          </a:xfrm>
          <a:custGeom>
            <a:avLst/>
            <a:gdLst>
              <a:gd name="T0" fmla="*/ 0 w 12964"/>
              <a:gd name="T1" fmla="*/ 1456 h 1456"/>
              <a:gd name="T2" fmla="*/ 0 w 12964"/>
              <a:gd name="T3" fmla="*/ 1456 h 1456"/>
              <a:gd name="T4" fmla="*/ 1618 w 12964"/>
              <a:gd name="T5" fmla="*/ 0 h 1456"/>
              <a:gd name="T6" fmla="*/ 12964 w 12964"/>
              <a:gd name="T7" fmla="*/ 0 h 1456"/>
            </a:gdLst>
            <a:ahLst/>
            <a:cxnLst>
              <a:cxn ang="0">
                <a:pos x="T0" y="T1"/>
              </a:cxn>
              <a:cxn ang="0">
                <a:pos x="T2" y="T3"/>
              </a:cxn>
              <a:cxn ang="0">
                <a:pos x="T4" y="T5"/>
              </a:cxn>
              <a:cxn ang="0">
                <a:pos x="T6" y="T7"/>
              </a:cxn>
            </a:cxnLst>
            <a:rect l="0" t="0" r="r" b="b"/>
            <a:pathLst>
              <a:path w="12964" h="1456">
                <a:moveTo>
                  <a:pt x="0" y="1456"/>
                </a:moveTo>
                <a:lnTo>
                  <a:pt x="0" y="1456"/>
                </a:lnTo>
                <a:lnTo>
                  <a:pt x="1618" y="0"/>
                </a:lnTo>
                <a:lnTo>
                  <a:pt x="12964" y="0"/>
                </a:lnTo>
              </a:path>
            </a:pathLst>
          </a:custGeom>
          <a:noFill/>
          <a:ln w="6350" cap="flat">
            <a:solidFill>
              <a:srgbClr val="2C2A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273615" y="1005518"/>
            <a:ext cx="7835335" cy="461665"/>
          </a:xfrm>
          <a:prstGeom prst="rect">
            <a:avLst/>
          </a:prstGeom>
          <a:noFill/>
        </p:spPr>
        <p:txBody>
          <a:bodyPr wrap="square" rtlCol="0">
            <a:spAutoFit/>
          </a:bodyPr>
          <a:lstStyle/>
          <a:p>
            <a:r>
              <a:rPr lang="en-US" sz="2400" dirty="0" smtClean="0">
                <a:solidFill>
                  <a:srgbClr val="000000"/>
                </a:solidFill>
                <a:latin typeface="Tahoma"/>
                <a:cs typeface="Tahoma"/>
              </a:rPr>
              <a:t>Highly skilled and educated workforce</a:t>
            </a:r>
            <a:endParaRPr lang="en-US" sz="2400" dirty="0">
              <a:solidFill>
                <a:srgbClr val="000000"/>
              </a:solidFill>
              <a:latin typeface="Tahoma"/>
              <a:cs typeface="Tahoma"/>
            </a:endParaRPr>
          </a:p>
        </p:txBody>
      </p:sp>
      <p:sp>
        <p:nvSpPr>
          <p:cNvPr id="21" name="TextBox 20"/>
          <p:cNvSpPr txBox="1"/>
          <p:nvPr/>
        </p:nvSpPr>
        <p:spPr>
          <a:xfrm>
            <a:off x="2182281" y="2572512"/>
            <a:ext cx="1474734" cy="646331"/>
          </a:xfrm>
          <a:prstGeom prst="rect">
            <a:avLst/>
          </a:prstGeom>
          <a:noFill/>
        </p:spPr>
        <p:txBody>
          <a:bodyPr wrap="square" rtlCol="0">
            <a:spAutoFit/>
          </a:bodyPr>
          <a:lstStyle/>
          <a:p>
            <a:pPr algn="ctr"/>
            <a:r>
              <a:rPr lang="en-US" sz="1200" dirty="0" smtClean="0">
                <a:latin typeface="Tahoma"/>
                <a:cs typeface="Tahoma"/>
              </a:rPr>
              <a:t>working in </a:t>
            </a:r>
            <a:r>
              <a:rPr lang="en-US" sz="1200" dirty="0" smtClean="0">
                <a:solidFill>
                  <a:srgbClr val="FF6600"/>
                </a:solidFill>
                <a:latin typeface="Tahoma"/>
                <a:cs typeface="Tahoma"/>
              </a:rPr>
              <a:t>engineering industry</a:t>
            </a:r>
            <a:endParaRPr lang="en-US" sz="1200" dirty="0">
              <a:solidFill>
                <a:srgbClr val="FF6600"/>
              </a:solidFill>
              <a:latin typeface="Tahoma"/>
              <a:cs typeface="Tahoma"/>
            </a:endParaRPr>
          </a:p>
        </p:txBody>
      </p:sp>
      <p:sp>
        <p:nvSpPr>
          <p:cNvPr id="23" name="TextBox 22"/>
          <p:cNvSpPr txBox="1"/>
          <p:nvPr/>
        </p:nvSpPr>
        <p:spPr>
          <a:xfrm>
            <a:off x="3496352" y="2572512"/>
            <a:ext cx="1703443" cy="646331"/>
          </a:xfrm>
          <a:prstGeom prst="rect">
            <a:avLst/>
          </a:prstGeom>
          <a:noFill/>
        </p:spPr>
        <p:txBody>
          <a:bodyPr wrap="square" rtlCol="0">
            <a:spAutoFit/>
          </a:bodyPr>
          <a:lstStyle/>
          <a:p>
            <a:pPr algn="ctr"/>
            <a:r>
              <a:rPr lang="en-US" sz="1200" dirty="0">
                <a:latin typeface="Tahoma"/>
                <a:cs typeface="Tahoma"/>
              </a:rPr>
              <a:t>average annual </a:t>
            </a:r>
            <a:r>
              <a:rPr lang="en-US" sz="1200" dirty="0">
                <a:solidFill>
                  <a:srgbClr val="FF6600"/>
                </a:solidFill>
                <a:latin typeface="Tahoma"/>
                <a:cs typeface="Tahoma"/>
              </a:rPr>
              <a:t>growth in engineering </a:t>
            </a:r>
            <a:r>
              <a:rPr lang="en-US" sz="1200" dirty="0">
                <a:latin typeface="Tahoma"/>
                <a:cs typeface="Tahoma"/>
              </a:rPr>
              <a:t>talent available</a:t>
            </a:r>
            <a:endParaRPr lang="en-US" sz="1200" dirty="0">
              <a:solidFill>
                <a:srgbClr val="FC6417"/>
              </a:solidFill>
              <a:latin typeface="Tahoma"/>
              <a:cs typeface="Tahoma"/>
            </a:endParaRPr>
          </a:p>
        </p:txBody>
      </p:sp>
      <p:sp>
        <p:nvSpPr>
          <p:cNvPr id="27" name="TextBox 26"/>
          <p:cNvSpPr txBox="1"/>
          <p:nvPr/>
        </p:nvSpPr>
        <p:spPr>
          <a:xfrm>
            <a:off x="1701507" y="4331288"/>
            <a:ext cx="2436282" cy="311945"/>
          </a:xfrm>
          <a:prstGeom prst="rect">
            <a:avLst/>
          </a:prstGeom>
          <a:noFill/>
        </p:spPr>
        <p:txBody>
          <a:bodyPr wrap="square" rtlCol="0">
            <a:spAutoFit/>
          </a:bodyPr>
          <a:lstStyle/>
          <a:p>
            <a:pPr algn="ctr">
              <a:lnSpc>
                <a:spcPts val="1900"/>
              </a:lnSpc>
            </a:pPr>
            <a:r>
              <a:rPr lang="en-US" sz="1200" dirty="0">
                <a:latin typeface="Tahoma"/>
                <a:cs typeface="Tahoma"/>
              </a:rPr>
              <a:t>s</a:t>
            </a:r>
            <a:r>
              <a:rPr lang="en-US" sz="1200" dirty="0" smtClean="0">
                <a:latin typeface="Tahoma"/>
                <a:cs typeface="Tahoma"/>
              </a:rPr>
              <a:t>eeking employment</a:t>
            </a:r>
            <a:endParaRPr lang="en-US" sz="1200" dirty="0">
              <a:solidFill>
                <a:srgbClr val="FC6417"/>
              </a:solidFill>
              <a:latin typeface="Tahoma"/>
              <a:cs typeface="Tahoma"/>
            </a:endParaRPr>
          </a:p>
        </p:txBody>
      </p:sp>
      <p:sp>
        <p:nvSpPr>
          <p:cNvPr id="15" name="Rectangle 14"/>
          <p:cNvSpPr/>
          <p:nvPr/>
        </p:nvSpPr>
        <p:spPr>
          <a:xfrm>
            <a:off x="6901732" y="4683318"/>
            <a:ext cx="2250219" cy="200055"/>
          </a:xfrm>
          <a:prstGeom prst="rect">
            <a:avLst/>
          </a:prstGeom>
        </p:spPr>
        <p:txBody>
          <a:bodyPr wrap="square">
            <a:spAutoFit/>
          </a:bodyPr>
          <a:lstStyle/>
          <a:p>
            <a:r>
              <a:rPr lang="en-US" sz="700" dirty="0" smtClean="0">
                <a:latin typeface="Tahoma" panose="020B0604030504040204" pitchFamily="34" charset="0"/>
                <a:ea typeface="Tahoma" panose="020B0604030504040204" pitchFamily="34" charset="0"/>
                <a:cs typeface="Tahoma" panose="020B0604030504040204" pitchFamily="34" charset="0"/>
              </a:rPr>
              <a:t>Source</a:t>
            </a:r>
            <a:r>
              <a:rPr lang="lt-LT" sz="700" dirty="0" smtClean="0">
                <a:latin typeface="Tahoma" panose="020B0604030504040204" pitchFamily="34" charset="0"/>
                <a:ea typeface="Tahoma" panose="020B0604030504040204" pitchFamily="34" charset="0"/>
                <a:cs typeface="Tahoma" panose="020B0604030504040204" pitchFamily="34" charset="0"/>
              </a:rPr>
              <a:t>: </a:t>
            </a:r>
            <a:r>
              <a:rPr lang="en-US" sz="700" dirty="0">
                <a:latin typeface="Tahoma" panose="020B0604030504040204" pitchFamily="34" charset="0"/>
                <a:ea typeface="Tahoma" panose="020B0604030504040204" pitchFamily="34" charset="0"/>
                <a:cs typeface="Tahoma" panose="020B0604030504040204" pitchFamily="34" charset="0"/>
              </a:rPr>
              <a:t>National Statistics Departments, </a:t>
            </a:r>
            <a:r>
              <a:rPr lang="lt-LT" sz="700" dirty="0" smtClean="0">
                <a:latin typeface="Tahoma" panose="020B0604030504040204" pitchFamily="34" charset="0"/>
                <a:ea typeface="Tahoma" panose="020B0604030504040204" pitchFamily="34" charset="0"/>
                <a:cs typeface="Tahoma" panose="020B0604030504040204" pitchFamily="34" charset="0"/>
              </a:rPr>
              <a:t>2011-</a:t>
            </a:r>
            <a:r>
              <a:rPr lang="en-US" sz="700" dirty="0" smtClean="0">
                <a:latin typeface="Tahoma" panose="020B0604030504040204" pitchFamily="34" charset="0"/>
                <a:ea typeface="Tahoma" panose="020B0604030504040204" pitchFamily="34" charset="0"/>
                <a:cs typeface="Tahoma" panose="020B0604030504040204" pitchFamily="34" charset="0"/>
              </a:rPr>
              <a:t>2013</a:t>
            </a:r>
            <a:endParaRPr lang="lt-LT" sz="700" dirty="0">
              <a:latin typeface="Tahoma" panose="020B0604030504040204" pitchFamily="34" charset="0"/>
              <a:ea typeface="Tahoma" panose="020B0604030504040204" pitchFamily="34" charset="0"/>
              <a:cs typeface="Tahoma" panose="020B0604030504040204" pitchFamily="34" charset="0"/>
            </a:endParaRPr>
          </a:p>
        </p:txBody>
      </p:sp>
      <p:sp>
        <p:nvSpPr>
          <p:cNvPr id="7" name="Freeform 6"/>
          <p:cNvSpPr>
            <a:spLocks/>
          </p:cNvSpPr>
          <p:nvPr/>
        </p:nvSpPr>
        <p:spPr bwMode="auto">
          <a:xfrm>
            <a:off x="6544096" y="3277026"/>
            <a:ext cx="88900" cy="88900"/>
          </a:xfrm>
          <a:custGeom>
            <a:avLst/>
            <a:gdLst>
              <a:gd name="T0" fmla="*/ 331 w 331"/>
              <a:gd name="T1" fmla="*/ 0 h 331"/>
              <a:gd name="T2" fmla="*/ 331 w 331"/>
              <a:gd name="T3" fmla="*/ 0 h 331"/>
              <a:gd name="T4" fmla="*/ 0 w 331"/>
              <a:gd name="T5" fmla="*/ 331 h 331"/>
            </a:gdLst>
            <a:ahLst/>
            <a:cxnLst>
              <a:cxn ang="0">
                <a:pos x="T0" y="T1"/>
              </a:cxn>
              <a:cxn ang="0">
                <a:pos x="T2" y="T3"/>
              </a:cxn>
              <a:cxn ang="0">
                <a:pos x="T4" y="T5"/>
              </a:cxn>
            </a:cxnLst>
            <a:rect l="0" t="0" r="r" b="b"/>
            <a:pathLst>
              <a:path w="331" h="331">
                <a:moveTo>
                  <a:pt x="331" y="0"/>
                </a:moveTo>
                <a:lnTo>
                  <a:pt x="331" y="0"/>
                </a:lnTo>
                <a:lnTo>
                  <a:pt x="0" y="331"/>
                </a:lnTo>
              </a:path>
            </a:pathLst>
          </a:custGeom>
          <a:noFill/>
          <a:ln w="6350" cap="flat">
            <a:solidFill>
              <a:srgbClr val="2C2A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8108950" y="3265913"/>
            <a:ext cx="100013" cy="100013"/>
          </a:xfrm>
          <a:custGeom>
            <a:avLst/>
            <a:gdLst>
              <a:gd name="T0" fmla="*/ 0 w 374"/>
              <a:gd name="T1" fmla="*/ 0 h 374"/>
              <a:gd name="T2" fmla="*/ 0 w 374"/>
              <a:gd name="T3" fmla="*/ 0 h 374"/>
              <a:gd name="T4" fmla="*/ 374 w 374"/>
              <a:gd name="T5" fmla="*/ 374 h 374"/>
            </a:gdLst>
            <a:ahLst/>
            <a:cxnLst>
              <a:cxn ang="0">
                <a:pos x="T0" y="T1"/>
              </a:cxn>
              <a:cxn ang="0">
                <a:pos x="T2" y="T3"/>
              </a:cxn>
              <a:cxn ang="0">
                <a:pos x="T4" y="T5"/>
              </a:cxn>
            </a:cxnLst>
            <a:rect l="0" t="0" r="r" b="b"/>
            <a:pathLst>
              <a:path w="374" h="374">
                <a:moveTo>
                  <a:pt x="0" y="0"/>
                </a:moveTo>
                <a:lnTo>
                  <a:pt x="0" y="0"/>
                </a:lnTo>
                <a:lnTo>
                  <a:pt x="374" y="374"/>
                </a:lnTo>
              </a:path>
            </a:pathLst>
          </a:custGeom>
          <a:noFill/>
          <a:ln w="6350" cap="flat">
            <a:solidFill>
              <a:srgbClr val="2C2A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66688" y="2050362"/>
            <a:ext cx="1701800" cy="1704975"/>
          </a:xfrm>
          <a:custGeom>
            <a:avLst/>
            <a:gdLst>
              <a:gd name="T0" fmla="*/ 0 w 6338"/>
              <a:gd name="T1" fmla="*/ 3169 h 6339"/>
              <a:gd name="T2" fmla="*/ 0 w 6338"/>
              <a:gd name="T3" fmla="*/ 3169 h 6339"/>
              <a:gd name="T4" fmla="*/ 3169 w 6338"/>
              <a:gd name="T5" fmla="*/ 0 h 6339"/>
              <a:gd name="T6" fmla="*/ 6338 w 6338"/>
              <a:gd name="T7" fmla="*/ 3169 h 6339"/>
              <a:gd name="T8" fmla="*/ 3169 w 6338"/>
              <a:gd name="T9" fmla="*/ 6339 h 6339"/>
              <a:gd name="T10" fmla="*/ 0 w 6338"/>
              <a:gd name="T11" fmla="*/ 3169 h 6339"/>
            </a:gdLst>
            <a:ahLst/>
            <a:cxnLst>
              <a:cxn ang="0">
                <a:pos x="T0" y="T1"/>
              </a:cxn>
              <a:cxn ang="0">
                <a:pos x="T2" y="T3"/>
              </a:cxn>
              <a:cxn ang="0">
                <a:pos x="T4" y="T5"/>
              </a:cxn>
              <a:cxn ang="0">
                <a:pos x="T6" y="T7"/>
              </a:cxn>
              <a:cxn ang="0">
                <a:pos x="T8" y="T9"/>
              </a:cxn>
              <a:cxn ang="0">
                <a:pos x="T10" y="T11"/>
              </a:cxn>
            </a:cxnLst>
            <a:rect l="0" t="0" r="r" b="b"/>
            <a:pathLst>
              <a:path w="6338" h="6339">
                <a:moveTo>
                  <a:pt x="0" y="3169"/>
                </a:moveTo>
                <a:lnTo>
                  <a:pt x="0" y="3169"/>
                </a:lnTo>
                <a:cubicBezTo>
                  <a:pt x="0" y="1419"/>
                  <a:pt x="1418" y="0"/>
                  <a:pt x="3169" y="0"/>
                </a:cubicBezTo>
                <a:cubicBezTo>
                  <a:pt x="4919" y="0"/>
                  <a:pt x="6338" y="1419"/>
                  <a:pt x="6338" y="3169"/>
                </a:cubicBezTo>
                <a:cubicBezTo>
                  <a:pt x="6338" y="4919"/>
                  <a:pt x="4919" y="6339"/>
                  <a:pt x="3169" y="6339"/>
                </a:cubicBezTo>
                <a:cubicBezTo>
                  <a:pt x="1418" y="6339"/>
                  <a:pt x="0" y="4919"/>
                  <a:pt x="0" y="3169"/>
                </a:cubicBezTo>
                <a:close/>
              </a:path>
            </a:pathLst>
          </a:custGeom>
          <a:solidFill>
            <a:srgbClr val="2C2A3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2913409" y="2514909"/>
            <a:ext cx="0" cy="82550"/>
          </a:xfrm>
          <a:custGeom>
            <a:avLst/>
            <a:gdLst>
              <a:gd name="T0" fmla="*/ 0 h 307"/>
              <a:gd name="T1" fmla="*/ 0 h 307"/>
              <a:gd name="T2" fmla="*/ 307 h 307"/>
            </a:gdLst>
            <a:ahLst/>
            <a:cxnLst>
              <a:cxn ang="0">
                <a:pos x="0" y="T0"/>
              </a:cxn>
              <a:cxn ang="0">
                <a:pos x="0" y="T1"/>
              </a:cxn>
              <a:cxn ang="0">
                <a:pos x="0" y="T2"/>
              </a:cxn>
            </a:cxnLst>
            <a:rect l="0" t="0" r="r" b="b"/>
            <a:pathLst>
              <a:path h="307">
                <a:moveTo>
                  <a:pt x="0" y="0"/>
                </a:moveTo>
                <a:lnTo>
                  <a:pt x="0" y="0"/>
                </a:lnTo>
                <a:lnTo>
                  <a:pt x="0" y="307"/>
                </a:lnTo>
              </a:path>
            </a:pathLst>
          </a:custGeom>
          <a:noFill/>
          <a:ln w="6350" cap="flat">
            <a:solidFill>
              <a:srgbClr val="2C2A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4335661" y="2546588"/>
            <a:ext cx="0" cy="82550"/>
          </a:xfrm>
          <a:custGeom>
            <a:avLst/>
            <a:gdLst>
              <a:gd name="T0" fmla="*/ 0 h 307"/>
              <a:gd name="T1" fmla="*/ 0 h 307"/>
              <a:gd name="T2" fmla="*/ 307 h 307"/>
            </a:gdLst>
            <a:ahLst/>
            <a:cxnLst>
              <a:cxn ang="0">
                <a:pos x="0" y="T0"/>
              </a:cxn>
              <a:cxn ang="0">
                <a:pos x="0" y="T1"/>
              </a:cxn>
              <a:cxn ang="0">
                <a:pos x="0" y="T2"/>
              </a:cxn>
            </a:cxnLst>
            <a:rect l="0" t="0" r="r" b="b"/>
            <a:pathLst>
              <a:path h="307">
                <a:moveTo>
                  <a:pt x="0" y="0"/>
                </a:moveTo>
                <a:lnTo>
                  <a:pt x="0" y="0"/>
                </a:lnTo>
                <a:lnTo>
                  <a:pt x="0" y="307"/>
                </a:lnTo>
              </a:path>
            </a:pathLst>
          </a:custGeom>
          <a:noFill/>
          <a:ln w="6350" cap="flat">
            <a:solidFill>
              <a:srgbClr val="2C2A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2501452" y="3441701"/>
            <a:ext cx="823913" cy="823913"/>
          </a:xfrm>
          <a:custGeom>
            <a:avLst/>
            <a:gdLst>
              <a:gd name="T0" fmla="*/ 0 w 3066"/>
              <a:gd name="T1" fmla="*/ 1533 h 3067"/>
              <a:gd name="T2" fmla="*/ 0 w 3066"/>
              <a:gd name="T3" fmla="*/ 1533 h 3067"/>
              <a:gd name="T4" fmla="*/ 1533 w 3066"/>
              <a:gd name="T5" fmla="*/ 0 h 3067"/>
              <a:gd name="T6" fmla="*/ 3066 w 3066"/>
              <a:gd name="T7" fmla="*/ 1533 h 3067"/>
              <a:gd name="T8" fmla="*/ 1533 w 3066"/>
              <a:gd name="T9" fmla="*/ 3067 h 3067"/>
              <a:gd name="T10" fmla="*/ 0 w 3066"/>
              <a:gd name="T11" fmla="*/ 1533 h 3067"/>
            </a:gdLst>
            <a:ahLst/>
            <a:cxnLst>
              <a:cxn ang="0">
                <a:pos x="T0" y="T1"/>
              </a:cxn>
              <a:cxn ang="0">
                <a:pos x="T2" y="T3"/>
              </a:cxn>
              <a:cxn ang="0">
                <a:pos x="T4" y="T5"/>
              </a:cxn>
              <a:cxn ang="0">
                <a:pos x="T6" y="T7"/>
              </a:cxn>
              <a:cxn ang="0">
                <a:pos x="T8" y="T9"/>
              </a:cxn>
              <a:cxn ang="0">
                <a:pos x="T10" y="T11"/>
              </a:cxn>
            </a:cxnLst>
            <a:rect l="0" t="0" r="r" b="b"/>
            <a:pathLst>
              <a:path w="3066" h="3067">
                <a:moveTo>
                  <a:pt x="0" y="1533"/>
                </a:moveTo>
                <a:lnTo>
                  <a:pt x="0" y="1533"/>
                </a:lnTo>
                <a:cubicBezTo>
                  <a:pt x="0" y="687"/>
                  <a:pt x="686" y="0"/>
                  <a:pt x="1533" y="0"/>
                </a:cubicBezTo>
                <a:cubicBezTo>
                  <a:pt x="2380" y="0"/>
                  <a:pt x="3066" y="687"/>
                  <a:pt x="3066" y="1533"/>
                </a:cubicBezTo>
                <a:cubicBezTo>
                  <a:pt x="3066" y="2380"/>
                  <a:pt x="2380" y="3067"/>
                  <a:pt x="1533" y="3067"/>
                </a:cubicBezTo>
                <a:cubicBezTo>
                  <a:pt x="686" y="3067"/>
                  <a:pt x="0" y="2380"/>
                  <a:pt x="0" y="1533"/>
                </a:cubicBezTo>
                <a:close/>
              </a:path>
            </a:pathLst>
          </a:custGeom>
          <a:solidFill>
            <a:srgbClr val="2C2A3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2913883" y="4308476"/>
            <a:ext cx="0" cy="82550"/>
          </a:xfrm>
          <a:custGeom>
            <a:avLst/>
            <a:gdLst>
              <a:gd name="T0" fmla="*/ 0 h 307"/>
              <a:gd name="T1" fmla="*/ 0 h 307"/>
              <a:gd name="T2" fmla="*/ 307 h 307"/>
            </a:gdLst>
            <a:ahLst/>
            <a:cxnLst>
              <a:cxn ang="0">
                <a:pos x="0" y="T0"/>
              </a:cxn>
              <a:cxn ang="0">
                <a:pos x="0" y="T1"/>
              </a:cxn>
              <a:cxn ang="0">
                <a:pos x="0" y="T2"/>
              </a:cxn>
            </a:cxnLst>
            <a:rect l="0" t="0" r="r" b="b"/>
            <a:pathLst>
              <a:path h="307">
                <a:moveTo>
                  <a:pt x="0" y="0"/>
                </a:moveTo>
                <a:lnTo>
                  <a:pt x="0" y="0"/>
                </a:lnTo>
                <a:lnTo>
                  <a:pt x="0" y="307"/>
                </a:lnTo>
              </a:path>
            </a:pathLst>
          </a:custGeom>
          <a:noFill/>
          <a:ln w="6350" cap="flat">
            <a:solidFill>
              <a:srgbClr val="2C2A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5776687" y="3275140"/>
            <a:ext cx="823913" cy="823913"/>
          </a:xfrm>
          <a:custGeom>
            <a:avLst/>
            <a:gdLst>
              <a:gd name="T0" fmla="*/ 0 w 3067"/>
              <a:gd name="T1" fmla="*/ 1533 h 3066"/>
              <a:gd name="T2" fmla="*/ 0 w 3067"/>
              <a:gd name="T3" fmla="*/ 1533 h 3066"/>
              <a:gd name="T4" fmla="*/ 1533 w 3067"/>
              <a:gd name="T5" fmla="*/ 0 h 3066"/>
              <a:gd name="T6" fmla="*/ 3067 w 3067"/>
              <a:gd name="T7" fmla="*/ 1533 h 3066"/>
              <a:gd name="T8" fmla="*/ 1533 w 3067"/>
              <a:gd name="T9" fmla="*/ 3066 h 3066"/>
              <a:gd name="T10" fmla="*/ 0 w 3067"/>
              <a:gd name="T11" fmla="*/ 1533 h 3066"/>
            </a:gdLst>
            <a:ahLst/>
            <a:cxnLst>
              <a:cxn ang="0">
                <a:pos x="T0" y="T1"/>
              </a:cxn>
              <a:cxn ang="0">
                <a:pos x="T2" y="T3"/>
              </a:cxn>
              <a:cxn ang="0">
                <a:pos x="T4" y="T5"/>
              </a:cxn>
              <a:cxn ang="0">
                <a:pos x="T6" y="T7"/>
              </a:cxn>
              <a:cxn ang="0">
                <a:pos x="T8" y="T9"/>
              </a:cxn>
              <a:cxn ang="0">
                <a:pos x="T10" y="T11"/>
              </a:cxn>
            </a:cxnLst>
            <a:rect l="0" t="0" r="r" b="b"/>
            <a:pathLst>
              <a:path w="3067" h="3066">
                <a:moveTo>
                  <a:pt x="0" y="1533"/>
                </a:moveTo>
                <a:lnTo>
                  <a:pt x="0" y="1533"/>
                </a:lnTo>
                <a:cubicBezTo>
                  <a:pt x="0" y="686"/>
                  <a:pt x="687" y="0"/>
                  <a:pt x="1533" y="0"/>
                </a:cubicBezTo>
                <a:cubicBezTo>
                  <a:pt x="2380" y="0"/>
                  <a:pt x="3067" y="686"/>
                  <a:pt x="3067" y="1533"/>
                </a:cubicBezTo>
                <a:cubicBezTo>
                  <a:pt x="3067" y="2380"/>
                  <a:pt x="2380" y="3066"/>
                  <a:pt x="1533" y="3066"/>
                </a:cubicBezTo>
                <a:cubicBezTo>
                  <a:pt x="687" y="3066"/>
                  <a:pt x="0" y="2380"/>
                  <a:pt x="0" y="1533"/>
                </a:cubicBezTo>
                <a:close/>
              </a:path>
            </a:pathLst>
          </a:custGeom>
          <a:solidFill>
            <a:srgbClr val="2C2A3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150786" y="2613855"/>
            <a:ext cx="1711644" cy="656590"/>
          </a:xfrm>
          <a:prstGeom prst="rect">
            <a:avLst/>
          </a:prstGeom>
          <a:noFill/>
        </p:spPr>
        <p:txBody>
          <a:bodyPr wrap="square" rtlCol="0">
            <a:spAutoFit/>
          </a:bodyPr>
          <a:lstStyle/>
          <a:p>
            <a:pPr algn="ctr">
              <a:lnSpc>
                <a:spcPts val="1900"/>
              </a:lnSpc>
              <a:spcBef>
                <a:spcPts val="600"/>
              </a:spcBef>
            </a:pPr>
            <a:r>
              <a:rPr lang="en-US" sz="2000" b="1" dirty="0" smtClean="0">
                <a:solidFill>
                  <a:srgbClr val="FF6600"/>
                </a:solidFill>
                <a:latin typeface="Tahoma"/>
                <a:cs typeface="Tahoma"/>
              </a:rPr>
              <a:t>̴̴ 51,000</a:t>
            </a:r>
          </a:p>
          <a:p>
            <a:pPr algn="ctr">
              <a:lnSpc>
                <a:spcPts val="1900"/>
              </a:lnSpc>
              <a:spcBef>
                <a:spcPts val="600"/>
              </a:spcBef>
            </a:pPr>
            <a:r>
              <a:rPr lang="en-US" sz="2000" dirty="0" smtClean="0">
                <a:solidFill>
                  <a:srgbClr val="FF6600"/>
                </a:solidFill>
                <a:latin typeface="Tahoma"/>
                <a:cs typeface="Tahoma"/>
              </a:rPr>
              <a:t>Workforce</a:t>
            </a:r>
            <a:endParaRPr lang="en-US" sz="2000" dirty="0">
              <a:solidFill>
                <a:srgbClr val="FF6600"/>
              </a:solidFill>
              <a:latin typeface="Tahoma"/>
              <a:cs typeface="Tahoma"/>
            </a:endParaRPr>
          </a:p>
        </p:txBody>
      </p:sp>
      <p:grpSp>
        <p:nvGrpSpPr>
          <p:cNvPr id="2" name="Group 33"/>
          <p:cNvGrpSpPr/>
          <p:nvPr/>
        </p:nvGrpSpPr>
        <p:grpSpPr>
          <a:xfrm>
            <a:off x="2501452" y="1675369"/>
            <a:ext cx="846666" cy="825500"/>
            <a:chOff x="2390843" y="1675369"/>
            <a:chExt cx="846666" cy="825500"/>
          </a:xfrm>
        </p:grpSpPr>
        <p:sp>
          <p:nvSpPr>
            <p:cNvPr id="13" name="Freeform 12"/>
            <p:cNvSpPr>
              <a:spLocks/>
            </p:cNvSpPr>
            <p:nvPr/>
          </p:nvSpPr>
          <p:spPr bwMode="auto">
            <a:xfrm>
              <a:off x="2390843" y="1675369"/>
              <a:ext cx="823913" cy="825500"/>
            </a:xfrm>
            <a:custGeom>
              <a:avLst/>
              <a:gdLst>
                <a:gd name="T0" fmla="*/ 0 w 3066"/>
                <a:gd name="T1" fmla="*/ 1534 h 3067"/>
                <a:gd name="T2" fmla="*/ 0 w 3066"/>
                <a:gd name="T3" fmla="*/ 1534 h 3067"/>
                <a:gd name="T4" fmla="*/ 1533 w 3066"/>
                <a:gd name="T5" fmla="*/ 0 h 3067"/>
                <a:gd name="T6" fmla="*/ 3066 w 3066"/>
                <a:gd name="T7" fmla="*/ 1534 h 3067"/>
                <a:gd name="T8" fmla="*/ 1533 w 3066"/>
                <a:gd name="T9" fmla="*/ 3067 h 3067"/>
                <a:gd name="T10" fmla="*/ 0 w 3066"/>
                <a:gd name="T11" fmla="*/ 1534 h 3067"/>
              </a:gdLst>
              <a:ahLst/>
              <a:cxnLst>
                <a:cxn ang="0">
                  <a:pos x="T0" y="T1"/>
                </a:cxn>
                <a:cxn ang="0">
                  <a:pos x="T2" y="T3"/>
                </a:cxn>
                <a:cxn ang="0">
                  <a:pos x="T4" y="T5"/>
                </a:cxn>
                <a:cxn ang="0">
                  <a:pos x="T6" y="T7"/>
                </a:cxn>
                <a:cxn ang="0">
                  <a:pos x="T8" y="T9"/>
                </a:cxn>
                <a:cxn ang="0">
                  <a:pos x="T10" y="T11"/>
                </a:cxn>
              </a:cxnLst>
              <a:rect l="0" t="0" r="r" b="b"/>
              <a:pathLst>
                <a:path w="3066" h="3067">
                  <a:moveTo>
                    <a:pt x="0" y="1534"/>
                  </a:moveTo>
                  <a:lnTo>
                    <a:pt x="0" y="1534"/>
                  </a:lnTo>
                  <a:cubicBezTo>
                    <a:pt x="0" y="687"/>
                    <a:pt x="686" y="0"/>
                    <a:pt x="1533" y="0"/>
                  </a:cubicBezTo>
                  <a:cubicBezTo>
                    <a:pt x="2380" y="0"/>
                    <a:pt x="3066" y="687"/>
                    <a:pt x="3066" y="1534"/>
                  </a:cubicBezTo>
                  <a:cubicBezTo>
                    <a:pt x="3066" y="2381"/>
                    <a:pt x="2380" y="3067"/>
                    <a:pt x="1533" y="3067"/>
                  </a:cubicBezTo>
                  <a:cubicBezTo>
                    <a:pt x="686" y="3067"/>
                    <a:pt x="0" y="2381"/>
                    <a:pt x="0" y="1534"/>
                  </a:cubicBezTo>
                  <a:close/>
                </a:path>
              </a:pathLst>
            </a:custGeom>
            <a:solidFill>
              <a:srgbClr val="2C2A3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2" name="TextBox 21"/>
            <p:cNvSpPr txBox="1"/>
            <p:nvPr/>
          </p:nvSpPr>
          <p:spPr>
            <a:xfrm>
              <a:off x="2390843" y="1912700"/>
              <a:ext cx="846666" cy="314573"/>
            </a:xfrm>
            <a:prstGeom prst="rect">
              <a:avLst/>
            </a:prstGeom>
            <a:noFill/>
          </p:spPr>
          <p:txBody>
            <a:bodyPr wrap="square" rtlCol="0">
              <a:spAutoFit/>
            </a:bodyPr>
            <a:lstStyle/>
            <a:p>
              <a:pPr algn="ctr">
                <a:lnSpc>
                  <a:spcPts val="1900"/>
                </a:lnSpc>
              </a:pPr>
              <a:r>
                <a:rPr lang="en-US" sz="1500" b="1" dirty="0" smtClean="0">
                  <a:solidFill>
                    <a:schemeClr val="bg1"/>
                  </a:solidFill>
                  <a:latin typeface="Tahoma"/>
                  <a:cs typeface="Tahoma"/>
                </a:rPr>
                <a:t>10</a:t>
              </a:r>
              <a:r>
                <a:rPr lang="lt-LT" sz="1500" b="1" dirty="0" smtClean="0">
                  <a:solidFill>
                    <a:schemeClr val="bg1"/>
                  </a:solidFill>
                  <a:latin typeface="Tahoma"/>
                  <a:cs typeface="Tahoma"/>
                </a:rPr>
                <a:t>.</a:t>
              </a:r>
              <a:r>
                <a:rPr lang="en-US" sz="1500" b="1" dirty="0" smtClean="0">
                  <a:solidFill>
                    <a:schemeClr val="bg1"/>
                  </a:solidFill>
                  <a:latin typeface="Tahoma"/>
                  <a:cs typeface="Tahoma"/>
                </a:rPr>
                <a:t>6%</a:t>
              </a:r>
              <a:endParaRPr lang="en-US" sz="1500" b="1" dirty="0">
                <a:solidFill>
                  <a:schemeClr val="bg1"/>
                </a:solidFill>
                <a:latin typeface="Tahoma"/>
                <a:cs typeface="Tahoma"/>
              </a:endParaRPr>
            </a:p>
          </p:txBody>
        </p:sp>
      </p:grpSp>
      <p:grpSp>
        <p:nvGrpSpPr>
          <p:cNvPr id="4" name="Group 32"/>
          <p:cNvGrpSpPr/>
          <p:nvPr/>
        </p:nvGrpSpPr>
        <p:grpSpPr>
          <a:xfrm>
            <a:off x="3906049" y="1666876"/>
            <a:ext cx="846666" cy="825500"/>
            <a:chOff x="3646737" y="1666876"/>
            <a:chExt cx="846666" cy="825500"/>
          </a:xfrm>
        </p:grpSpPr>
        <p:sp>
          <p:nvSpPr>
            <p:cNvPr id="16" name="Freeform 14"/>
            <p:cNvSpPr>
              <a:spLocks/>
            </p:cNvSpPr>
            <p:nvPr/>
          </p:nvSpPr>
          <p:spPr bwMode="auto">
            <a:xfrm>
              <a:off x="3646737" y="1666876"/>
              <a:ext cx="823913" cy="825500"/>
            </a:xfrm>
            <a:custGeom>
              <a:avLst/>
              <a:gdLst>
                <a:gd name="T0" fmla="*/ 0 w 3067"/>
                <a:gd name="T1" fmla="*/ 1534 h 3067"/>
                <a:gd name="T2" fmla="*/ 0 w 3067"/>
                <a:gd name="T3" fmla="*/ 1534 h 3067"/>
                <a:gd name="T4" fmla="*/ 1534 w 3067"/>
                <a:gd name="T5" fmla="*/ 0 h 3067"/>
                <a:gd name="T6" fmla="*/ 3067 w 3067"/>
                <a:gd name="T7" fmla="*/ 1534 h 3067"/>
                <a:gd name="T8" fmla="*/ 1534 w 3067"/>
                <a:gd name="T9" fmla="*/ 3067 h 3067"/>
                <a:gd name="T10" fmla="*/ 0 w 3067"/>
                <a:gd name="T11" fmla="*/ 1534 h 3067"/>
              </a:gdLst>
              <a:ahLst/>
              <a:cxnLst>
                <a:cxn ang="0">
                  <a:pos x="T0" y="T1"/>
                </a:cxn>
                <a:cxn ang="0">
                  <a:pos x="T2" y="T3"/>
                </a:cxn>
                <a:cxn ang="0">
                  <a:pos x="T4" y="T5"/>
                </a:cxn>
                <a:cxn ang="0">
                  <a:pos x="T6" y="T7"/>
                </a:cxn>
                <a:cxn ang="0">
                  <a:pos x="T8" y="T9"/>
                </a:cxn>
                <a:cxn ang="0">
                  <a:pos x="T10" y="T11"/>
                </a:cxn>
              </a:cxnLst>
              <a:rect l="0" t="0" r="r" b="b"/>
              <a:pathLst>
                <a:path w="3067" h="3067">
                  <a:moveTo>
                    <a:pt x="0" y="1534"/>
                  </a:moveTo>
                  <a:lnTo>
                    <a:pt x="0" y="1534"/>
                  </a:lnTo>
                  <a:cubicBezTo>
                    <a:pt x="0" y="687"/>
                    <a:pt x="687" y="0"/>
                    <a:pt x="1534" y="0"/>
                  </a:cubicBezTo>
                  <a:cubicBezTo>
                    <a:pt x="2380" y="0"/>
                    <a:pt x="3067" y="687"/>
                    <a:pt x="3067" y="1534"/>
                  </a:cubicBezTo>
                  <a:cubicBezTo>
                    <a:pt x="3067" y="2381"/>
                    <a:pt x="2380" y="3067"/>
                    <a:pt x="1534" y="3067"/>
                  </a:cubicBezTo>
                  <a:cubicBezTo>
                    <a:pt x="687" y="3067"/>
                    <a:pt x="0" y="2381"/>
                    <a:pt x="0" y="1534"/>
                  </a:cubicBezTo>
                  <a:close/>
                </a:path>
              </a:pathLst>
            </a:custGeom>
            <a:solidFill>
              <a:srgbClr val="2C2A3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4" name="TextBox 23"/>
            <p:cNvSpPr txBox="1"/>
            <p:nvPr/>
          </p:nvSpPr>
          <p:spPr>
            <a:xfrm>
              <a:off x="3646737" y="1911393"/>
              <a:ext cx="846666" cy="314573"/>
            </a:xfrm>
            <a:prstGeom prst="rect">
              <a:avLst/>
            </a:prstGeom>
            <a:noFill/>
          </p:spPr>
          <p:txBody>
            <a:bodyPr wrap="square" rtlCol="0">
              <a:spAutoFit/>
            </a:bodyPr>
            <a:lstStyle/>
            <a:p>
              <a:pPr algn="ctr">
                <a:lnSpc>
                  <a:spcPts val="1900"/>
                </a:lnSpc>
              </a:pPr>
              <a:r>
                <a:rPr lang="en-US" sz="1500" b="1" dirty="0" smtClean="0">
                  <a:solidFill>
                    <a:schemeClr val="bg1"/>
                  </a:solidFill>
                  <a:latin typeface="Tahoma"/>
                  <a:cs typeface="Tahoma"/>
                </a:rPr>
                <a:t>6</a:t>
              </a:r>
              <a:r>
                <a:rPr lang="lt-LT" sz="1500" b="1" dirty="0" smtClean="0">
                  <a:solidFill>
                    <a:schemeClr val="bg1"/>
                  </a:solidFill>
                  <a:latin typeface="Tahoma"/>
                  <a:cs typeface="Tahoma"/>
                </a:rPr>
                <a:t>.</a:t>
              </a:r>
              <a:r>
                <a:rPr lang="en-US" sz="1500" b="1" dirty="0" smtClean="0">
                  <a:solidFill>
                    <a:schemeClr val="bg1"/>
                  </a:solidFill>
                  <a:latin typeface="Tahoma"/>
                  <a:cs typeface="Tahoma"/>
                </a:rPr>
                <a:t>9%</a:t>
              </a:r>
              <a:endParaRPr lang="en-US" sz="1500" b="1" dirty="0">
                <a:solidFill>
                  <a:schemeClr val="bg1"/>
                </a:solidFill>
                <a:latin typeface="Tahoma"/>
                <a:cs typeface="Tahoma"/>
              </a:endParaRPr>
            </a:p>
          </p:txBody>
        </p:sp>
      </p:grpSp>
      <p:sp>
        <p:nvSpPr>
          <p:cNvPr id="28" name="TextBox 27"/>
          <p:cNvSpPr txBox="1"/>
          <p:nvPr/>
        </p:nvSpPr>
        <p:spPr>
          <a:xfrm>
            <a:off x="2506851" y="3712222"/>
            <a:ext cx="846666" cy="314573"/>
          </a:xfrm>
          <a:prstGeom prst="rect">
            <a:avLst/>
          </a:prstGeom>
          <a:noFill/>
        </p:spPr>
        <p:txBody>
          <a:bodyPr wrap="square" rtlCol="0">
            <a:spAutoFit/>
          </a:bodyPr>
          <a:lstStyle/>
          <a:p>
            <a:pPr algn="ctr">
              <a:lnSpc>
                <a:spcPts val="1900"/>
              </a:lnSpc>
            </a:pPr>
            <a:r>
              <a:rPr lang="en-US" sz="1500" b="1" dirty="0" smtClean="0">
                <a:solidFill>
                  <a:schemeClr val="bg1"/>
                </a:solidFill>
                <a:latin typeface="Tahoma"/>
                <a:cs typeface="Tahoma"/>
              </a:rPr>
              <a:t>8</a:t>
            </a:r>
            <a:r>
              <a:rPr lang="lt-LT" sz="1500" b="1" dirty="0" smtClean="0">
                <a:solidFill>
                  <a:schemeClr val="bg1"/>
                </a:solidFill>
                <a:latin typeface="Tahoma"/>
                <a:cs typeface="Tahoma"/>
              </a:rPr>
              <a:t>.</a:t>
            </a:r>
            <a:r>
              <a:rPr lang="en-US" sz="1500" b="1" dirty="0" smtClean="0">
                <a:solidFill>
                  <a:schemeClr val="bg1"/>
                </a:solidFill>
                <a:latin typeface="Tahoma"/>
                <a:cs typeface="Tahoma"/>
              </a:rPr>
              <a:t>1%</a:t>
            </a:r>
            <a:endParaRPr lang="en-US" sz="1500" b="1" dirty="0">
              <a:solidFill>
                <a:schemeClr val="bg1"/>
              </a:solidFill>
              <a:latin typeface="Tahoma"/>
              <a:cs typeface="Tahoma"/>
            </a:endParaRPr>
          </a:p>
        </p:txBody>
      </p:sp>
      <p:grpSp>
        <p:nvGrpSpPr>
          <p:cNvPr id="5" name="Group 37"/>
          <p:cNvGrpSpPr/>
          <p:nvPr/>
        </p:nvGrpSpPr>
        <p:grpSpPr>
          <a:xfrm>
            <a:off x="6646456" y="1597024"/>
            <a:ext cx="1452472" cy="1768902"/>
            <a:chOff x="6544096" y="1597024"/>
            <a:chExt cx="1452472" cy="1768902"/>
          </a:xfrm>
        </p:grpSpPr>
        <p:sp>
          <p:nvSpPr>
            <p:cNvPr id="25" name="TextBox 24"/>
            <p:cNvSpPr txBox="1"/>
            <p:nvPr/>
          </p:nvSpPr>
          <p:spPr>
            <a:xfrm>
              <a:off x="6544096" y="2542624"/>
              <a:ext cx="1452472" cy="823302"/>
            </a:xfrm>
            <a:prstGeom prst="rect">
              <a:avLst/>
            </a:prstGeom>
            <a:noFill/>
          </p:spPr>
          <p:txBody>
            <a:bodyPr wrap="square" rtlCol="0">
              <a:spAutoFit/>
            </a:bodyPr>
            <a:lstStyle/>
            <a:p>
              <a:pPr algn="ctr">
                <a:lnSpc>
                  <a:spcPts val="1900"/>
                </a:lnSpc>
              </a:pPr>
              <a:r>
                <a:rPr lang="en-US" sz="1500" dirty="0" smtClean="0">
                  <a:latin typeface="Tahoma"/>
                  <a:cs typeface="Tahoma"/>
                </a:rPr>
                <a:t>Speak a </a:t>
              </a:r>
              <a:r>
                <a:rPr lang="en-US" sz="1500" dirty="0" smtClean="0">
                  <a:solidFill>
                    <a:srgbClr val="FF6600"/>
                  </a:solidFill>
                  <a:latin typeface="Tahoma"/>
                  <a:cs typeface="Tahoma"/>
                </a:rPr>
                <a:t>foreign language</a:t>
              </a:r>
              <a:endParaRPr lang="en-US" sz="1500" dirty="0">
                <a:solidFill>
                  <a:srgbClr val="FF6600"/>
                </a:solidFill>
                <a:latin typeface="Tahoma"/>
                <a:cs typeface="Tahoma"/>
              </a:endParaRPr>
            </a:p>
          </p:txBody>
        </p:sp>
        <p:sp>
          <p:nvSpPr>
            <p:cNvPr id="9" name="Freeform 8"/>
            <p:cNvSpPr>
              <a:spLocks/>
            </p:cNvSpPr>
            <p:nvPr/>
          </p:nvSpPr>
          <p:spPr bwMode="auto">
            <a:xfrm>
              <a:off x="7261120" y="2486026"/>
              <a:ext cx="0" cy="84138"/>
            </a:xfrm>
            <a:custGeom>
              <a:avLst/>
              <a:gdLst>
                <a:gd name="T0" fmla="*/ 0 h 315"/>
                <a:gd name="T1" fmla="*/ 0 h 315"/>
                <a:gd name="T2" fmla="*/ 315 h 315"/>
              </a:gdLst>
              <a:ahLst/>
              <a:cxnLst>
                <a:cxn ang="0">
                  <a:pos x="0" y="T0"/>
                </a:cxn>
                <a:cxn ang="0">
                  <a:pos x="0" y="T1"/>
                </a:cxn>
                <a:cxn ang="0">
                  <a:pos x="0" y="T2"/>
                </a:cxn>
              </a:cxnLst>
              <a:rect l="0" t="0" r="r" b="b"/>
              <a:pathLst>
                <a:path h="315">
                  <a:moveTo>
                    <a:pt x="0" y="0"/>
                  </a:moveTo>
                  <a:lnTo>
                    <a:pt x="0" y="0"/>
                  </a:lnTo>
                  <a:lnTo>
                    <a:pt x="0" y="315"/>
                  </a:lnTo>
                </a:path>
              </a:pathLst>
            </a:custGeom>
            <a:noFill/>
            <a:ln w="6350" cap="flat">
              <a:solidFill>
                <a:srgbClr val="2C2A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3" name="Group 36"/>
            <p:cNvGrpSpPr/>
            <p:nvPr/>
          </p:nvGrpSpPr>
          <p:grpSpPr>
            <a:xfrm>
              <a:off x="6848370" y="1597024"/>
              <a:ext cx="846666" cy="823913"/>
              <a:chOff x="6848370" y="1597024"/>
              <a:chExt cx="846666" cy="823913"/>
            </a:xfrm>
          </p:grpSpPr>
          <p:sp>
            <p:nvSpPr>
              <p:cNvPr id="6" name="Freeform 5"/>
              <p:cNvSpPr>
                <a:spLocks/>
              </p:cNvSpPr>
              <p:nvPr/>
            </p:nvSpPr>
            <p:spPr bwMode="auto">
              <a:xfrm>
                <a:off x="6848370" y="1597024"/>
                <a:ext cx="823913" cy="823913"/>
              </a:xfrm>
              <a:custGeom>
                <a:avLst/>
                <a:gdLst>
                  <a:gd name="T0" fmla="*/ 0 w 3066"/>
                  <a:gd name="T1" fmla="*/ 1532 h 3065"/>
                  <a:gd name="T2" fmla="*/ 0 w 3066"/>
                  <a:gd name="T3" fmla="*/ 1532 h 3065"/>
                  <a:gd name="T4" fmla="*/ 1533 w 3066"/>
                  <a:gd name="T5" fmla="*/ 0 h 3065"/>
                  <a:gd name="T6" fmla="*/ 3066 w 3066"/>
                  <a:gd name="T7" fmla="*/ 1532 h 3065"/>
                  <a:gd name="T8" fmla="*/ 1533 w 3066"/>
                  <a:gd name="T9" fmla="*/ 3065 h 3065"/>
                  <a:gd name="T10" fmla="*/ 0 w 3066"/>
                  <a:gd name="T11" fmla="*/ 1532 h 3065"/>
                </a:gdLst>
                <a:ahLst/>
                <a:cxnLst>
                  <a:cxn ang="0">
                    <a:pos x="T0" y="T1"/>
                  </a:cxn>
                  <a:cxn ang="0">
                    <a:pos x="T2" y="T3"/>
                  </a:cxn>
                  <a:cxn ang="0">
                    <a:pos x="T4" y="T5"/>
                  </a:cxn>
                  <a:cxn ang="0">
                    <a:pos x="T6" y="T7"/>
                  </a:cxn>
                  <a:cxn ang="0">
                    <a:pos x="T8" y="T9"/>
                  </a:cxn>
                  <a:cxn ang="0">
                    <a:pos x="T10" y="T11"/>
                  </a:cxn>
                </a:cxnLst>
                <a:rect l="0" t="0" r="r" b="b"/>
                <a:pathLst>
                  <a:path w="3066" h="3065">
                    <a:moveTo>
                      <a:pt x="0" y="1532"/>
                    </a:moveTo>
                    <a:lnTo>
                      <a:pt x="0" y="1532"/>
                    </a:lnTo>
                    <a:cubicBezTo>
                      <a:pt x="0" y="685"/>
                      <a:pt x="686" y="0"/>
                      <a:pt x="1533" y="0"/>
                    </a:cubicBezTo>
                    <a:cubicBezTo>
                      <a:pt x="2380" y="0"/>
                      <a:pt x="3066" y="685"/>
                      <a:pt x="3066" y="1532"/>
                    </a:cubicBezTo>
                    <a:cubicBezTo>
                      <a:pt x="3066" y="2379"/>
                      <a:pt x="2380" y="3065"/>
                      <a:pt x="1533" y="3065"/>
                    </a:cubicBezTo>
                    <a:cubicBezTo>
                      <a:pt x="686" y="3065"/>
                      <a:pt x="0" y="2379"/>
                      <a:pt x="0" y="1532"/>
                    </a:cubicBezTo>
                    <a:close/>
                  </a:path>
                </a:pathLst>
              </a:custGeom>
              <a:solidFill>
                <a:srgbClr val="2C2A3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6848370" y="1842054"/>
                <a:ext cx="846666" cy="333852"/>
              </a:xfrm>
              <a:prstGeom prst="rect">
                <a:avLst/>
              </a:prstGeom>
              <a:noFill/>
            </p:spPr>
            <p:txBody>
              <a:bodyPr wrap="square" rtlCol="0">
                <a:spAutoFit/>
              </a:bodyPr>
              <a:lstStyle/>
              <a:p>
                <a:pPr algn="ctr">
                  <a:lnSpc>
                    <a:spcPts val="1900"/>
                  </a:lnSpc>
                </a:pPr>
                <a:r>
                  <a:rPr lang="en-US" sz="1500" b="1" dirty="0" smtClean="0">
                    <a:solidFill>
                      <a:srgbClr val="FF6600"/>
                    </a:solidFill>
                    <a:latin typeface="Tahoma"/>
                    <a:cs typeface="Tahoma"/>
                  </a:rPr>
                  <a:t>81%</a:t>
                </a:r>
                <a:endParaRPr lang="en-US" sz="1500" b="1" dirty="0">
                  <a:solidFill>
                    <a:srgbClr val="FF6600"/>
                  </a:solidFill>
                  <a:latin typeface="Tahoma"/>
                  <a:cs typeface="Tahoma"/>
                </a:endParaRPr>
              </a:p>
            </p:txBody>
          </p:sp>
        </p:grpSp>
      </p:grpSp>
      <p:sp>
        <p:nvSpPr>
          <p:cNvPr id="29" name="TextBox 28"/>
          <p:cNvSpPr txBox="1"/>
          <p:nvPr/>
        </p:nvSpPr>
        <p:spPr>
          <a:xfrm>
            <a:off x="5779113" y="3417911"/>
            <a:ext cx="846666" cy="523220"/>
          </a:xfrm>
          <a:prstGeom prst="rect">
            <a:avLst/>
          </a:prstGeom>
          <a:noFill/>
        </p:spPr>
        <p:txBody>
          <a:bodyPr wrap="square" rtlCol="0">
            <a:spAutoFit/>
          </a:bodyPr>
          <a:lstStyle/>
          <a:p>
            <a:pPr algn="ctr"/>
            <a:r>
              <a:rPr lang="en-US" sz="1400" b="1" dirty="0" smtClean="0">
                <a:solidFill>
                  <a:schemeClr val="bg1"/>
                </a:solidFill>
                <a:latin typeface="Tahoma"/>
                <a:cs typeface="Tahoma"/>
              </a:rPr>
              <a:t>68%</a:t>
            </a:r>
          </a:p>
          <a:p>
            <a:pPr algn="ctr"/>
            <a:r>
              <a:rPr lang="en-US" sz="1400" dirty="0" smtClean="0">
                <a:solidFill>
                  <a:schemeClr val="bg1"/>
                </a:solidFill>
                <a:latin typeface="Tahoma"/>
                <a:cs typeface="Tahoma"/>
              </a:rPr>
              <a:t>Russian</a:t>
            </a:r>
            <a:endParaRPr lang="en-US" sz="1400" dirty="0">
              <a:solidFill>
                <a:schemeClr val="bg1"/>
              </a:solidFill>
              <a:latin typeface="Tahoma"/>
              <a:cs typeface="Tahoma"/>
            </a:endParaRPr>
          </a:p>
        </p:txBody>
      </p:sp>
      <p:grpSp>
        <p:nvGrpSpPr>
          <p:cNvPr id="34" name="Group 38"/>
          <p:cNvGrpSpPr/>
          <p:nvPr/>
        </p:nvGrpSpPr>
        <p:grpSpPr>
          <a:xfrm>
            <a:off x="6945663" y="3586635"/>
            <a:ext cx="846666" cy="823913"/>
            <a:chOff x="6945663" y="3416035"/>
            <a:chExt cx="846666" cy="823913"/>
          </a:xfrm>
        </p:grpSpPr>
        <p:sp>
          <p:nvSpPr>
            <p:cNvPr id="32" name="Freeform 19"/>
            <p:cNvSpPr>
              <a:spLocks/>
            </p:cNvSpPr>
            <p:nvPr/>
          </p:nvSpPr>
          <p:spPr bwMode="auto">
            <a:xfrm>
              <a:off x="6951523" y="3416035"/>
              <a:ext cx="823913" cy="823913"/>
            </a:xfrm>
            <a:custGeom>
              <a:avLst/>
              <a:gdLst>
                <a:gd name="T0" fmla="*/ 0 w 3067"/>
                <a:gd name="T1" fmla="*/ 1533 h 3066"/>
                <a:gd name="T2" fmla="*/ 0 w 3067"/>
                <a:gd name="T3" fmla="*/ 1533 h 3066"/>
                <a:gd name="T4" fmla="*/ 1533 w 3067"/>
                <a:gd name="T5" fmla="*/ 0 h 3066"/>
                <a:gd name="T6" fmla="*/ 3067 w 3067"/>
                <a:gd name="T7" fmla="*/ 1533 h 3066"/>
                <a:gd name="T8" fmla="*/ 1533 w 3067"/>
                <a:gd name="T9" fmla="*/ 3066 h 3066"/>
                <a:gd name="T10" fmla="*/ 0 w 3067"/>
                <a:gd name="T11" fmla="*/ 1533 h 3066"/>
              </a:gdLst>
              <a:ahLst/>
              <a:cxnLst>
                <a:cxn ang="0">
                  <a:pos x="T0" y="T1"/>
                </a:cxn>
                <a:cxn ang="0">
                  <a:pos x="T2" y="T3"/>
                </a:cxn>
                <a:cxn ang="0">
                  <a:pos x="T4" y="T5"/>
                </a:cxn>
                <a:cxn ang="0">
                  <a:pos x="T6" y="T7"/>
                </a:cxn>
                <a:cxn ang="0">
                  <a:pos x="T8" y="T9"/>
                </a:cxn>
                <a:cxn ang="0">
                  <a:pos x="T10" y="T11"/>
                </a:cxn>
              </a:cxnLst>
              <a:rect l="0" t="0" r="r" b="b"/>
              <a:pathLst>
                <a:path w="3067" h="3066">
                  <a:moveTo>
                    <a:pt x="0" y="1533"/>
                  </a:moveTo>
                  <a:lnTo>
                    <a:pt x="0" y="1533"/>
                  </a:lnTo>
                  <a:cubicBezTo>
                    <a:pt x="0" y="686"/>
                    <a:pt x="686" y="0"/>
                    <a:pt x="1533" y="0"/>
                  </a:cubicBezTo>
                  <a:cubicBezTo>
                    <a:pt x="2380" y="0"/>
                    <a:pt x="3067" y="686"/>
                    <a:pt x="3067" y="1533"/>
                  </a:cubicBezTo>
                  <a:cubicBezTo>
                    <a:pt x="3067" y="2380"/>
                    <a:pt x="2380" y="3066"/>
                    <a:pt x="1533" y="3066"/>
                  </a:cubicBezTo>
                  <a:cubicBezTo>
                    <a:pt x="686" y="3066"/>
                    <a:pt x="0" y="2380"/>
                    <a:pt x="0" y="1533"/>
                  </a:cubicBezTo>
                  <a:close/>
                </a:path>
              </a:pathLst>
            </a:custGeom>
            <a:solidFill>
              <a:srgbClr val="2C2A3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6945663" y="3565774"/>
              <a:ext cx="846666" cy="523220"/>
            </a:xfrm>
            <a:prstGeom prst="rect">
              <a:avLst/>
            </a:prstGeom>
            <a:noFill/>
          </p:spPr>
          <p:txBody>
            <a:bodyPr wrap="square" rtlCol="0">
              <a:spAutoFit/>
            </a:bodyPr>
            <a:lstStyle/>
            <a:p>
              <a:pPr algn="ctr"/>
              <a:r>
                <a:rPr lang="en-US" sz="1400" b="1" dirty="0" smtClean="0">
                  <a:solidFill>
                    <a:schemeClr val="bg1"/>
                  </a:solidFill>
                  <a:latin typeface="Tahoma"/>
                  <a:cs typeface="Tahoma"/>
                </a:rPr>
                <a:t>35%</a:t>
              </a:r>
            </a:p>
            <a:p>
              <a:pPr algn="ctr"/>
              <a:r>
                <a:rPr lang="en-US" sz="1400" dirty="0" smtClean="0">
                  <a:solidFill>
                    <a:schemeClr val="bg1"/>
                  </a:solidFill>
                  <a:latin typeface="Tahoma"/>
                  <a:cs typeface="Tahoma"/>
                </a:rPr>
                <a:t>English</a:t>
              </a:r>
              <a:endParaRPr lang="en-US" sz="1400" dirty="0">
                <a:solidFill>
                  <a:schemeClr val="bg1"/>
                </a:solidFill>
                <a:latin typeface="Tahoma"/>
                <a:cs typeface="Tahoma"/>
              </a:endParaRPr>
            </a:p>
          </p:txBody>
        </p:sp>
      </p:grpSp>
      <p:sp>
        <p:nvSpPr>
          <p:cNvPr id="35" name="Freeform 19"/>
          <p:cNvSpPr>
            <a:spLocks/>
          </p:cNvSpPr>
          <p:nvPr/>
        </p:nvSpPr>
        <p:spPr bwMode="auto">
          <a:xfrm>
            <a:off x="8108155" y="3300265"/>
            <a:ext cx="823913" cy="823913"/>
          </a:xfrm>
          <a:custGeom>
            <a:avLst/>
            <a:gdLst>
              <a:gd name="T0" fmla="*/ 0 w 3067"/>
              <a:gd name="T1" fmla="*/ 1533 h 3066"/>
              <a:gd name="T2" fmla="*/ 0 w 3067"/>
              <a:gd name="T3" fmla="*/ 1533 h 3066"/>
              <a:gd name="T4" fmla="*/ 1533 w 3067"/>
              <a:gd name="T5" fmla="*/ 0 h 3066"/>
              <a:gd name="T6" fmla="*/ 3067 w 3067"/>
              <a:gd name="T7" fmla="*/ 1533 h 3066"/>
              <a:gd name="T8" fmla="*/ 1533 w 3067"/>
              <a:gd name="T9" fmla="*/ 3066 h 3066"/>
              <a:gd name="T10" fmla="*/ 0 w 3067"/>
              <a:gd name="T11" fmla="*/ 1533 h 3066"/>
            </a:gdLst>
            <a:ahLst/>
            <a:cxnLst>
              <a:cxn ang="0">
                <a:pos x="T0" y="T1"/>
              </a:cxn>
              <a:cxn ang="0">
                <a:pos x="T2" y="T3"/>
              </a:cxn>
              <a:cxn ang="0">
                <a:pos x="T4" y="T5"/>
              </a:cxn>
              <a:cxn ang="0">
                <a:pos x="T6" y="T7"/>
              </a:cxn>
              <a:cxn ang="0">
                <a:pos x="T8" y="T9"/>
              </a:cxn>
              <a:cxn ang="0">
                <a:pos x="T10" y="T11"/>
              </a:cxn>
            </a:cxnLst>
            <a:rect l="0" t="0" r="r" b="b"/>
            <a:pathLst>
              <a:path w="3067" h="3066">
                <a:moveTo>
                  <a:pt x="0" y="1533"/>
                </a:moveTo>
                <a:lnTo>
                  <a:pt x="0" y="1533"/>
                </a:lnTo>
                <a:cubicBezTo>
                  <a:pt x="0" y="686"/>
                  <a:pt x="686" y="0"/>
                  <a:pt x="1533" y="0"/>
                </a:cubicBezTo>
                <a:cubicBezTo>
                  <a:pt x="2380" y="0"/>
                  <a:pt x="3067" y="686"/>
                  <a:pt x="3067" y="1533"/>
                </a:cubicBezTo>
                <a:cubicBezTo>
                  <a:pt x="3067" y="2380"/>
                  <a:pt x="2380" y="3066"/>
                  <a:pt x="1533" y="3066"/>
                </a:cubicBezTo>
                <a:cubicBezTo>
                  <a:pt x="686" y="3066"/>
                  <a:pt x="0" y="2380"/>
                  <a:pt x="0" y="1533"/>
                </a:cubicBezTo>
                <a:close/>
              </a:path>
            </a:pathLst>
          </a:custGeom>
          <a:solidFill>
            <a:srgbClr val="2C2A3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TextBox 35"/>
          <p:cNvSpPr txBox="1"/>
          <p:nvPr/>
        </p:nvSpPr>
        <p:spPr>
          <a:xfrm>
            <a:off x="8108155" y="3449385"/>
            <a:ext cx="846666" cy="523220"/>
          </a:xfrm>
          <a:prstGeom prst="rect">
            <a:avLst/>
          </a:prstGeom>
          <a:noFill/>
        </p:spPr>
        <p:txBody>
          <a:bodyPr wrap="square" rtlCol="0">
            <a:spAutoFit/>
          </a:bodyPr>
          <a:lstStyle/>
          <a:p>
            <a:pPr algn="ctr"/>
            <a:r>
              <a:rPr lang="en-US" sz="1400" b="1" dirty="0" smtClean="0">
                <a:solidFill>
                  <a:schemeClr val="bg1"/>
                </a:solidFill>
                <a:latin typeface="Tahoma"/>
                <a:cs typeface="Tahoma"/>
              </a:rPr>
              <a:t>10%</a:t>
            </a:r>
          </a:p>
          <a:p>
            <a:pPr algn="ctr"/>
            <a:r>
              <a:rPr lang="en-US" sz="1400" dirty="0" smtClean="0">
                <a:solidFill>
                  <a:schemeClr val="bg1"/>
                </a:solidFill>
                <a:latin typeface="Tahoma"/>
                <a:cs typeface="Tahoma"/>
              </a:rPr>
              <a:t>German</a:t>
            </a:r>
            <a:endParaRPr lang="en-US" sz="1400" dirty="0">
              <a:solidFill>
                <a:schemeClr val="bg1"/>
              </a:solidFill>
              <a:latin typeface="Tahoma"/>
              <a:cs typeface="Tahoma"/>
            </a:endParaRPr>
          </a:p>
        </p:txBody>
      </p:sp>
      <p:cxnSp>
        <p:nvCxnSpPr>
          <p:cNvPr id="44" name="Straight Connector 43"/>
          <p:cNvCxnSpPr/>
          <p:nvPr/>
        </p:nvCxnSpPr>
        <p:spPr>
          <a:xfrm flipV="1">
            <a:off x="7374063" y="3367304"/>
            <a:ext cx="0" cy="133134"/>
          </a:xfrm>
          <a:prstGeom prst="line">
            <a:avLst/>
          </a:prstGeom>
          <a:ln w="9525">
            <a:solidFill>
              <a:srgbClr val="4F455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3993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615" y="1053224"/>
            <a:ext cx="7835335" cy="830997"/>
          </a:xfrm>
          <a:prstGeom prst="rect">
            <a:avLst/>
          </a:prstGeom>
          <a:noFill/>
        </p:spPr>
        <p:txBody>
          <a:bodyPr wrap="square" rtlCol="0">
            <a:spAutoFit/>
          </a:bodyPr>
          <a:lstStyle/>
          <a:p>
            <a:r>
              <a:rPr lang="en-US" sz="2400" dirty="0" smtClean="0">
                <a:solidFill>
                  <a:srgbClr val="000000"/>
                </a:solidFill>
                <a:latin typeface="Tahoma"/>
                <a:cs typeface="Tahoma"/>
              </a:rPr>
              <a:t>The city’s greatest asset is its experienced workers specialised in …</a:t>
            </a:r>
            <a:endParaRPr lang="en-US" sz="2400" dirty="0">
              <a:solidFill>
                <a:srgbClr val="000000"/>
              </a:solidFill>
              <a:latin typeface="Tahoma"/>
              <a:cs typeface="Tahoma"/>
            </a:endParaRPr>
          </a:p>
        </p:txBody>
      </p:sp>
      <p:sp>
        <p:nvSpPr>
          <p:cNvPr id="3" name="TextBox 2"/>
          <p:cNvSpPr txBox="1"/>
          <p:nvPr/>
        </p:nvSpPr>
        <p:spPr>
          <a:xfrm>
            <a:off x="216197" y="3227862"/>
            <a:ext cx="1490536" cy="333852"/>
          </a:xfrm>
          <a:prstGeom prst="rect">
            <a:avLst/>
          </a:prstGeom>
          <a:noFill/>
        </p:spPr>
        <p:txBody>
          <a:bodyPr wrap="square" rtlCol="0">
            <a:spAutoFit/>
          </a:bodyPr>
          <a:lstStyle/>
          <a:p>
            <a:pPr algn="ctr">
              <a:lnSpc>
                <a:spcPts val="1900"/>
              </a:lnSpc>
            </a:pPr>
            <a:r>
              <a:rPr lang="en-US" sz="1500" smtClean="0">
                <a:latin typeface="Tahoma"/>
                <a:cs typeface="Tahoma"/>
              </a:rPr>
              <a:t>Electronics</a:t>
            </a:r>
            <a:endParaRPr lang="en-US" sz="1500">
              <a:solidFill>
                <a:srgbClr val="000000"/>
              </a:solidFill>
              <a:latin typeface="Tahoma"/>
              <a:cs typeface="Tahoma"/>
            </a:endParaRPr>
          </a:p>
        </p:txBody>
      </p:sp>
      <p:sp>
        <p:nvSpPr>
          <p:cNvPr id="4" name="TextBox 3"/>
          <p:cNvSpPr txBox="1"/>
          <p:nvPr/>
        </p:nvSpPr>
        <p:spPr>
          <a:xfrm>
            <a:off x="2699263" y="3225267"/>
            <a:ext cx="1352550" cy="577509"/>
          </a:xfrm>
          <a:prstGeom prst="rect">
            <a:avLst/>
          </a:prstGeom>
          <a:noFill/>
        </p:spPr>
        <p:txBody>
          <a:bodyPr wrap="square" rtlCol="0">
            <a:spAutoFit/>
          </a:bodyPr>
          <a:lstStyle/>
          <a:p>
            <a:pPr algn="ctr">
              <a:lnSpc>
                <a:spcPts val="1900"/>
              </a:lnSpc>
            </a:pPr>
            <a:r>
              <a:rPr lang="en-US" sz="1500" dirty="0" smtClean="0">
                <a:latin typeface="Tahoma"/>
                <a:cs typeface="Tahoma"/>
              </a:rPr>
              <a:t>Metal processing</a:t>
            </a:r>
            <a:endParaRPr lang="en-US" sz="1500" dirty="0">
              <a:solidFill>
                <a:srgbClr val="FC6417"/>
              </a:solidFill>
              <a:latin typeface="Tahoma"/>
              <a:cs typeface="Tahoma"/>
            </a:endParaRPr>
          </a:p>
        </p:txBody>
      </p:sp>
      <p:sp>
        <p:nvSpPr>
          <p:cNvPr id="5" name="TextBox 4"/>
          <p:cNvSpPr txBox="1"/>
          <p:nvPr/>
        </p:nvSpPr>
        <p:spPr>
          <a:xfrm>
            <a:off x="4751743" y="3225267"/>
            <a:ext cx="1835150" cy="558230"/>
          </a:xfrm>
          <a:prstGeom prst="rect">
            <a:avLst/>
          </a:prstGeom>
          <a:noFill/>
        </p:spPr>
        <p:txBody>
          <a:bodyPr wrap="square" rtlCol="0">
            <a:spAutoFit/>
          </a:bodyPr>
          <a:lstStyle/>
          <a:p>
            <a:pPr algn="ctr">
              <a:lnSpc>
                <a:spcPts val="1900"/>
              </a:lnSpc>
            </a:pPr>
            <a:r>
              <a:rPr lang="en-US" sz="1500" smtClean="0">
                <a:latin typeface="Tahoma"/>
                <a:cs typeface="Tahoma"/>
              </a:rPr>
              <a:t>Furniture production</a:t>
            </a:r>
            <a:endParaRPr lang="en-US" sz="1500">
              <a:solidFill>
                <a:srgbClr val="FC6417"/>
              </a:solidFill>
              <a:latin typeface="Tahoma"/>
              <a:cs typeface="Tahoma"/>
            </a:endParaRPr>
          </a:p>
        </p:txBody>
      </p:sp>
      <p:sp>
        <p:nvSpPr>
          <p:cNvPr id="6" name="TextBox 5"/>
          <p:cNvSpPr txBox="1"/>
          <p:nvPr/>
        </p:nvSpPr>
        <p:spPr>
          <a:xfrm>
            <a:off x="7242934" y="3225267"/>
            <a:ext cx="1551552" cy="821165"/>
          </a:xfrm>
          <a:prstGeom prst="rect">
            <a:avLst/>
          </a:prstGeom>
          <a:noFill/>
        </p:spPr>
        <p:txBody>
          <a:bodyPr wrap="square" rtlCol="0">
            <a:spAutoFit/>
          </a:bodyPr>
          <a:lstStyle/>
          <a:p>
            <a:pPr algn="ctr">
              <a:lnSpc>
                <a:spcPts val="1900"/>
              </a:lnSpc>
            </a:pPr>
            <a:r>
              <a:rPr lang="en-US" sz="1500" smtClean="0">
                <a:latin typeface="Tahoma"/>
                <a:cs typeface="Tahoma"/>
              </a:rPr>
              <a:t>Other manufacturing skills</a:t>
            </a:r>
            <a:endParaRPr lang="en-US" sz="1500">
              <a:solidFill>
                <a:srgbClr val="FC6417"/>
              </a:solidFill>
              <a:latin typeface="Tahoma"/>
              <a:cs typeface="Tahoma"/>
            </a:endParaRPr>
          </a:p>
        </p:txBody>
      </p:sp>
      <p:pic>
        <p:nvPicPr>
          <p:cNvPr id="7" name="Picture 6"/>
          <p:cNvPicPr>
            <a:picLocks noChangeAspect="1"/>
          </p:cNvPicPr>
          <p:nvPr/>
        </p:nvPicPr>
        <p:blipFill>
          <a:blip r:embed="rId3"/>
          <a:stretch>
            <a:fillRect/>
          </a:stretch>
        </p:blipFill>
        <p:spPr>
          <a:xfrm>
            <a:off x="7866323" y="2771253"/>
            <a:ext cx="304774" cy="57660"/>
          </a:xfrm>
          <a:prstGeom prst="rect">
            <a:avLst/>
          </a:prstGeom>
        </p:spPr>
      </p:pic>
      <p:pic>
        <p:nvPicPr>
          <p:cNvPr id="8" name="Picture 7"/>
          <p:cNvPicPr>
            <a:picLocks noChangeAspect="1"/>
          </p:cNvPicPr>
          <p:nvPr/>
        </p:nvPicPr>
        <p:blipFill>
          <a:blip r:embed="rId4"/>
          <a:stretch>
            <a:fillRect/>
          </a:stretch>
        </p:blipFill>
        <p:spPr>
          <a:xfrm>
            <a:off x="589464" y="2435204"/>
            <a:ext cx="747062" cy="727808"/>
          </a:xfrm>
          <a:prstGeom prst="rect">
            <a:avLst/>
          </a:prstGeom>
        </p:spPr>
      </p:pic>
      <p:pic>
        <p:nvPicPr>
          <p:cNvPr id="9" name="Picture 8"/>
          <p:cNvPicPr>
            <a:picLocks noChangeAspect="1"/>
          </p:cNvPicPr>
          <p:nvPr/>
        </p:nvPicPr>
        <p:blipFill>
          <a:blip r:embed="rId5"/>
          <a:stretch>
            <a:fillRect/>
          </a:stretch>
        </p:blipFill>
        <p:spPr>
          <a:xfrm>
            <a:off x="5288763" y="2566638"/>
            <a:ext cx="761111" cy="518784"/>
          </a:xfrm>
          <a:prstGeom prst="rect">
            <a:avLst/>
          </a:prstGeom>
        </p:spPr>
      </p:pic>
      <p:pic>
        <p:nvPicPr>
          <p:cNvPr id="10" name="Picture 9"/>
          <p:cNvPicPr>
            <a:picLocks noChangeAspect="1"/>
          </p:cNvPicPr>
          <p:nvPr/>
        </p:nvPicPr>
        <p:blipFill>
          <a:blip r:embed="rId6"/>
          <a:stretch>
            <a:fillRect/>
          </a:stretch>
        </p:blipFill>
        <p:spPr>
          <a:xfrm>
            <a:off x="2931306" y="2489669"/>
            <a:ext cx="888464" cy="595753"/>
          </a:xfrm>
          <a:prstGeom prst="rect">
            <a:avLst/>
          </a:prstGeom>
        </p:spPr>
      </p:pic>
    </p:spTree>
    <p:extLst>
      <p:ext uri="{BB962C8B-B14F-4D97-AF65-F5344CB8AC3E}">
        <p14:creationId xmlns:p14="http://schemas.microsoft.com/office/powerpoint/2010/main" val="3167813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7478" y="1053224"/>
            <a:ext cx="5597825" cy="461665"/>
          </a:xfrm>
          <a:prstGeom prst="rect">
            <a:avLst/>
          </a:prstGeom>
          <a:noFill/>
        </p:spPr>
        <p:txBody>
          <a:bodyPr wrap="square" rtlCol="0">
            <a:spAutoFit/>
          </a:bodyPr>
          <a:lstStyle/>
          <a:p>
            <a:r>
              <a:rPr lang="en-US" sz="2400" smtClean="0">
                <a:solidFill>
                  <a:srgbClr val="262626"/>
                </a:solidFill>
                <a:latin typeface="Tahoma"/>
                <a:cs typeface="Tahoma"/>
              </a:rPr>
              <a:t>Qualifications and competences</a:t>
            </a:r>
            <a:endParaRPr lang="en-US" sz="2400">
              <a:solidFill>
                <a:srgbClr val="262626"/>
              </a:solidFill>
              <a:latin typeface="Tahoma"/>
              <a:cs typeface="Tahoma"/>
            </a:endParaRPr>
          </a:p>
        </p:txBody>
      </p:sp>
      <p:sp>
        <p:nvSpPr>
          <p:cNvPr id="3" name="TextBox 2"/>
          <p:cNvSpPr txBox="1"/>
          <p:nvPr/>
        </p:nvSpPr>
        <p:spPr>
          <a:xfrm>
            <a:off x="3097479" y="2360899"/>
            <a:ext cx="5597824" cy="1477328"/>
          </a:xfrm>
          <a:prstGeom prst="rect">
            <a:avLst/>
          </a:prstGeom>
          <a:noFill/>
        </p:spPr>
        <p:txBody>
          <a:bodyPr wrap="square" rtlCol="0">
            <a:spAutoFit/>
          </a:bodyPr>
          <a:lstStyle/>
          <a:p>
            <a:pPr marL="374904" indent="-374904">
              <a:spcBef>
                <a:spcPts val="1800"/>
              </a:spcBef>
              <a:buClr>
                <a:srgbClr val="FC6417"/>
              </a:buClr>
              <a:buSzPct val="150000"/>
              <a:buBlip>
                <a:blip r:embed="rId3"/>
              </a:buBlip>
            </a:pPr>
            <a:endParaRPr lang="en-US" sz="1500" dirty="0" smtClean="0">
              <a:latin typeface="Tahoma"/>
              <a:cs typeface="Tahoma"/>
            </a:endParaRPr>
          </a:p>
          <a:p>
            <a:pPr marL="374904" indent="-374904">
              <a:spcBef>
                <a:spcPts val="1800"/>
              </a:spcBef>
              <a:buClr>
                <a:srgbClr val="FC6417"/>
              </a:buClr>
              <a:buSzPct val="150000"/>
              <a:buBlip>
                <a:blip r:embed="rId3"/>
              </a:buBlip>
            </a:pPr>
            <a:r>
              <a:rPr lang="en-US" sz="1500" dirty="0" smtClean="0">
                <a:latin typeface="Tahoma"/>
                <a:cs typeface="Tahoma"/>
              </a:rPr>
              <a:t>Over </a:t>
            </a:r>
            <a:r>
              <a:rPr lang="en-US" sz="1500" b="1" dirty="0" smtClean="0">
                <a:latin typeface="Tahoma"/>
                <a:cs typeface="Tahoma"/>
              </a:rPr>
              <a:t>2,500 </a:t>
            </a:r>
            <a:r>
              <a:rPr lang="en-US" sz="1500" dirty="0" smtClean="0">
                <a:latin typeface="Tahoma"/>
                <a:cs typeface="Tahoma"/>
              </a:rPr>
              <a:t>students are currently studying engineering </a:t>
            </a:r>
            <a:r>
              <a:rPr lang="en-US" sz="1500" dirty="0" err="1" smtClean="0">
                <a:latin typeface="Tahoma"/>
                <a:cs typeface="Tahoma"/>
              </a:rPr>
              <a:t>programmes</a:t>
            </a:r>
            <a:r>
              <a:rPr lang="en-US" sz="1500" dirty="0" smtClean="0">
                <a:latin typeface="Tahoma"/>
                <a:cs typeface="Tahoma"/>
              </a:rPr>
              <a:t>.</a:t>
            </a:r>
            <a:r>
              <a:rPr lang="en-US" sz="1050" baseline="30000" dirty="0" smtClean="0">
                <a:latin typeface="Tahoma"/>
                <a:cs typeface="Tahoma"/>
              </a:rPr>
              <a:t>[1]</a:t>
            </a:r>
          </a:p>
          <a:p>
            <a:pPr marL="374904" indent="-374904">
              <a:spcBef>
                <a:spcPts val="1800"/>
              </a:spcBef>
              <a:buClr>
                <a:srgbClr val="FC6417"/>
              </a:buClr>
              <a:buSzPct val="150000"/>
              <a:buBlip>
                <a:blip r:embed="rId3"/>
              </a:buBlip>
            </a:pPr>
            <a:r>
              <a:rPr lang="en-US" sz="1500" dirty="0" smtClean="0">
                <a:latin typeface="Tahoma"/>
                <a:cs typeface="Tahoma"/>
              </a:rPr>
              <a:t>A well developed system of education institutions </a:t>
            </a:r>
          </a:p>
        </p:txBody>
      </p:sp>
      <p:sp>
        <p:nvSpPr>
          <p:cNvPr id="4" name="TextBox 3"/>
          <p:cNvSpPr txBox="1"/>
          <p:nvPr/>
        </p:nvSpPr>
        <p:spPr>
          <a:xfrm>
            <a:off x="3097478" y="1597362"/>
            <a:ext cx="5346807" cy="553998"/>
          </a:xfrm>
          <a:prstGeom prst="rect">
            <a:avLst/>
          </a:prstGeom>
          <a:noFill/>
        </p:spPr>
        <p:txBody>
          <a:bodyPr wrap="square" rtlCol="0">
            <a:spAutoFit/>
          </a:bodyPr>
          <a:lstStyle/>
          <a:p>
            <a:pPr>
              <a:spcBef>
                <a:spcPts val="1800"/>
              </a:spcBef>
              <a:buClr>
                <a:srgbClr val="FC6417"/>
              </a:buClr>
              <a:buSzPct val="200000"/>
            </a:pPr>
            <a:r>
              <a:rPr lang="en-US" sz="1500" dirty="0" smtClean="0">
                <a:latin typeface="Tahoma"/>
                <a:cs typeface="Tahoma"/>
              </a:rPr>
              <a:t>Šiauliai city</a:t>
            </a:r>
            <a:r>
              <a:rPr lang="lt-LT" sz="1500" dirty="0" smtClean="0">
                <a:latin typeface="Tahoma"/>
                <a:cs typeface="Tahoma"/>
              </a:rPr>
              <a:t> </a:t>
            </a:r>
            <a:r>
              <a:rPr lang="en-US" sz="1500" dirty="0" smtClean="0">
                <a:latin typeface="Tahoma"/>
                <a:cs typeface="Tahoma"/>
              </a:rPr>
              <a:t>is home to a University, </a:t>
            </a:r>
            <a:r>
              <a:rPr lang="lt-LT" sz="1500" dirty="0" err="1" smtClean="0">
                <a:latin typeface="Tahoma"/>
                <a:cs typeface="Tahoma"/>
              </a:rPr>
              <a:t>two</a:t>
            </a:r>
            <a:r>
              <a:rPr lang="lt-LT" sz="1500" dirty="0" smtClean="0">
                <a:latin typeface="Tahoma"/>
                <a:cs typeface="Tahoma"/>
              </a:rPr>
              <a:t> </a:t>
            </a:r>
            <a:r>
              <a:rPr lang="en-US" sz="1500" dirty="0" smtClean="0">
                <a:latin typeface="Tahoma"/>
                <a:cs typeface="Tahoma"/>
              </a:rPr>
              <a:t>colleges and one vocational school</a:t>
            </a:r>
            <a:endParaRPr lang="en-US" sz="1500" dirty="0">
              <a:latin typeface="Tahoma"/>
              <a:cs typeface="Tahoma"/>
            </a:endParaRPr>
          </a:p>
        </p:txBody>
      </p:sp>
      <p:pic>
        <p:nvPicPr>
          <p:cNvPr id="5" name="Picture 4"/>
          <p:cNvPicPr>
            <a:picLocks noChangeAspect="1"/>
          </p:cNvPicPr>
          <p:nvPr/>
        </p:nvPicPr>
        <p:blipFill>
          <a:blip r:embed="rId4"/>
          <a:stretch>
            <a:fillRect/>
          </a:stretch>
        </p:blipFill>
        <p:spPr>
          <a:xfrm>
            <a:off x="586773" y="2151360"/>
            <a:ext cx="1507348" cy="1451520"/>
          </a:xfrm>
          <a:prstGeom prst="rect">
            <a:avLst/>
          </a:prstGeom>
        </p:spPr>
      </p:pic>
      <p:sp>
        <p:nvSpPr>
          <p:cNvPr id="7" name="Rectangle 6"/>
          <p:cNvSpPr/>
          <p:nvPr/>
        </p:nvSpPr>
        <p:spPr>
          <a:xfrm>
            <a:off x="7160146" y="4561501"/>
            <a:ext cx="2087217" cy="200055"/>
          </a:xfrm>
          <a:prstGeom prst="rect">
            <a:avLst/>
          </a:prstGeom>
        </p:spPr>
        <p:txBody>
          <a:bodyPr wrap="square">
            <a:spAutoFit/>
          </a:bodyPr>
          <a:lstStyle/>
          <a:p>
            <a:r>
              <a:rPr lang="en-US" sz="700" dirty="0" smtClean="0">
                <a:latin typeface="Tahoma" panose="020B0604030504040204" pitchFamily="34" charset="0"/>
                <a:ea typeface="Tahoma" panose="020B0604030504040204" pitchFamily="34" charset="0"/>
                <a:cs typeface="Tahoma" panose="020B0604030504040204" pitchFamily="34" charset="0"/>
              </a:rPr>
              <a:t>Source</a:t>
            </a:r>
            <a:r>
              <a:rPr lang="lt-LT" sz="700" dirty="0" smtClean="0">
                <a:latin typeface="Tahoma" panose="020B0604030504040204" pitchFamily="34" charset="0"/>
                <a:ea typeface="Tahoma" panose="020B0604030504040204" pitchFamily="34" charset="0"/>
                <a:cs typeface="Tahoma" panose="020B0604030504040204" pitchFamily="34" charset="0"/>
              </a:rPr>
              <a:t>1: </a:t>
            </a:r>
            <a:r>
              <a:rPr lang="en-US" sz="700" dirty="0">
                <a:latin typeface="Tahoma" panose="020B0604030504040204" pitchFamily="34" charset="0"/>
                <a:ea typeface="Tahoma" panose="020B0604030504040204" pitchFamily="34" charset="0"/>
                <a:cs typeface="Tahoma" panose="020B0604030504040204" pitchFamily="34" charset="0"/>
              </a:rPr>
              <a:t>National Statistics Departments, </a:t>
            </a:r>
            <a:r>
              <a:rPr lang="en-US" sz="700" dirty="0" smtClean="0">
                <a:latin typeface="Tahoma" panose="020B0604030504040204" pitchFamily="34" charset="0"/>
                <a:ea typeface="Tahoma" panose="020B0604030504040204" pitchFamily="34" charset="0"/>
                <a:cs typeface="Tahoma" panose="020B0604030504040204" pitchFamily="34" charset="0"/>
              </a:rPr>
              <a:t>201</a:t>
            </a:r>
            <a:r>
              <a:rPr lang="lt-LT" sz="700" dirty="0" smtClean="0">
                <a:latin typeface="Tahoma" panose="020B0604030504040204" pitchFamily="34" charset="0"/>
                <a:ea typeface="Tahoma" panose="020B0604030504040204" pitchFamily="34" charset="0"/>
                <a:cs typeface="Tahoma" panose="020B0604030504040204" pitchFamily="34" charset="0"/>
              </a:rPr>
              <a:t>4</a:t>
            </a:r>
            <a:endParaRPr lang="lt-LT" sz="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8560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7478" y="989616"/>
            <a:ext cx="5597825" cy="461665"/>
          </a:xfrm>
          <a:prstGeom prst="rect">
            <a:avLst/>
          </a:prstGeom>
          <a:noFill/>
        </p:spPr>
        <p:txBody>
          <a:bodyPr wrap="square" rtlCol="0">
            <a:spAutoFit/>
          </a:bodyPr>
          <a:lstStyle/>
          <a:p>
            <a:r>
              <a:rPr lang="en-US" sz="2400" dirty="0" smtClean="0">
                <a:solidFill>
                  <a:srgbClr val="000000"/>
                </a:solidFill>
                <a:latin typeface="Tahoma"/>
                <a:cs typeface="Tahoma"/>
              </a:rPr>
              <a:t>Attractive labour costs</a:t>
            </a:r>
            <a:endParaRPr lang="en-US" sz="2400" dirty="0">
              <a:solidFill>
                <a:srgbClr val="000000"/>
              </a:solidFill>
              <a:latin typeface="Tahoma"/>
              <a:cs typeface="Tahoma"/>
            </a:endParaRPr>
          </a:p>
        </p:txBody>
      </p:sp>
      <p:sp>
        <p:nvSpPr>
          <p:cNvPr id="6" name="TextBox 5"/>
          <p:cNvSpPr txBox="1"/>
          <p:nvPr/>
        </p:nvSpPr>
        <p:spPr>
          <a:xfrm>
            <a:off x="3097478" y="1541612"/>
            <a:ext cx="5360721" cy="523220"/>
          </a:xfrm>
          <a:prstGeom prst="rect">
            <a:avLst/>
          </a:prstGeom>
          <a:noFill/>
        </p:spPr>
        <p:txBody>
          <a:bodyPr wrap="square" rtlCol="0">
            <a:spAutoFit/>
          </a:bodyPr>
          <a:lstStyle/>
          <a:p>
            <a:r>
              <a:rPr lang="en-GB" sz="1400" dirty="0" smtClean="0">
                <a:solidFill>
                  <a:srgbClr val="000000"/>
                </a:solidFill>
                <a:latin typeface="Tahoma"/>
                <a:cs typeface="Tahoma"/>
              </a:rPr>
              <a:t>Average monthly labour costs (EUR) in Šiauliai city and other major cities in Lithuania</a:t>
            </a:r>
            <a:endParaRPr lang="en-GB" sz="1400" dirty="0">
              <a:solidFill>
                <a:srgbClr val="000000"/>
              </a:solidFill>
              <a:latin typeface="Tahoma"/>
              <a:cs typeface="Tahoma"/>
            </a:endParaRPr>
          </a:p>
        </p:txBody>
      </p:sp>
      <p:pic>
        <p:nvPicPr>
          <p:cNvPr id="4" name="Picture 3"/>
          <p:cNvPicPr>
            <a:picLocks noChangeAspect="1"/>
          </p:cNvPicPr>
          <p:nvPr/>
        </p:nvPicPr>
        <p:blipFill>
          <a:blip r:embed="rId3"/>
          <a:stretch>
            <a:fillRect/>
          </a:stretch>
        </p:blipFill>
        <p:spPr>
          <a:xfrm>
            <a:off x="676046" y="2175934"/>
            <a:ext cx="1597512" cy="1373300"/>
          </a:xfrm>
          <a:prstGeom prst="rect">
            <a:avLst/>
          </a:prstGeom>
        </p:spPr>
      </p:pic>
      <p:sp>
        <p:nvSpPr>
          <p:cNvPr id="8" name="Rectangle 7"/>
          <p:cNvSpPr/>
          <p:nvPr/>
        </p:nvSpPr>
        <p:spPr>
          <a:xfrm>
            <a:off x="7160146" y="4683318"/>
            <a:ext cx="2087217" cy="200055"/>
          </a:xfrm>
          <a:prstGeom prst="rect">
            <a:avLst/>
          </a:prstGeom>
        </p:spPr>
        <p:txBody>
          <a:bodyPr wrap="square">
            <a:spAutoFit/>
          </a:bodyPr>
          <a:lstStyle/>
          <a:p>
            <a:r>
              <a:rPr lang="en-US" sz="700" dirty="0" smtClean="0">
                <a:latin typeface="Tahoma" panose="020B0604030504040204" pitchFamily="34" charset="0"/>
                <a:ea typeface="Tahoma" panose="020B0604030504040204" pitchFamily="34" charset="0"/>
                <a:cs typeface="Tahoma" panose="020B0604030504040204" pitchFamily="34" charset="0"/>
              </a:rPr>
              <a:t>Source</a:t>
            </a:r>
            <a:r>
              <a:rPr lang="lt-LT" sz="700" dirty="0" smtClean="0">
                <a:latin typeface="Tahoma" panose="020B0604030504040204" pitchFamily="34" charset="0"/>
                <a:ea typeface="Tahoma" panose="020B0604030504040204" pitchFamily="34" charset="0"/>
                <a:cs typeface="Tahoma" panose="020B0604030504040204" pitchFamily="34" charset="0"/>
              </a:rPr>
              <a:t>: </a:t>
            </a:r>
            <a:r>
              <a:rPr lang="en-US" sz="700" dirty="0">
                <a:latin typeface="Tahoma" panose="020B0604030504040204" pitchFamily="34" charset="0"/>
                <a:ea typeface="Tahoma" panose="020B0604030504040204" pitchFamily="34" charset="0"/>
                <a:cs typeface="Tahoma" panose="020B0604030504040204" pitchFamily="34" charset="0"/>
              </a:rPr>
              <a:t>National Statistics Departments, </a:t>
            </a:r>
            <a:r>
              <a:rPr lang="en-US" sz="700" dirty="0" smtClean="0">
                <a:latin typeface="Tahoma" panose="020B0604030504040204" pitchFamily="34" charset="0"/>
                <a:ea typeface="Tahoma" panose="020B0604030504040204" pitchFamily="34" charset="0"/>
                <a:cs typeface="Tahoma" panose="020B0604030504040204" pitchFamily="34" charset="0"/>
              </a:rPr>
              <a:t>201</a:t>
            </a:r>
            <a:r>
              <a:rPr lang="lt-LT" sz="700" dirty="0" smtClean="0">
                <a:latin typeface="Tahoma" panose="020B0604030504040204" pitchFamily="34" charset="0"/>
                <a:ea typeface="Tahoma" panose="020B0604030504040204" pitchFamily="34" charset="0"/>
                <a:cs typeface="Tahoma" panose="020B0604030504040204" pitchFamily="34" charset="0"/>
              </a:rPr>
              <a:t>5</a:t>
            </a:r>
            <a:endParaRPr lang="lt-LT" sz="700" dirty="0">
              <a:latin typeface="Tahoma" panose="020B0604030504040204" pitchFamily="34" charset="0"/>
              <a:ea typeface="Tahoma" panose="020B0604030504040204" pitchFamily="34" charset="0"/>
              <a:cs typeface="Tahoma" panose="020B0604030504040204" pitchFamily="34" charset="0"/>
            </a:endParaRPr>
          </a:p>
        </p:txBody>
      </p:sp>
      <p:grpSp>
        <p:nvGrpSpPr>
          <p:cNvPr id="2" name="Group 46"/>
          <p:cNvGrpSpPr/>
          <p:nvPr/>
        </p:nvGrpSpPr>
        <p:grpSpPr>
          <a:xfrm>
            <a:off x="3141192" y="2281731"/>
            <a:ext cx="4051469" cy="2033416"/>
            <a:chOff x="3085535" y="2170417"/>
            <a:chExt cx="4051469" cy="2033416"/>
          </a:xfrm>
        </p:grpSpPr>
        <p:pic>
          <p:nvPicPr>
            <p:cNvPr id="38" name="Picture 15"/>
            <p:cNvPicPr>
              <a:picLocks noChangeAspect="1" noChangeArrowheads="1"/>
            </p:cNvPicPr>
            <p:nvPr/>
          </p:nvPicPr>
          <p:blipFill rotWithShape="1">
            <a:blip r:embed="rId4">
              <a:extLst>
                <a:ext uri="{28A0092B-C50C-407E-A947-70E740481C1C}">
                  <a14:useLocalDpi xmlns:a14="http://schemas.microsoft.com/office/drawing/2010/main" val="0"/>
                </a:ext>
              </a:extLst>
            </a:blip>
            <a:srcRect l="57913" t="60007" r="39174" b="24063"/>
            <a:stretch/>
          </p:blipFill>
          <p:spPr bwMode="auto">
            <a:xfrm>
              <a:off x="4558234" y="2619303"/>
              <a:ext cx="408617" cy="132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rotWithShape="1">
            <a:blip r:embed="rId4">
              <a:extLst>
                <a:ext uri="{28A0092B-C50C-407E-A947-70E740481C1C}">
                  <a14:useLocalDpi xmlns:a14="http://schemas.microsoft.com/office/drawing/2010/main" val="0"/>
                </a:ext>
              </a:extLst>
            </a:blip>
            <a:srcRect l="57913" t="60007" r="39174" b="24063"/>
            <a:stretch/>
          </p:blipFill>
          <p:spPr bwMode="auto">
            <a:xfrm>
              <a:off x="3278371" y="2926259"/>
              <a:ext cx="408617" cy="1033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6" name="Picture 14"/>
            <p:cNvPicPr>
              <a:picLocks noChangeAspect="1" noChangeArrowheads="1"/>
            </p:cNvPicPr>
            <p:nvPr/>
          </p:nvPicPr>
          <p:blipFill rotWithShape="1">
            <a:blip r:embed="rId4">
              <a:extLst>
                <a:ext uri="{28A0092B-C50C-407E-A947-70E740481C1C}">
                  <a14:useLocalDpi xmlns:a14="http://schemas.microsoft.com/office/drawing/2010/main" val="0"/>
                </a:ext>
              </a:extLst>
            </a:blip>
            <a:srcRect l="60911" t="59525" r="36087" b="24102"/>
            <a:stretch/>
          </p:blipFill>
          <p:spPr bwMode="auto">
            <a:xfrm>
              <a:off x="3907926" y="2441050"/>
              <a:ext cx="429370" cy="151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3126798" y="3957612"/>
              <a:ext cx="781128" cy="246221"/>
            </a:xfrm>
            <a:prstGeom prst="rect">
              <a:avLst/>
            </a:prstGeom>
            <a:noFill/>
          </p:spPr>
          <p:txBody>
            <a:bodyPr wrap="square" rtlCol="0">
              <a:spAutoFit/>
            </a:bodyPr>
            <a:lstStyle/>
            <a:p>
              <a:pPr algn="ctr"/>
              <a:r>
                <a:rPr lang="en-US" sz="1000" dirty="0" smtClean="0">
                  <a:solidFill>
                    <a:srgbClr val="32303B"/>
                  </a:solidFill>
                  <a:latin typeface="Tahoma"/>
                  <a:cs typeface="Tahoma"/>
                </a:rPr>
                <a:t>Lithuania</a:t>
              </a:r>
              <a:endParaRPr lang="en-US" sz="1000" dirty="0">
                <a:solidFill>
                  <a:srgbClr val="32303B"/>
                </a:solidFill>
                <a:latin typeface="Tahoma"/>
                <a:cs typeface="Tahoma"/>
              </a:endParaRPr>
            </a:p>
          </p:txBody>
        </p:sp>
        <p:sp>
          <p:nvSpPr>
            <p:cNvPr id="30" name="TextBox 29"/>
            <p:cNvSpPr txBox="1"/>
            <p:nvPr/>
          </p:nvSpPr>
          <p:spPr>
            <a:xfrm>
              <a:off x="3085535" y="2633665"/>
              <a:ext cx="658028" cy="276999"/>
            </a:xfrm>
            <a:prstGeom prst="rect">
              <a:avLst/>
            </a:prstGeom>
            <a:noFill/>
          </p:spPr>
          <p:txBody>
            <a:bodyPr wrap="square" rtlCol="0">
              <a:spAutoFit/>
            </a:bodyPr>
            <a:lstStyle/>
            <a:p>
              <a:pPr algn="ctr"/>
              <a:r>
                <a:rPr lang="lt-LT" sz="1200" dirty="0" smtClean="0">
                  <a:solidFill>
                    <a:srgbClr val="32303B"/>
                  </a:solidFill>
                  <a:latin typeface="Tahoma"/>
                  <a:cs typeface="Tahoma"/>
                </a:rPr>
                <a:t>714,1</a:t>
              </a:r>
            </a:p>
          </p:txBody>
        </p:sp>
        <p:sp>
          <p:nvSpPr>
            <p:cNvPr id="31" name="TextBox 30"/>
            <p:cNvSpPr txBox="1"/>
            <p:nvPr/>
          </p:nvSpPr>
          <p:spPr>
            <a:xfrm>
              <a:off x="3778986" y="3957612"/>
              <a:ext cx="658028" cy="246221"/>
            </a:xfrm>
            <a:prstGeom prst="rect">
              <a:avLst/>
            </a:prstGeom>
            <a:noFill/>
          </p:spPr>
          <p:txBody>
            <a:bodyPr wrap="square" rtlCol="0">
              <a:spAutoFit/>
            </a:bodyPr>
            <a:lstStyle/>
            <a:p>
              <a:pPr algn="ctr"/>
              <a:r>
                <a:rPr lang="lt-LT" sz="1000" dirty="0" smtClean="0">
                  <a:solidFill>
                    <a:srgbClr val="32303B"/>
                  </a:solidFill>
                  <a:latin typeface="Tahoma"/>
                  <a:cs typeface="Tahoma"/>
                </a:rPr>
                <a:t>Vilnius</a:t>
              </a:r>
              <a:endParaRPr lang="en-US" sz="1000" dirty="0">
                <a:solidFill>
                  <a:srgbClr val="32303B"/>
                </a:solidFill>
                <a:latin typeface="Tahoma"/>
                <a:cs typeface="Tahoma"/>
              </a:endParaRPr>
            </a:p>
          </p:txBody>
        </p:sp>
        <p:sp>
          <p:nvSpPr>
            <p:cNvPr id="32" name="TextBox 31"/>
            <p:cNvSpPr txBox="1"/>
            <p:nvPr/>
          </p:nvSpPr>
          <p:spPr>
            <a:xfrm>
              <a:off x="4415272" y="3957612"/>
              <a:ext cx="658028" cy="246221"/>
            </a:xfrm>
            <a:prstGeom prst="rect">
              <a:avLst/>
            </a:prstGeom>
            <a:noFill/>
          </p:spPr>
          <p:txBody>
            <a:bodyPr wrap="square" rtlCol="0">
              <a:spAutoFit/>
            </a:bodyPr>
            <a:lstStyle/>
            <a:p>
              <a:pPr algn="ctr"/>
              <a:r>
                <a:rPr lang="lt-LT" sz="1000" dirty="0" smtClean="0">
                  <a:solidFill>
                    <a:srgbClr val="32303B"/>
                  </a:solidFill>
                  <a:latin typeface="Tahoma"/>
                  <a:cs typeface="Tahoma"/>
                </a:rPr>
                <a:t>Kaunas</a:t>
              </a:r>
              <a:endParaRPr lang="en-US" sz="1000" dirty="0">
                <a:solidFill>
                  <a:srgbClr val="32303B"/>
                </a:solidFill>
                <a:latin typeface="Tahoma"/>
                <a:cs typeface="Tahoma"/>
              </a:endParaRPr>
            </a:p>
          </p:txBody>
        </p:sp>
        <p:sp>
          <p:nvSpPr>
            <p:cNvPr id="33" name="TextBox 32"/>
            <p:cNvSpPr txBox="1"/>
            <p:nvPr/>
          </p:nvSpPr>
          <p:spPr>
            <a:xfrm>
              <a:off x="4987950" y="3957612"/>
              <a:ext cx="819096" cy="246221"/>
            </a:xfrm>
            <a:prstGeom prst="rect">
              <a:avLst/>
            </a:prstGeom>
            <a:noFill/>
          </p:spPr>
          <p:txBody>
            <a:bodyPr wrap="square" rtlCol="0">
              <a:spAutoFit/>
            </a:bodyPr>
            <a:lstStyle/>
            <a:p>
              <a:pPr algn="ctr"/>
              <a:r>
                <a:rPr lang="lt-LT" sz="1000" dirty="0" smtClean="0">
                  <a:solidFill>
                    <a:srgbClr val="32303B"/>
                  </a:solidFill>
                  <a:latin typeface="Tahoma"/>
                  <a:cs typeface="Tahoma"/>
                </a:rPr>
                <a:t>Klaipėda</a:t>
              </a:r>
              <a:endParaRPr lang="en-US" sz="1000" dirty="0">
                <a:solidFill>
                  <a:srgbClr val="32303B"/>
                </a:solidFill>
                <a:latin typeface="Tahoma"/>
                <a:cs typeface="Tahoma"/>
              </a:endParaRPr>
            </a:p>
          </p:txBody>
        </p:sp>
        <p:sp>
          <p:nvSpPr>
            <p:cNvPr id="34" name="TextBox 33"/>
            <p:cNvSpPr txBox="1"/>
            <p:nvPr/>
          </p:nvSpPr>
          <p:spPr>
            <a:xfrm>
              <a:off x="5705794" y="3957612"/>
              <a:ext cx="658028" cy="246221"/>
            </a:xfrm>
            <a:prstGeom prst="rect">
              <a:avLst/>
            </a:prstGeom>
            <a:noFill/>
          </p:spPr>
          <p:txBody>
            <a:bodyPr wrap="square" rtlCol="0">
              <a:spAutoFit/>
            </a:bodyPr>
            <a:lstStyle/>
            <a:p>
              <a:pPr algn="ctr"/>
              <a:r>
                <a:rPr lang="lt-LT" sz="1000" b="1" dirty="0" smtClean="0">
                  <a:solidFill>
                    <a:srgbClr val="32303B"/>
                  </a:solidFill>
                  <a:latin typeface="Tahoma"/>
                  <a:cs typeface="Tahoma"/>
                </a:rPr>
                <a:t>Šiauliai</a:t>
              </a:r>
              <a:endParaRPr lang="en-US" sz="1000" b="1" dirty="0">
                <a:solidFill>
                  <a:srgbClr val="32303B"/>
                </a:solidFill>
                <a:latin typeface="Tahoma"/>
                <a:cs typeface="Tahoma"/>
              </a:endParaRPr>
            </a:p>
          </p:txBody>
        </p:sp>
        <p:sp>
          <p:nvSpPr>
            <p:cNvPr id="35" name="TextBox 34"/>
            <p:cNvSpPr txBox="1"/>
            <p:nvPr/>
          </p:nvSpPr>
          <p:spPr>
            <a:xfrm>
              <a:off x="6238719" y="3957612"/>
              <a:ext cx="898285" cy="246221"/>
            </a:xfrm>
            <a:prstGeom prst="rect">
              <a:avLst/>
            </a:prstGeom>
            <a:noFill/>
          </p:spPr>
          <p:txBody>
            <a:bodyPr wrap="square" rtlCol="0">
              <a:spAutoFit/>
            </a:bodyPr>
            <a:lstStyle/>
            <a:p>
              <a:pPr algn="ctr"/>
              <a:r>
                <a:rPr lang="lt-LT" sz="1000" dirty="0" smtClean="0">
                  <a:solidFill>
                    <a:srgbClr val="32303B"/>
                  </a:solidFill>
                  <a:latin typeface="Tahoma"/>
                  <a:cs typeface="Tahoma"/>
                </a:rPr>
                <a:t>Panevėžys</a:t>
              </a:r>
              <a:endParaRPr lang="en-US" sz="1000" dirty="0">
                <a:solidFill>
                  <a:srgbClr val="32303B"/>
                </a:solidFill>
                <a:latin typeface="Tahoma"/>
                <a:cs typeface="Tahoma"/>
              </a:endParaRPr>
            </a:p>
          </p:txBody>
        </p:sp>
        <p:sp>
          <p:nvSpPr>
            <p:cNvPr id="37" name="TextBox 36"/>
            <p:cNvSpPr txBox="1"/>
            <p:nvPr/>
          </p:nvSpPr>
          <p:spPr>
            <a:xfrm>
              <a:off x="3786937" y="2170417"/>
              <a:ext cx="658028" cy="276999"/>
            </a:xfrm>
            <a:prstGeom prst="rect">
              <a:avLst/>
            </a:prstGeom>
            <a:noFill/>
          </p:spPr>
          <p:txBody>
            <a:bodyPr wrap="square" rtlCol="0">
              <a:spAutoFit/>
            </a:bodyPr>
            <a:lstStyle/>
            <a:p>
              <a:pPr algn="ctr"/>
              <a:r>
                <a:rPr lang="lt-LT" sz="1200" dirty="0" smtClean="0">
                  <a:solidFill>
                    <a:srgbClr val="32303B"/>
                  </a:solidFill>
                  <a:latin typeface="Tahoma"/>
                  <a:cs typeface="Tahoma"/>
                </a:rPr>
                <a:t>828,0</a:t>
              </a:r>
              <a:endParaRPr lang="en-US" sz="1200" dirty="0">
                <a:solidFill>
                  <a:srgbClr val="32303B"/>
                </a:solidFill>
                <a:latin typeface="Tahoma"/>
                <a:cs typeface="Tahoma"/>
              </a:endParaRPr>
            </a:p>
          </p:txBody>
        </p:sp>
        <p:sp>
          <p:nvSpPr>
            <p:cNvPr id="39" name="TextBox 38"/>
            <p:cNvSpPr txBox="1"/>
            <p:nvPr/>
          </p:nvSpPr>
          <p:spPr>
            <a:xfrm>
              <a:off x="4423543" y="2392697"/>
              <a:ext cx="658028" cy="276999"/>
            </a:xfrm>
            <a:prstGeom prst="rect">
              <a:avLst/>
            </a:prstGeom>
            <a:noFill/>
          </p:spPr>
          <p:txBody>
            <a:bodyPr wrap="square" rtlCol="0">
              <a:spAutoFit/>
            </a:bodyPr>
            <a:lstStyle/>
            <a:p>
              <a:pPr algn="ctr"/>
              <a:r>
                <a:rPr lang="lt-LT" sz="1200" dirty="0" smtClean="0">
                  <a:solidFill>
                    <a:srgbClr val="32303B"/>
                  </a:solidFill>
                  <a:latin typeface="Tahoma"/>
                  <a:cs typeface="Tahoma"/>
                </a:rPr>
                <a:t>742.3</a:t>
              </a:r>
              <a:endParaRPr lang="en-US" sz="1200" dirty="0">
                <a:solidFill>
                  <a:srgbClr val="32303B"/>
                </a:solidFill>
                <a:latin typeface="Tahoma"/>
                <a:cs typeface="Tahoma"/>
              </a:endParaRPr>
            </a:p>
          </p:txBody>
        </p:sp>
        <p:pic>
          <p:nvPicPr>
            <p:cNvPr id="40" name="Picture 14"/>
            <p:cNvPicPr>
              <a:picLocks noChangeAspect="1" noChangeArrowheads="1"/>
            </p:cNvPicPr>
            <p:nvPr/>
          </p:nvPicPr>
          <p:blipFill rotWithShape="1">
            <a:blip r:embed="rId4">
              <a:extLst>
                <a:ext uri="{28A0092B-C50C-407E-A947-70E740481C1C}">
                  <a14:useLocalDpi xmlns:a14="http://schemas.microsoft.com/office/drawing/2010/main" val="0"/>
                </a:ext>
              </a:extLst>
            </a:blip>
            <a:srcRect l="60911" t="59525" r="36087" b="24102"/>
            <a:stretch/>
          </p:blipFill>
          <p:spPr bwMode="auto">
            <a:xfrm>
              <a:off x="5187789" y="2522479"/>
              <a:ext cx="429370" cy="1418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Box 40"/>
            <p:cNvSpPr txBox="1"/>
            <p:nvPr/>
          </p:nvSpPr>
          <p:spPr>
            <a:xfrm>
              <a:off x="5057601" y="2245480"/>
              <a:ext cx="658028" cy="276999"/>
            </a:xfrm>
            <a:prstGeom prst="rect">
              <a:avLst/>
            </a:prstGeom>
            <a:noFill/>
          </p:spPr>
          <p:txBody>
            <a:bodyPr wrap="square" rtlCol="0">
              <a:spAutoFit/>
            </a:bodyPr>
            <a:lstStyle/>
            <a:p>
              <a:pPr algn="ctr"/>
              <a:r>
                <a:rPr lang="lt-LT" sz="1200" dirty="0" smtClean="0">
                  <a:solidFill>
                    <a:srgbClr val="32303B"/>
                  </a:solidFill>
                  <a:latin typeface="Tahoma"/>
                  <a:cs typeface="Tahoma"/>
                </a:rPr>
                <a:t>791,1</a:t>
              </a:r>
              <a:endParaRPr lang="en-US" sz="1200" dirty="0">
                <a:solidFill>
                  <a:srgbClr val="32303B"/>
                </a:solidFill>
                <a:latin typeface="Tahoma"/>
                <a:cs typeface="Tahoma"/>
              </a:endParaRPr>
            </a:p>
          </p:txBody>
        </p:sp>
        <p:pic>
          <p:nvPicPr>
            <p:cNvPr id="42" name="Picture 15"/>
            <p:cNvPicPr>
              <a:picLocks noChangeAspect="1" noChangeArrowheads="1"/>
            </p:cNvPicPr>
            <p:nvPr/>
          </p:nvPicPr>
          <p:blipFill rotWithShape="1">
            <a:blip r:embed="rId4">
              <a:extLst>
                <a:ext uri="{28A0092B-C50C-407E-A947-70E740481C1C}">
                  <a14:useLocalDpi xmlns:a14="http://schemas.microsoft.com/office/drawing/2010/main" val="0"/>
                </a:ext>
              </a:extLst>
            </a:blip>
            <a:srcRect l="57913" t="60007" r="39231" b="24063"/>
            <a:stretch/>
          </p:blipFill>
          <p:spPr bwMode="auto">
            <a:xfrm>
              <a:off x="5838098" y="3087724"/>
              <a:ext cx="400622" cy="84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2"/>
            <p:cNvSpPr txBox="1"/>
            <p:nvPr/>
          </p:nvSpPr>
          <p:spPr>
            <a:xfrm>
              <a:off x="5695157" y="2689997"/>
              <a:ext cx="658028" cy="276999"/>
            </a:xfrm>
            <a:prstGeom prst="rect">
              <a:avLst/>
            </a:prstGeom>
            <a:noFill/>
          </p:spPr>
          <p:txBody>
            <a:bodyPr wrap="square" rtlCol="0">
              <a:spAutoFit/>
            </a:bodyPr>
            <a:lstStyle/>
            <a:p>
              <a:pPr algn="ctr"/>
              <a:r>
                <a:rPr lang="lt-LT" sz="1200" b="1" dirty="0" smtClean="0">
                  <a:solidFill>
                    <a:srgbClr val="32303B"/>
                  </a:solidFill>
                  <a:latin typeface="Tahoma"/>
                  <a:cs typeface="Tahoma"/>
                </a:rPr>
                <a:t>620,6</a:t>
              </a:r>
              <a:endParaRPr lang="en-US" sz="1200" b="1" dirty="0">
                <a:solidFill>
                  <a:srgbClr val="32303B"/>
                </a:solidFill>
                <a:latin typeface="Tahoma"/>
                <a:cs typeface="Tahoma"/>
              </a:endParaRPr>
            </a:p>
          </p:txBody>
        </p:sp>
        <p:pic>
          <p:nvPicPr>
            <p:cNvPr id="45" name="Picture 15"/>
            <p:cNvPicPr>
              <a:picLocks noChangeAspect="1" noChangeArrowheads="1"/>
            </p:cNvPicPr>
            <p:nvPr/>
          </p:nvPicPr>
          <p:blipFill rotWithShape="1">
            <a:blip r:embed="rId4">
              <a:extLst>
                <a:ext uri="{28A0092B-C50C-407E-A947-70E740481C1C}">
                  <a14:useLocalDpi xmlns:a14="http://schemas.microsoft.com/office/drawing/2010/main" val="0"/>
                </a:ext>
              </a:extLst>
            </a:blip>
            <a:srcRect l="57913" t="60007" r="39174" b="24063"/>
            <a:stretch/>
          </p:blipFill>
          <p:spPr bwMode="auto">
            <a:xfrm>
              <a:off x="6467650" y="2846268"/>
              <a:ext cx="408617" cy="109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TextBox 45"/>
            <p:cNvSpPr txBox="1"/>
            <p:nvPr/>
          </p:nvSpPr>
          <p:spPr>
            <a:xfrm>
              <a:off x="6319091" y="2569269"/>
              <a:ext cx="658028" cy="276999"/>
            </a:xfrm>
            <a:prstGeom prst="rect">
              <a:avLst/>
            </a:prstGeom>
            <a:noFill/>
          </p:spPr>
          <p:txBody>
            <a:bodyPr wrap="square" rtlCol="0">
              <a:spAutoFit/>
            </a:bodyPr>
            <a:lstStyle/>
            <a:p>
              <a:pPr algn="ctr"/>
              <a:r>
                <a:rPr lang="lt-LT" sz="1200" dirty="0" smtClean="0">
                  <a:solidFill>
                    <a:srgbClr val="32303B"/>
                  </a:solidFill>
                  <a:latin typeface="Tahoma"/>
                  <a:cs typeface="Tahoma"/>
                </a:rPr>
                <a:t>717,8</a:t>
              </a:r>
              <a:endParaRPr lang="en-US" sz="1200" dirty="0">
                <a:solidFill>
                  <a:srgbClr val="32303B"/>
                </a:solidFill>
                <a:latin typeface="Tahoma"/>
                <a:cs typeface="Tahoma"/>
              </a:endParaRPr>
            </a:p>
          </p:txBody>
        </p:sp>
        <p:cxnSp>
          <p:nvCxnSpPr>
            <p:cNvPr id="3" name="Straight Connector 2"/>
            <p:cNvCxnSpPr/>
            <p:nvPr/>
          </p:nvCxnSpPr>
          <p:spPr>
            <a:xfrm>
              <a:off x="3158602" y="3917230"/>
              <a:ext cx="3962500" cy="0"/>
            </a:xfrm>
            <a:prstGeom prst="line">
              <a:avLst/>
            </a:prstGeom>
            <a:ln>
              <a:solidFill>
                <a:srgbClr val="32303B"/>
              </a:solidFill>
            </a:ln>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770546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80225" y="1420232"/>
            <a:ext cx="2723205" cy="2687581"/>
          </a:xfrm>
          <a:prstGeom prst="rect">
            <a:avLst/>
          </a:prstGeom>
        </p:spPr>
      </p:pic>
      <p:sp>
        <p:nvSpPr>
          <p:cNvPr id="5" name="TextBox 4"/>
          <p:cNvSpPr txBox="1"/>
          <p:nvPr/>
        </p:nvSpPr>
        <p:spPr>
          <a:xfrm>
            <a:off x="273615" y="1053224"/>
            <a:ext cx="2590263" cy="1569660"/>
          </a:xfrm>
          <a:prstGeom prst="rect">
            <a:avLst/>
          </a:prstGeom>
          <a:noFill/>
        </p:spPr>
        <p:txBody>
          <a:bodyPr wrap="square" rtlCol="0">
            <a:spAutoFit/>
          </a:bodyPr>
          <a:lstStyle/>
          <a:p>
            <a:r>
              <a:rPr lang="en-US" sz="2400">
                <a:solidFill>
                  <a:schemeClr val="bg1"/>
                </a:solidFill>
                <a:latin typeface="Tahoma"/>
                <a:cs typeface="Tahoma"/>
              </a:rPr>
              <a:t>Territory for </a:t>
            </a:r>
            <a:r>
              <a:rPr lang="en-US" sz="2400" smtClean="0">
                <a:solidFill>
                  <a:schemeClr val="bg1"/>
                </a:solidFill>
                <a:latin typeface="Tahoma"/>
                <a:cs typeface="Tahoma"/>
              </a:rPr>
              <a:t>the development of</a:t>
            </a:r>
            <a:endParaRPr lang="en-US" sz="2400">
              <a:solidFill>
                <a:schemeClr val="bg1"/>
              </a:solidFill>
              <a:latin typeface="Tahoma"/>
              <a:cs typeface="Tahoma"/>
            </a:endParaRPr>
          </a:p>
          <a:p>
            <a:r>
              <a:rPr lang="en-US" sz="2400">
                <a:solidFill>
                  <a:schemeClr val="bg1"/>
                </a:solidFill>
                <a:latin typeface="Tahoma"/>
                <a:cs typeface="Tahoma"/>
              </a:rPr>
              <a:t>industry, business</a:t>
            </a:r>
          </a:p>
          <a:p>
            <a:r>
              <a:rPr lang="en-US" sz="2400">
                <a:solidFill>
                  <a:schemeClr val="bg1"/>
                </a:solidFill>
                <a:latin typeface="Tahoma"/>
                <a:cs typeface="Tahoma"/>
              </a:rPr>
              <a:t>and </a:t>
            </a:r>
            <a:r>
              <a:rPr lang="en-US" sz="2400" smtClean="0">
                <a:solidFill>
                  <a:schemeClr val="bg1"/>
                </a:solidFill>
                <a:latin typeface="Tahoma"/>
                <a:cs typeface="Tahoma"/>
              </a:rPr>
              <a:t>logistics</a:t>
            </a:r>
            <a:endParaRPr lang="en-US" sz="2400">
              <a:solidFill>
                <a:schemeClr val="bg1"/>
              </a:solidFill>
              <a:latin typeface="Tahoma"/>
              <a:cs typeface="Tahoma"/>
            </a:endParaRPr>
          </a:p>
        </p:txBody>
      </p:sp>
      <p:sp>
        <p:nvSpPr>
          <p:cNvPr id="22" name="TextBox 21"/>
          <p:cNvSpPr txBox="1"/>
          <p:nvPr/>
        </p:nvSpPr>
        <p:spPr>
          <a:xfrm>
            <a:off x="4644587" y="1099390"/>
            <a:ext cx="1595038" cy="276999"/>
          </a:xfrm>
          <a:prstGeom prst="rect">
            <a:avLst/>
          </a:prstGeom>
          <a:noFill/>
        </p:spPr>
        <p:txBody>
          <a:bodyPr wrap="square" rtlCol="0" anchor="b">
            <a:spAutoFit/>
          </a:bodyPr>
          <a:lstStyle/>
          <a:p>
            <a:pPr algn="ctr"/>
            <a:r>
              <a:rPr lang="en-US" sz="1200" smtClean="0">
                <a:solidFill>
                  <a:schemeClr val="bg1"/>
                </a:solidFill>
                <a:latin typeface="Tahoma"/>
                <a:cs typeface="Tahoma"/>
              </a:rPr>
              <a:t>Free Economic </a:t>
            </a:r>
            <a:r>
              <a:rPr lang="en-US" sz="1200">
                <a:solidFill>
                  <a:schemeClr val="bg1"/>
                </a:solidFill>
                <a:latin typeface="Tahoma"/>
                <a:cs typeface="Tahoma"/>
              </a:rPr>
              <a:t>Z</a:t>
            </a:r>
            <a:r>
              <a:rPr lang="en-US" sz="1200" smtClean="0">
                <a:solidFill>
                  <a:schemeClr val="bg1"/>
                </a:solidFill>
                <a:latin typeface="Tahoma"/>
                <a:cs typeface="Tahoma"/>
              </a:rPr>
              <a:t>one</a:t>
            </a:r>
            <a:endParaRPr lang="en-US" sz="1200">
              <a:solidFill>
                <a:schemeClr val="bg1"/>
              </a:solidFill>
              <a:latin typeface="Tahoma"/>
              <a:cs typeface="Tahoma"/>
            </a:endParaRPr>
          </a:p>
        </p:txBody>
      </p:sp>
      <p:sp>
        <p:nvSpPr>
          <p:cNvPr id="24" name="TextBox 23"/>
          <p:cNvSpPr txBox="1"/>
          <p:nvPr/>
        </p:nvSpPr>
        <p:spPr>
          <a:xfrm>
            <a:off x="3471822" y="3441924"/>
            <a:ext cx="1595038" cy="461665"/>
          </a:xfrm>
          <a:prstGeom prst="rect">
            <a:avLst/>
          </a:prstGeom>
          <a:noFill/>
        </p:spPr>
        <p:txBody>
          <a:bodyPr wrap="square" rtlCol="0" anchor="b">
            <a:spAutoFit/>
          </a:bodyPr>
          <a:lstStyle/>
          <a:p>
            <a:pPr algn="ctr"/>
            <a:r>
              <a:rPr lang="en-US" sz="1200" smtClean="0">
                <a:solidFill>
                  <a:schemeClr val="bg1"/>
                </a:solidFill>
                <a:latin typeface="Tahoma"/>
                <a:cs typeface="Tahoma"/>
              </a:rPr>
              <a:t>Šiauliai International Airport</a:t>
            </a:r>
            <a:endParaRPr lang="en-US" sz="1200">
              <a:solidFill>
                <a:schemeClr val="bg1"/>
              </a:solidFill>
              <a:latin typeface="Tahoma"/>
              <a:cs typeface="Tahoma"/>
            </a:endParaRPr>
          </a:p>
        </p:txBody>
      </p:sp>
      <p:sp>
        <p:nvSpPr>
          <p:cNvPr id="25" name="TextBox 24"/>
          <p:cNvSpPr txBox="1"/>
          <p:nvPr/>
        </p:nvSpPr>
        <p:spPr>
          <a:xfrm>
            <a:off x="2417917" y="4206660"/>
            <a:ext cx="1826066" cy="276999"/>
          </a:xfrm>
          <a:prstGeom prst="rect">
            <a:avLst/>
          </a:prstGeom>
          <a:noFill/>
        </p:spPr>
        <p:txBody>
          <a:bodyPr wrap="square" rtlCol="0" anchor="b">
            <a:spAutoFit/>
          </a:bodyPr>
          <a:lstStyle/>
          <a:p>
            <a:pPr algn="ctr"/>
            <a:r>
              <a:rPr lang="en-US" sz="1200" smtClean="0">
                <a:solidFill>
                  <a:schemeClr val="bg1"/>
                </a:solidFill>
                <a:latin typeface="Tahoma"/>
                <a:cs typeface="Tahoma"/>
              </a:rPr>
              <a:t>Šiauliai Industrial Park</a:t>
            </a:r>
            <a:endParaRPr lang="en-US" sz="1200">
              <a:solidFill>
                <a:schemeClr val="bg1"/>
              </a:solidFill>
              <a:latin typeface="Tahoma"/>
              <a:cs typeface="Tahoma"/>
            </a:endParaRPr>
          </a:p>
        </p:txBody>
      </p:sp>
      <p:pic>
        <p:nvPicPr>
          <p:cNvPr id="7" name="Picture 6"/>
          <p:cNvPicPr>
            <a:picLocks noChangeAspect="1"/>
          </p:cNvPicPr>
          <p:nvPr/>
        </p:nvPicPr>
        <p:blipFill>
          <a:blip r:embed="rId4"/>
          <a:stretch>
            <a:fillRect/>
          </a:stretch>
        </p:blipFill>
        <p:spPr>
          <a:xfrm>
            <a:off x="5946697" y="1376388"/>
            <a:ext cx="1972747" cy="2924711"/>
          </a:xfrm>
          <a:prstGeom prst="rect">
            <a:avLst/>
          </a:prstGeom>
        </p:spPr>
      </p:pic>
      <p:pic>
        <p:nvPicPr>
          <p:cNvPr id="16" name="Picture 15"/>
          <p:cNvPicPr>
            <a:picLocks noChangeAspect="1"/>
          </p:cNvPicPr>
          <p:nvPr/>
        </p:nvPicPr>
        <p:blipFill>
          <a:blip r:embed="rId5"/>
          <a:stretch>
            <a:fillRect/>
          </a:stretch>
        </p:blipFill>
        <p:spPr>
          <a:xfrm>
            <a:off x="8045944" y="2622884"/>
            <a:ext cx="616558" cy="590460"/>
          </a:xfrm>
          <a:prstGeom prst="rect">
            <a:avLst/>
          </a:prstGeom>
        </p:spPr>
      </p:pic>
      <p:pic>
        <p:nvPicPr>
          <p:cNvPr id="26" name="Picture 25"/>
          <p:cNvPicPr>
            <a:picLocks noChangeAspect="1"/>
          </p:cNvPicPr>
          <p:nvPr/>
        </p:nvPicPr>
        <p:blipFill>
          <a:blip r:embed="rId6"/>
          <a:stretch>
            <a:fillRect/>
          </a:stretch>
        </p:blipFill>
        <p:spPr>
          <a:xfrm>
            <a:off x="8045944" y="3718670"/>
            <a:ext cx="675278" cy="326221"/>
          </a:xfrm>
          <a:prstGeom prst="rect">
            <a:avLst/>
          </a:prstGeom>
        </p:spPr>
      </p:pic>
      <p:sp>
        <p:nvSpPr>
          <p:cNvPr id="27" name="TextBox 26"/>
          <p:cNvSpPr txBox="1"/>
          <p:nvPr/>
        </p:nvSpPr>
        <p:spPr>
          <a:xfrm>
            <a:off x="6556000" y="2506561"/>
            <a:ext cx="713844" cy="584776"/>
          </a:xfrm>
          <a:prstGeom prst="rect">
            <a:avLst/>
          </a:prstGeom>
          <a:noFill/>
        </p:spPr>
        <p:txBody>
          <a:bodyPr wrap="square" rtlCol="0" anchor="b">
            <a:spAutoFit/>
          </a:bodyPr>
          <a:lstStyle/>
          <a:p>
            <a:pPr algn="ctr"/>
            <a:r>
              <a:rPr lang="en-US" sz="1600" b="1" smtClean="0">
                <a:solidFill>
                  <a:schemeClr val="tx1">
                    <a:lumMod val="85000"/>
                    <a:lumOff val="15000"/>
                  </a:schemeClr>
                </a:solidFill>
                <a:latin typeface="Tahoma"/>
                <a:cs typeface="Tahoma"/>
              </a:rPr>
              <a:t>500</a:t>
            </a:r>
          </a:p>
          <a:p>
            <a:pPr algn="ctr"/>
            <a:r>
              <a:rPr lang="en-US" sz="1600" smtClean="0">
                <a:solidFill>
                  <a:schemeClr val="tx1">
                    <a:lumMod val="85000"/>
                    <a:lumOff val="15000"/>
                  </a:schemeClr>
                </a:solidFill>
                <a:latin typeface="Tahoma"/>
                <a:cs typeface="Tahoma"/>
              </a:rPr>
              <a:t>ha</a:t>
            </a:r>
            <a:endParaRPr lang="en-US" sz="1600">
              <a:solidFill>
                <a:schemeClr val="tx1">
                  <a:lumMod val="85000"/>
                  <a:lumOff val="15000"/>
                </a:schemeClr>
              </a:solidFill>
              <a:latin typeface="Tahoma"/>
              <a:cs typeface="Tahoma"/>
            </a:endParaRPr>
          </a:p>
        </p:txBody>
      </p:sp>
      <p:pic>
        <p:nvPicPr>
          <p:cNvPr id="29" name="Picture 28"/>
          <p:cNvPicPr>
            <a:picLocks noChangeAspect="1"/>
          </p:cNvPicPr>
          <p:nvPr/>
        </p:nvPicPr>
        <p:blipFill>
          <a:blip r:embed="rId7"/>
          <a:stretch>
            <a:fillRect/>
          </a:stretch>
        </p:blipFill>
        <p:spPr>
          <a:xfrm>
            <a:off x="8045944" y="1559470"/>
            <a:ext cx="768430" cy="740230"/>
          </a:xfrm>
          <a:prstGeom prst="rect">
            <a:avLst/>
          </a:prstGeom>
        </p:spPr>
      </p:pic>
      <p:sp>
        <p:nvSpPr>
          <p:cNvPr id="14" name="Rectangle 13"/>
          <p:cNvSpPr/>
          <p:nvPr/>
        </p:nvSpPr>
        <p:spPr>
          <a:xfrm>
            <a:off x="7426863" y="4688951"/>
            <a:ext cx="1717137" cy="200055"/>
          </a:xfrm>
          <a:prstGeom prst="rect">
            <a:avLst/>
          </a:prstGeom>
        </p:spPr>
        <p:txBody>
          <a:bodyPr wrap="none">
            <a:spAutoFit/>
          </a:bodyPr>
          <a:lstStyle/>
          <a:p>
            <a:r>
              <a:rPr lang="en-US" sz="700" dirty="0" smtClean="0">
                <a:solidFill>
                  <a:schemeClr val="bg1"/>
                </a:solidFill>
                <a:latin typeface="Tahoma" panose="020B0604030504040204" pitchFamily="34" charset="0"/>
                <a:ea typeface="Tahoma" panose="020B0604030504040204" pitchFamily="34" charset="0"/>
                <a:cs typeface="Tahoma" panose="020B0604030504040204" pitchFamily="34" charset="0"/>
              </a:rPr>
              <a:t>Source</a:t>
            </a:r>
            <a:r>
              <a:rPr lang="lt-LT" sz="7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7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700" dirty="0">
                <a:solidFill>
                  <a:schemeClr val="bg1"/>
                </a:solidFill>
                <a:latin typeface="Tahoma" panose="020B0604030504040204" pitchFamily="34" charset="0"/>
                <a:ea typeface="Tahoma" panose="020B0604030504040204" pitchFamily="34" charset="0"/>
                <a:cs typeface="Tahoma" panose="020B0604030504040204" pitchFamily="34" charset="0"/>
              </a:rPr>
              <a:t>Šiauliai City </a:t>
            </a:r>
            <a:r>
              <a:rPr lang="en-US" sz="700" dirty="0" smtClean="0">
                <a:solidFill>
                  <a:schemeClr val="bg1"/>
                </a:solidFill>
                <a:latin typeface="Tahoma" panose="020B0604030504040204" pitchFamily="34" charset="0"/>
                <a:ea typeface="Tahoma" panose="020B0604030504040204" pitchFamily="34" charset="0"/>
                <a:cs typeface="Tahoma" panose="020B0604030504040204" pitchFamily="34" charset="0"/>
              </a:rPr>
              <a:t>Municipality</a:t>
            </a:r>
            <a:r>
              <a:rPr lang="lt-LT" sz="700" dirty="0" smtClean="0">
                <a:solidFill>
                  <a:schemeClr val="bg1"/>
                </a:solidFill>
                <a:latin typeface="Tahoma" panose="020B0604030504040204" pitchFamily="34" charset="0"/>
                <a:ea typeface="Tahoma" panose="020B0604030504040204" pitchFamily="34" charset="0"/>
                <a:cs typeface="Tahoma" panose="020B0604030504040204" pitchFamily="34" charset="0"/>
              </a:rPr>
              <a:t>, 2014</a:t>
            </a:r>
            <a:endParaRPr lang="lt-LT" sz="7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63039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527" y="1482436"/>
            <a:ext cx="2202873" cy="1200329"/>
          </a:xfrm>
          <a:prstGeom prst="rect">
            <a:avLst/>
          </a:prstGeom>
          <a:noFill/>
        </p:spPr>
        <p:txBody>
          <a:bodyPr wrap="square" rtlCol="0">
            <a:spAutoFit/>
          </a:bodyPr>
          <a:lstStyle/>
          <a:p>
            <a:r>
              <a:rPr lang="lt-LT" sz="2400" b="1" dirty="0" err="1" smtClean="0"/>
              <a:t>The</a:t>
            </a:r>
            <a:r>
              <a:rPr lang="lt-LT" sz="2400" b="1" dirty="0" smtClean="0"/>
              <a:t> </a:t>
            </a:r>
            <a:r>
              <a:rPr lang="en-US" sz="2400" b="1" dirty="0" smtClean="0"/>
              <a:t>Siauliai </a:t>
            </a:r>
            <a:r>
              <a:rPr lang="lt-LT" sz="2400" b="1" dirty="0" err="1" smtClean="0"/>
              <a:t>Free</a:t>
            </a:r>
            <a:r>
              <a:rPr lang="lt-LT" sz="2400" b="1" dirty="0" smtClean="0"/>
              <a:t> </a:t>
            </a:r>
            <a:r>
              <a:rPr lang="lt-LT" sz="2400" b="1" dirty="0" err="1" smtClean="0"/>
              <a:t>Economic</a:t>
            </a:r>
            <a:r>
              <a:rPr lang="lt-LT" sz="2400" b="1" dirty="0" smtClean="0"/>
              <a:t> </a:t>
            </a:r>
            <a:r>
              <a:rPr lang="lt-LT" sz="2400" b="1" dirty="0" err="1" smtClean="0"/>
              <a:t>Zone</a:t>
            </a:r>
            <a:endParaRPr lang="en-US" sz="2400" b="1" dirty="0"/>
          </a:p>
        </p:txBody>
      </p:sp>
      <p:sp>
        <p:nvSpPr>
          <p:cNvPr id="5" name="TextBox 4"/>
          <p:cNvSpPr txBox="1"/>
          <p:nvPr/>
        </p:nvSpPr>
        <p:spPr>
          <a:xfrm>
            <a:off x="3699164" y="1482436"/>
            <a:ext cx="4142509" cy="2369880"/>
          </a:xfrm>
          <a:prstGeom prst="rect">
            <a:avLst/>
          </a:prstGeom>
          <a:noFill/>
        </p:spPr>
        <p:txBody>
          <a:bodyPr wrap="square" rtlCol="0">
            <a:spAutoFit/>
          </a:bodyPr>
          <a:lstStyle/>
          <a:p>
            <a:pPr marL="374904" lvl="0" indent="-374904">
              <a:spcBef>
                <a:spcPts val="1200"/>
              </a:spcBef>
              <a:buClr>
                <a:srgbClr val="FC6417"/>
              </a:buClr>
              <a:buSzPct val="150000"/>
              <a:buBlip>
                <a:blip r:embed="rId2"/>
              </a:buBlip>
            </a:pPr>
            <a:r>
              <a:rPr lang="en-US" sz="1500" b="1" dirty="0" smtClean="0">
                <a:solidFill>
                  <a:srgbClr val="FFFFFF"/>
                </a:solidFill>
                <a:latin typeface="Tahoma"/>
                <a:cs typeface="Tahoma"/>
              </a:rPr>
              <a:t>Territory: </a:t>
            </a:r>
            <a:r>
              <a:rPr lang="lt-LT" sz="1500" b="1" dirty="0" smtClean="0">
                <a:solidFill>
                  <a:srgbClr val="FFFFFF"/>
                </a:solidFill>
                <a:latin typeface="Tahoma"/>
                <a:cs typeface="Tahoma"/>
              </a:rPr>
              <a:t>218 </a:t>
            </a:r>
            <a:r>
              <a:rPr lang="lt-LT" sz="1500" b="1" dirty="0" err="1" smtClean="0">
                <a:solidFill>
                  <a:srgbClr val="FFFFFF"/>
                </a:solidFill>
                <a:latin typeface="Tahoma"/>
                <a:cs typeface="Tahoma"/>
              </a:rPr>
              <a:t>hectares</a:t>
            </a:r>
            <a:endParaRPr lang="lt-LT" sz="1500" b="1" dirty="0" smtClean="0">
              <a:solidFill>
                <a:srgbClr val="FFFFFF"/>
              </a:solidFill>
              <a:latin typeface="Tahoma"/>
              <a:cs typeface="Tahoma"/>
            </a:endParaRPr>
          </a:p>
          <a:p>
            <a:pPr marL="374904" lvl="0" indent="-374904">
              <a:spcBef>
                <a:spcPts val="1200"/>
              </a:spcBef>
              <a:buClr>
                <a:srgbClr val="FC6417"/>
              </a:buClr>
              <a:buSzPct val="150000"/>
              <a:buBlip>
                <a:blip r:embed="rId2"/>
              </a:buBlip>
            </a:pPr>
            <a:r>
              <a:rPr lang="en-US" sz="1500" b="1" dirty="0" smtClean="0">
                <a:solidFill>
                  <a:srgbClr val="FFFFFF"/>
                </a:solidFill>
                <a:latin typeface="Tahoma"/>
                <a:cs typeface="Tahoma"/>
              </a:rPr>
              <a:t>Only </a:t>
            </a:r>
            <a:r>
              <a:rPr lang="lt-LT" sz="1500" b="1" dirty="0" smtClean="0">
                <a:solidFill>
                  <a:srgbClr val="FFFFFF"/>
                </a:solidFill>
                <a:latin typeface="Tahoma"/>
                <a:cs typeface="Tahoma"/>
              </a:rPr>
              <a:t>6 km </a:t>
            </a:r>
            <a:r>
              <a:rPr lang="lt-LT" sz="1500" b="1" dirty="0" err="1" smtClean="0">
                <a:solidFill>
                  <a:srgbClr val="FFFFFF"/>
                </a:solidFill>
                <a:latin typeface="Tahoma"/>
                <a:cs typeface="Tahoma"/>
              </a:rPr>
              <a:t>away</a:t>
            </a:r>
            <a:r>
              <a:rPr lang="lt-LT" sz="1500" b="1" dirty="0" smtClean="0">
                <a:solidFill>
                  <a:srgbClr val="FFFFFF"/>
                </a:solidFill>
                <a:latin typeface="Tahoma"/>
                <a:cs typeface="Tahoma"/>
              </a:rPr>
              <a:t> </a:t>
            </a:r>
            <a:r>
              <a:rPr lang="lt-LT" sz="1500" b="1" dirty="0" err="1" smtClean="0">
                <a:solidFill>
                  <a:srgbClr val="FFFFFF"/>
                </a:solidFill>
                <a:latin typeface="Tahoma"/>
                <a:cs typeface="Tahoma"/>
              </a:rPr>
              <a:t>from</a:t>
            </a:r>
            <a:r>
              <a:rPr lang="lt-LT" sz="1500" b="1" dirty="0" smtClean="0">
                <a:solidFill>
                  <a:srgbClr val="FFFFFF"/>
                </a:solidFill>
                <a:latin typeface="Tahoma"/>
                <a:cs typeface="Tahoma"/>
              </a:rPr>
              <a:t> </a:t>
            </a:r>
            <a:r>
              <a:rPr lang="lt-LT" sz="1500" b="1" dirty="0" err="1" smtClean="0">
                <a:solidFill>
                  <a:srgbClr val="FFFFFF"/>
                </a:solidFill>
                <a:latin typeface="Tahoma"/>
                <a:cs typeface="Tahoma"/>
              </a:rPr>
              <a:t>the</a:t>
            </a:r>
            <a:r>
              <a:rPr lang="lt-LT" sz="1500" b="1" dirty="0" smtClean="0">
                <a:solidFill>
                  <a:srgbClr val="FFFFFF"/>
                </a:solidFill>
                <a:latin typeface="Tahoma"/>
                <a:cs typeface="Tahoma"/>
              </a:rPr>
              <a:t> </a:t>
            </a:r>
            <a:r>
              <a:rPr lang="lt-LT" sz="1500" b="1" dirty="0" err="1" smtClean="0">
                <a:solidFill>
                  <a:srgbClr val="FFFFFF"/>
                </a:solidFill>
                <a:latin typeface="Tahoma"/>
                <a:cs typeface="Tahoma"/>
              </a:rPr>
              <a:t>city</a:t>
            </a:r>
            <a:endParaRPr lang="lt-LT" sz="1500" b="1" dirty="0" smtClean="0">
              <a:solidFill>
                <a:srgbClr val="FFFFFF"/>
              </a:solidFill>
              <a:latin typeface="Tahoma"/>
              <a:cs typeface="Tahoma"/>
            </a:endParaRPr>
          </a:p>
          <a:p>
            <a:pPr marL="374904" lvl="0" indent="-374904">
              <a:spcBef>
                <a:spcPts val="1200"/>
              </a:spcBef>
              <a:buClr>
                <a:srgbClr val="FC6417"/>
              </a:buClr>
              <a:buSzPct val="150000"/>
              <a:buBlip>
                <a:blip r:embed="rId2"/>
              </a:buBlip>
            </a:pPr>
            <a:r>
              <a:rPr lang="lt-LT" sz="1500" b="1" dirty="0" err="1" smtClean="0">
                <a:solidFill>
                  <a:srgbClr val="FFFFFF"/>
                </a:solidFill>
                <a:latin typeface="Tahoma"/>
                <a:cs typeface="Tahoma"/>
              </a:rPr>
              <a:t>Next</a:t>
            </a:r>
            <a:r>
              <a:rPr lang="lt-LT" sz="1500" b="1" dirty="0" smtClean="0">
                <a:solidFill>
                  <a:srgbClr val="FFFFFF"/>
                </a:solidFill>
                <a:latin typeface="Tahoma"/>
                <a:cs typeface="Tahoma"/>
              </a:rPr>
              <a:t> to </a:t>
            </a:r>
            <a:r>
              <a:rPr lang="lt-LT" sz="1500" b="1" dirty="0" err="1" smtClean="0">
                <a:solidFill>
                  <a:srgbClr val="FFFFFF"/>
                </a:solidFill>
                <a:latin typeface="Tahoma"/>
                <a:cs typeface="Tahoma"/>
              </a:rPr>
              <a:t>the</a:t>
            </a:r>
            <a:r>
              <a:rPr lang="lt-LT" sz="1500" b="1" dirty="0" smtClean="0">
                <a:solidFill>
                  <a:srgbClr val="FFFFFF"/>
                </a:solidFill>
                <a:latin typeface="Tahoma"/>
                <a:cs typeface="Tahoma"/>
              </a:rPr>
              <a:t> </a:t>
            </a:r>
            <a:r>
              <a:rPr lang="lt-LT" sz="1500" b="1" dirty="0" err="1" smtClean="0">
                <a:solidFill>
                  <a:srgbClr val="FFFFFF"/>
                </a:solidFill>
                <a:latin typeface="Tahoma"/>
                <a:cs typeface="Tahoma"/>
              </a:rPr>
              <a:t>International</a:t>
            </a:r>
            <a:r>
              <a:rPr lang="lt-LT" sz="1500" b="1" dirty="0" smtClean="0">
                <a:solidFill>
                  <a:srgbClr val="FFFFFF"/>
                </a:solidFill>
                <a:latin typeface="Tahoma"/>
                <a:cs typeface="Tahoma"/>
              </a:rPr>
              <a:t> Šiauliai </a:t>
            </a:r>
            <a:r>
              <a:rPr lang="lt-LT" sz="1500" b="1" dirty="0" err="1" smtClean="0">
                <a:solidFill>
                  <a:srgbClr val="FFFFFF"/>
                </a:solidFill>
                <a:latin typeface="Tahoma"/>
                <a:cs typeface="Tahoma"/>
              </a:rPr>
              <a:t>Airport</a:t>
            </a:r>
            <a:endParaRPr lang="en-US" sz="1500" b="1" dirty="0" smtClean="0">
              <a:solidFill>
                <a:srgbClr val="FFFFFF"/>
              </a:solidFill>
              <a:latin typeface="Tahoma"/>
              <a:cs typeface="Tahoma"/>
            </a:endParaRPr>
          </a:p>
          <a:p>
            <a:pPr marL="374904" lvl="0" indent="-374904">
              <a:spcBef>
                <a:spcPts val="1200"/>
              </a:spcBef>
              <a:buClr>
                <a:srgbClr val="FC6417"/>
              </a:buClr>
              <a:buSzPct val="150000"/>
              <a:buBlip>
                <a:blip r:embed="rId2"/>
              </a:buBlip>
            </a:pPr>
            <a:r>
              <a:rPr lang="lt-LT" sz="1500" b="1" dirty="0" err="1" smtClean="0">
                <a:solidFill>
                  <a:schemeClr val="bg1"/>
                </a:solidFill>
                <a:latin typeface="Tahoma"/>
                <a:cs typeface="Tahoma"/>
              </a:rPr>
              <a:t>Well-developed</a:t>
            </a:r>
            <a:r>
              <a:rPr lang="lt-LT" sz="1500" b="1" dirty="0" smtClean="0">
                <a:solidFill>
                  <a:schemeClr val="bg1"/>
                </a:solidFill>
                <a:latin typeface="Tahoma"/>
                <a:cs typeface="Tahoma"/>
              </a:rPr>
              <a:t> </a:t>
            </a:r>
            <a:r>
              <a:rPr lang="lt-LT" sz="1500" b="1" dirty="0" err="1" smtClean="0">
                <a:solidFill>
                  <a:schemeClr val="bg1"/>
                </a:solidFill>
                <a:latin typeface="Tahoma"/>
                <a:cs typeface="Tahoma"/>
              </a:rPr>
              <a:t>infrastructure</a:t>
            </a:r>
            <a:endParaRPr lang="lt-LT" sz="1500" b="1" dirty="0" smtClean="0">
              <a:solidFill>
                <a:schemeClr val="bg1"/>
              </a:solidFill>
              <a:latin typeface="Tahoma"/>
              <a:cs typeface="Tahoma"/>
            </a:endParaRPr>
          </a:p>
          <a:p>
            <a:pPr marL="374904" lvl="0" indent="-374904">
              <a:spcBef>
                <a:spcPts val="1200"/>
              </a:spcBef>
              <a:buClr>
                <a:srgbClr val="FC6417"/>
              </a:buClr>
              <a:buSzPct val="150000"/>
              <a:buBlip>
                <a:blip r:embed="rId2"/>
              </a:buBlip>
            </a:pPr>
            <a:endParaRPr lang="en-US" sz="1500" b="1" dirty="0" smtClean="0">
              <a:solidFill>
                <a:prstClr val="white"/>
              </a:solidFill>
              <a:latin typeface="Tahoma"/>
              <a:cs typeface="Tahoma"/>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615" y="1053224"/>
            <a:ext cx="7835335" cy="461665"/>
          </a:xfrm>
          <a:prstGeom prst="rect">
            <a:avLst/>
          </a:prstGeom>
          <a:noFill/>
        </p:spPr>
        <p:txBody>
          <a:bodyPr wrap="square" rtlCol="0">
            <a:spAutoFit/>
          </a:bodyPr>
          <a:lstStyle/>
          <a:p>
            <a:r>
              <a:rPr lang="en-US" sz="2400" dirty="0" smtClean="0">
                <a:solidFill>
                  <a:srgbClr val="000000"/>
                </a:solidFill>
                <a:latin typeface="Tahoma"/>
                <a:cs typeface="Tahoma"/>
              </a:rPr>
              <a:t>Well-developed infrastructure </a:t>
            </a:r>
            <a:r>
              <a:rPr lang="lt-LT" sz="2400" dirty="0" err="1" smtClean="0">
                <a:solidFill>
                  <a:srgbClr val="000000"/>
                </a:solidFill>
                <a:latin typeface="Tahoma"/>
                <a:cs typeface="Tahoma"/>
              </a:rPr>
              <a:t>in</a:t>
            </a:r>
            <a:r>
              <a:rPr lang="lt-LT" sz="2400" dirty="0" smtClean="0">
                <a:solidFill>
                  <a:srgbClr val="000000"/>
                </a:solidFill>
                <a:latin typeface="Tahoma"/>
                <a:cs typeface="Tahoma"/>
              </a:rPr>
              <a:t> FEZ</a:t>
            </a:r>
            <a:r>
              <a:rPr lang="en-US" sz="2400" dirty="0" smtClean="0">
                <a:solidFill>
                  <a:srgbClr val="000000"/>
                </a:solidFill>
                <a:latin typeface="Tahoma"/>
                <a:cs typeface="Tahoma"/>
              </a:rPr>
              <a:t>:</a:t>
            </a:r>
            <a:endParaRPr lang="en-US" sz="2400" dirty="0">
              <a:solidFill>
                <a:srgbClr val="000000"/>
              </a:solidFill>
              <a:latin typeface="Tahoma"/>
              <a:cs typeface="Tahoma"/>
            </a:endParaRPr>
          </a:p>
        </p:txBody>
      </p:sp>
      <p:sp>
        <p:nvSpPr>
          <p:cNvPr id="3" name="TextBox 2"/>
          <p:cNvSpPr txBox="1"/>
          <p:nvPr/>
        </p:nvSpPr>
        <p:spPr>
          <a:xfrm>
            <a:off x="195298" y="2959029"/>
            <a:ext cx="1120012" cy="553998"/>
          </a:xfrm>
          <a:prstGeom prst="rect">
            <a:avLst/>
          </a:prstGeom>
          <a:noFill/>
        </p:spPr>
        <p:txBody>
          <a:bodyPr wrap="square" rtlCol="0">
            <a:spAutoFit/>
          </a:bodyPr>
          <a:lstStyle/>
          <a:p>
            <a:pPr algn="ctr"/>
            <a:r>
              <a:rPr lang="en-US" sz="1500" dirty="0" smtClean="0">
                <a:latin typeface="Tahoma"/>
                <a:cs typeface="Tahoma"/>
              </a:rPr>
              <a:t>Electrical services</a:t>
            </a:r>
            <a:endParaRPr lang="en-US" sz="1500" dirty="0">
              <a:solidFill>
                <a:srgbClr val="000000"/>
              </a:solidFill>
              <a:latin typeface="Tahoma"/>
              <a:cs typeface="Tahoma"/>
            </a:endParaRPr>
          </a:p>
        </p:txBody>
      </p:sp>
      <p:sp>
        <p:nvSpPr>
          <p:cNvPr id="4" name="TextBox 3"/>
          <p:cNvSpPr txBox="1"/>
          <p:nvPr/>
        </p:nvSpPr>
        <p:spPr>
          <a:xfrm>
            <a:off x="3341342" y="2959029"/>
            <a:ext cx="947996" cy="784830"/>
          </a:xfrm>
          <a:prstGeom prst="rect">
            <a:avLst/>
          </a:prstGeom>
          <a:noFill/>
        </p:spPr>
        <p:txBody>
          <a:bodyPr wrap="square" rtlCol="0">
            <a:spAutoFit/>
          </a:bodyPr>
          <a:lstStyle/>
          <a:p>
            <a:pPr algn="ctr"/>
            <a:r>
              <a:rPr lang="en-US" sz="1500" smtClean="0">
                <a:latin typeface="Tahoma"/>
                <a:cs typeface="Tahoma"/>
              </a:rPr>
              <a:t>Water supply main</a:t>
            </a:r>
            <a:endParaRPr lang="en-US" sz="1500">
              <a:solidFill>
                <a:srgbClr val="FC6417"/>
              </a:solidFill>
              <a:latin typeface="Tahoma"/>
              <a:cs typeface="Tahoma"/>
            </a:endParaRPr>
          </a:p>
        </p:txBody>
      </p:sp>
      <p:sp>
        <p:nvSpPr>
          <p:cNvPr id="5" name="TextBox 4"/>
          <p:cNvSpPr txBox="1"/>
          <p:nvPr/>
        </p:nvSpPr>
        <p:spPr>
          <a:xfrm>
            <a:off x="7763248" y="2959029"/>
            <a:ext cx="1256024" cy="692497"/>
          </a:xfrm>
          <a:prstGeom prst="rect">
            <a:avLst/>
          </a:prstGeom>
          <a:noFill/>
        </p:spPr>
        <p:txBody>
          <a:bodyPr wrap="square" rtlCol="0">
            <a:spAutoFit/>
          </a:bodyPr>
          <a:lstStyle/>
          <a:p>
            <a:pPr algn="ctr"/>
            <a:r>
              <a:rPr lang="en-US" sz="1500" smtClean="0">
                <a:solidFill>
                  <a:srgbClr val="000000"/>
                </a:solidFill>
                <a:latin typeface="Tahoma"/>
                <a:cs typeface="Tahoma"/>
              </a:rPr>
              <a:t>Gas</a:t>
            </a:r>
            <a:br>
              <a:rPr lang="en-US" sz="1500" smtClean="0">
                <a:solidFill>
                  <a:srgbClr val="000000"/>
                </a:solidFill>
                <a:latin typeface="Tahoma"/>
                <a:cs typeface="Tahoma"/>
              </a:rPr>
            </a:br>
            <a:r>
              <a:rPr lang="en-US" sz="1500" smtClean="0">
                <a:solidFill>
                  <a:srgbClr val="000000"/>
                </a:solidFill>
                <a:latin typeface="Tahoma"/>
                <a:cs typeface="Tahoma"/>
              </a:rPr>
              <a:t>pipeline</a:t>
            </a:r>
          </a:p>
          <a:p>
            <a:pPr algn="ctr"/>
            <a:r>
              <a:rPr lang="en-US" sz="900" smtClean="0">
                <a:solidFill>
                  <a:srgbClr val="000000"/>
                </a:solidFill>
                <a:latin typeface="Tahoma"/>
                <a:cs typeface="Tahoma"/>
              </a:rPr>
              <a:t>average pressure</a:t>
            </a:r>
            <a:endParaRPr lang="en-US" sz="900">
              <a:solidFill>
                <a:srgbClr val="000000"/>
              </a:solidFill>
              <a:latin typeface="Tahoma"/>
              <a:cs typeface="Tahoma"/>
            </a:endParaRPr>
          </a:p>
        </p:txBody>
      </p:sp>
      <p:sp>
        <p:nvSpPr>
          <p:cNvPr id="9" name="TextBox 8"/>
          <p:cNvSpPr txBox="1"/>
          <p:nvPr/>
        </p:nvSpPr>
        <p:spPr>
          <a:xfrm>
            <a:off x="1704989" y="2959029"/>
            <a:ext cx="1107054" cy="784830"/>
          </a:xfrm>
          <a:prstGeom prst="rect">
            <a:avLst/>
          </a:prstGeom>
          <a:noFill/>
        </p:spPr>
        <p:txBody>
          <a:bodyPr wrap="square" rtlCol="0">
            <a:spAutoFit/>
          </a:bodyPr>
          <a:lstStyle/>
          <a:p>
            <a:pPr algn="ctr"/>
            <a:r>
              <a:rPr lang="en-US" sz="1500" dirty="0" smtClean="0">
                <a:latin typeface="Tahoma"/>
                <a:cs typeface="Tahoma"/>
              </a:rPr>
              <a:t>Telephone</a:t>
            </a:r>
            <a:br>
              <a:rPr lang="en-US" sz="1500" dirty="0" smtClean="0">
                <a:latin typeface="Tahoma"/>
                <a:cs typeface="Tahoma"/>
              </a:rPr>
            </a:br>
            <a:r>
              <a:rPr lang="en-US" sz="1500" dirty="0" smtClean="0">
                <a:latin typeface="Tahoma"/>
                <a:cs typeface="Tahoma"/>
              </a:rPr>
              <a:t>and</a:t>
            </a:r>
            <a:br>
              <a:rPr lang="en-US" sz="1500" dirty="0" smtClean="0">
                <a:latin typeface="Tahoma"/>
                <a:cs typeface="Tahoma"/>
              </a:rPr>
            </a:br>
            <a:r>
              <a:rPr lang="en-US" sz="1500" dirty="0" smtClean="0">
                <a:latin typeface="Tahoma"/>
                <a:cs typeface="Tahoma"/>
              </a:rPr>
              <a:t>cable</a:t>
            </a:r>
            <a:endParaRPr lang="en-US" sz="1500" dirty="0">
              <a:solidFill>
                <a:srgbClr val="000000"/>
              </a:solidFill>
              <a:latin typeface="Tahoma"/>
              <a:cs typeface="Tahoma"/>
            </a:endParaRPr>
          </a:p>
        </p:txBody>
      </p:sp>
      <p:sp>
        <p:nvSpPr>
          <p:cNvPr id="10" name="TextBox 9"/>
          <p:cNvSpPr txBox="1"/>
          <p:nvPr/>
        </p:nvSpPr>
        <p:spPr>
          <a:xfrm>
            <a:off x="4896388" y="2959029"/>
            <a:ext cx="896162" cy="784830"/>
          </a:xfrm>
          <a:prstGeom prst="rect">
            <a:avLst/>
          </a:prstGeom>
          <a:noFill/>
        </p:spPr>
        <p:txBody>
          <a:bodyPr wrap="square" rtlCol="0">
            <a:spAutoFit/>
          </a:bodyPr>
          <a:lstStyle/>
          <a:p>
            <a:pPr algn="ctr"/>
            <a:r>
              <a:rPr lang="en-US" sz="1500" smtClean="0">
                <a:latin typeface="Tahoma"/>
                <a:cs typeface="Tahoma"/>
              </a:rPr>
              <a:t>Sanitary sewer line</a:t>
            </a:r>
            <a:endParaRPr lang="en-US" sz="1500">
              <a:solidFill>
                <a:srgbClr val="FC6417"/>
              </a:solidFill>
              <a:latin typeface="Tahoma"/>
              <a:cs typeface="Tahoma"/>
            </a:endParaRPr>
          </a:p>
        </p:txBody>
      </p:sp>
      <p:sp>
        <p:nvSpPr>
          <p:cNvPr id="11" name="TextBox 10"/>
          <p:cNvSpPr txBox="1"/>
          <p:nvPr/>
        </p:nvSpPr>
        <p:spPr>
          <a:xfrm>
            <a:off x="6164926" y="2959029"/>
            <a:ext cx="1352550" cy="784830"/>
          </a:xfrm>
          <a:prstGeom prst="rect">
            <a:avLst/>
          </a:prstGeom>
          <a:noFill/>
        </p:spPr>
        <p:txBody>
          <a:bodyPr wrap="square" rtlCol="0">
            <a:spAutoFit/>
          </a:bodyPr>
          <a:lstStyle/>
          <a:p>
            <a:pPr algn="ctr"/>
            <a:r>
              <a:rPr lang="en-US" sz="1500" smtClean="0">
                <a:latin typeface="Tahoma"/>
                <a:cs typeface="Tahoma"/>
              </a:rPr>
              <a:t>Storm drainage system</a:t>
            </a:r>
            <a:endParaRPr lang="en-US" sz="1500">
              <a:solidFill>
                <a:srgbClr val="FC6417"/>
              </a:solidFill>
              <a:latin typeface="Tahoma"/>
              <a:cs typeface="Tahoma"/>
            </a:endParaRPr>
          </a:p>
        </p:txBody>
      </p:sp>
      <p:pic>
        <p:nvPicPr>
          <p:cNvPr id="12" name="Picture 11"/>
          <p:cNvPicPr>
            <a:picLocks noChangeAspect="1"/>
          </p:cNvPicPr>
          <p:nvPr/>
        </p:nvPicPr>
        <p:blipFill>
          <a:blip r:embed="rId3"/>
          <a:stretch>
            <a:fillRect/>
          </a:stretch>
        </p:blipFill>
        <p:spPr>
          <a:xfrm>
            <a:off x="438934" y="1991329"/>
            <a:ext cx="633373" cy="858342"/>
          </a:xfrm>
          <a:prstGeom prst="rect">
            <a:avLst/>
          </a:prstGeom>
        </p:spPr>
      </p:pic>
      <p:pic>
        <p:nvPicPr>
          <p:cNvPr id="13" name="Picture 12"/>
          <p:cNvPicPr>
            <a:picLocks noChangeAspect="1"/>
          </p:cNvPicPr>
          <p:nvPr/>
        </p:nvPicPr>
        <p:blipFill>
          <a:blip r:embed="rId4"/>
          <a:stretch>
            <a:fillRect/>
          </a:stretch>
        </p:blipFill>
        <p:spPr>
          <a:xfrm>
            <a:off x="1975558" y="2223636"/>
            <a:ext cx="609146" cy="470704"/>
          </a:xfrm>
          <a:prstGeom prst="rect">
            <a:avLst/>
          </a:prstGeom>
        </p:spPr>
      </p:pic>
      <p:pic>
        <p:nvPicPr>
          <p:cNvPr id="14" name="Picture 13"/>
          <p:cNvPicPr>
            <a:picLocks noChangeAspect="1"/>
          </p:cNvPicPr>
          <p:nvPr/>
        </p:nvPicPr>
        <p:blipFill>
          <a:blip r:embed="rId5"/>
          <a:stretch>
            <a:fillRect/>
          </a:stretch>
        </p:blipFill>
        <p:spPr>
          <a:xfrm>
            <a:off x="3465973" y="2162888"/>
            <a:ext cx="664523" cy="616067"/>
          </a:xfrm>
          <a:prstGeom prst="rect">
            <a:avLst/>
          </a:prstGeom>
        </p:spPr>
      </p:pic>
      <p:pic>
        <p:nvPicPr>
          <p:cNvPr id="15" name="Picture 14"/>
          <p:cNvPicPr>
            <a:picLocks noChangeAspect="1"/>
          </p:cNvPicPr>
          <p:nvPr/>
        </p:nvPicPr>
        <p:blipFill>
          <a:blip r:embed="rId6"/>
          <a:stretch>
            <a:fillRect/>
          </a:stretch>
        </p:blipFill>
        <p:spPr>
          <a:xfrm>
            <a:off x="4970562" y="2164899"/>
            <a:ext cx="706055" cy="626452"/>
          </a:xfrm>
          <a:prstGeom prst="rect">
            <a:avLst/>
          </a:prstGeom>
        </p:spPr>
      </p:pic>
      <p:pic>
        <p:nvPicPr>
          <p:cNvPr id="16" name="Picture 15"/>
          <p:cNvPicPr>
            <a:picLocks noChangeAspect="1"/>
          </p:cNvPicPr>
          <p:nvPr/>
        </p:nvPicPr>
        <p:blipFill>
          <a:blip r:embed="rId7"/>
          <a:stretch>
            <a:fillRect/>
          </a:stretch>
        </p:blipFill>
        <p:spPr>
          <a:xfrm>
            <a:off x="6658776" y="2165780"/>
            <a:ext cx="398024" cy="609148"/>
          </a:xfrm>
          <a:prstGeom prst="rect">
            <a:avLst/>
          </a:prstGeom>
        </p:spPr>
      </p:pic>
      <p:pic>
        <p:nvPicPr>
          <p:cNvPr id="17" name="Picture 16"/>
          <p:cNvPicPr>
            <a:picLocks noChangeAspect="1"/>
          </p:cNvPicPr>
          <p:nvPr/>
        </p:nvPicPr>
        <p:blipFill>
          <a:blip r:embed="rId8"/>
          <a:stretch>
            <a:fillRect/>
          </a:stretch>
        </p:blipFill>
        <p:spPr>
          <a:xfrm>
            <a:off x="8025921" y="2196719"/>
            <a:ext cx="674904" cy="550307"/>
          </a:xfrm>
          <a:prstGeom prst="rect">
            <a:avLst/>
          </a:prstGeom>
        </p:spPr>
      </p:pic>
      <p:pic>
        <p:nvPicPr>
          <p:cNvPr id="18" name="Picture 17"/>
          <p:cNvPicPr>
            <a:picLocks noChangeAspect="1"/>
          </p:cNvPicPr>
          <p:nvPr/>
        </p:nvPicPr>
        <p:blipFill>
          <a:blip r:embed="rId9"/>
          <a:stretch>
            <a:fillRect/>
          </a:stretch>
        </p:blipFill>
        <p:spPr>
          <a:xfrm>
            <a:off x="3465973" y="3836159"/>
            <a:ext cx="711557" cy="788117"/>
          </a:xfrm>
          <a:prstGeom prst="rect">
            <a:avLst/>
          </a:prstGeom>
        </p:spPr>
      </p:pic>
      <p:sp>
        <p:nvSpPr>
          <p:cNvPr id="19" name="TextBox 18"/>
          <p:cNvSpPr txBox="1"/>
          <p:nvPr/>
        </p:nvSpPr>
        <p:spPr>
          <a:xfrm>
            <a:off x="3341342" y="4028229"/>
            <a:ext cx="947996" cy="507831"/>
          </a:xfrm>
          <a:prstGeom prst="rect">
            <a:avLst/>
          </a:prstGeom>
          <a:noFill/>
        </p:spPr>
        <p:txBody>
          <a:bodyPr wrap="square" rtlCol="0">
            <a:spAutoFit/>
          </a:bodyPr>
          <a:lstStyle/>
          <a:p>
            <a:pPr algn="ctr"/>
            <a:r>
              <a:rPr lang="en-US" sz="1500" b="1" smtClean="0">
                <a:solidFill>
                  <a:srgbClr val="FF6600"/>
                </a:solidFill>
                <a:latin typeface="Tahoma"/>
                <a:cs typeface="Tahoma"/>
              </a:rPr>
              <a:t>300</a:t>
            </a:r>
          </a:p>
          <a:p>
            <a:pPr algn="ctr"/>
            <a:r>
              <a:rPr lang="en-US" sz="1200" smtClean="0">
                <a:solidFill>
                  <a:srgbClr val="FF6600"/>
                </a:solidFill>
                <a:latin typeface="Tahoma"/>
                <a:cs typeface="Tahoma"/>
              </a:rPr>
              <a:t>mm</a:t>
            </a:r>
            <a:endParaRPr lang="en-US" sz="1200">
              <a:solidFill>
                <a:srgbClr val="FF6600"/>
              </a:solidFill>
              <a:latin typeface="Tahoma"/>
              <a:cs typeface="Tahoma"/>
            </a:endParaRPr>
          </a:p>
        </p:txBody>
      </p:sp>
      <p:pic>
        <p:nvPicPr>
          <p:cNvPr id="20" name="Picture 19"/>
          <p:cNvPicPr>
            <a:picLocks noChangeAspect="1"/>
          </p:cNvPicPr>
          <p:nvPr/>
        </p:nvPicPr>
        <p:blipFill>
          <a:blip r:embed="rId9"/>
          <a:stretch>
            <a:fillRect/>
          </a:stretch>
        </p:blipFill>
        <p:spPr>
          <a:xfrm>
            <a:off x="4970562" y="3836159"/>
            <a:ext cx="711557" cy="788117"/>
          </a:xfrm>
          <a:prstGeom prst="rect">
            <a:avLst/>
          </a:prstGeom>
        </p:spPr>
      </p:pic>
      <p:sp>
        <p:nvSpPr>
          <p:cNvPr id="21" name="TextBox 20"/>
          <p:cNvSpPr txBox="1"/>
          <p:nvPr/>
        </p:nvSpPr>
        <p:spPr>
          <a:xfrm>
            <a:off x="4845931" y="4028229"/>
            <a:ext cx="947996" cy="507831"/>
          </a:xfrm>
          <a:prstGeom prst="rect">
            <a:avLst/>
          </a:prstGeom>
          <a:noFill/>
        </p:spPr>
        <p:txBody>
          <a:bodyPr wrap="square" rtlCol="0">
            <a:spAutoFit/>
          </a:bodyPr>
          <a:lstStyle/>
          <a:p>
            <a:pPr algn="ctr"/>
            <a:r>
              <a:rPr lang="en-US" sz="1500" b="1" smtClean="0">
                <a:solidFill>
                  <a:srgbClr val="FF6600"/>
                </a:solidFill>
                <a:latin typeface="Tahoma"/>
                <a:cs typeface="Tahoma"/>
              </a:rPr>
              <a:t>600</a:t>
            </a:r>
          </a:p>
          <a:p>
            <a:pPr algn="ctr"/>
            <a:r>
              <a:rPr lang="en-US" sz="1200" smtClean="0">
                <a:solidFill>
                  <a:srgbClr val="FF6600"/>
                </a:solidFill>
                <a:latin typeface="Tahoma"/>
                <a:cs typeface="Tahoma"/>
              </a:rPr>
              <a:t>mm</a:t>
            </a:r>
            <a:endParaRPr lang="en-US" sz="1200">
              <a:solidFill>
                <a:srgbClr val="FF6600"/>
              </a:solidFill>
              <a:latin typeface="Tahoma"/>
              <a:cs typeface="Tahoma"/>
            </a:endParaRPr>
          </a:p>
        </p:txBody>
      </p:sp>
      <p:pic>
        <p:nvPicPr>
          <p:cNvPr id="22" name="Picture 21"/>
          <p:cNvPicPr>
            <a:picLocks noChangeAspect="1"/>
          </p:cNvPicPr>
          <p:nvPr/>
        </p:nvPicPr>
        <p:blipFill>
          <a:blip r:embed="rId9"/>
          <a:stretch>
            <a:fillRect/>
          </a:stretch>
        </p:blipFill>
        <p:spPr>
          <a:xfrm>
            <a:off x="6506171" y="3836159"/>
            <a:ext cx="711557" cy="788117"/>
          </a:xfrm>
          <a:prstGeom prst="rect">
            <a:avLst/>
          </a:prstGeom>
        </p:spPr>
      </p:pic>
      <p:sp>
        <p:nvSpPr>
          <p:cNvPr id="23" name="TextBox 22"/>
          <p:cNvSpPr txBox="1"/>
          <p:nvPr/>
        </p:nvSpPr>
        <p:spPr>
          <a:xfrm>
            <a:off x="6381540" y="4028229"/>
            <a:ext cx="947996" cy="507831"/>
          </a:xfrm>
          <a:prstGeom prst="rect">
            <a:avLst/>
          </a:prstGeom>
          <a:noFill/>
        </p:spPr>
        <p:txBody>
          <a:bodyPr wrap="square" rtlCol="0">
            <a:spAutoFit/>
          </a:bodyPr>
          <a:lstStyle/>
          <a:p>
            <a:pPr algn="ctr"/>
            <a:r>
              <a:rPr lang="en-US" sz="1500" b="1" smtClean="0">
                <a:solidFill>
                  <a:srgbClr val="FF6600"/>
                </a:solidFill>
                <a:latin typeface="Tahoma"/>
                <a:cs typeface="Tahoma"/>
              </a:rPr>
              <a:t>800</a:t>
            </a:r>
          </a:p>
          <a:p>
            <a:pPr algn="ctr"/>
            <a:r>
              <a:rPr lang="en-US" sz="1200" smtClean="0">
                <a:solidFill>
                  <a:srgbClr val="FF6600"/>
                </a:solidFill>
                <a:latin typeface="Tahoma"/>
                <a:cs typeface="Tahoma"/>
              </a:rPr>
              <a:t>mm</a:t>
            </a:r>
            <a:endParaRPr lang="en-US" sz="1200">
              <a:solidFill>
                <a:srgbClr val="FF6600"/>
              </a:solidFill>
              <a:latin typeface="Tahoma"/>
              <a:cs typeface="Tahoma"/>
            </a:endParaRPr>
          </a:p>
        </p:txBody>
      </p:sp>
      <p:pic>
        <p:nvPicPr>
          <p:cNvPr id="24" name="Picture 23"/>
          <p:cNvPicPr>
            <a:picLocks noChangeAspect="1"/>
          </p:cNvPicPr>
          <p:nvPr/>
        </p:nvPicPr>
        <p:blipFill>
          <a:blip r:embed="rId9"/>
          <a:stretch>
            <a:fillRect/>
          </a:stretch>
        </p:blipFill>
        <p:spPr>
          <a:xfrm>
            <a:off x="8041780" y="3836159"/>
            <a:ext cx="711557" cy="788117"/>
          </a:xfrm>
          <a:prstGeom prst="rect">
            <a:avLst/>
          </a:prstGeom>
        </p:spPr>
      </p:pic>
      <p:sp>
        <p:nvSpPr>
          <p:cNvPr id="25" name="TextBox 24"/>
          <p:cNvSpPr txBox="1"/>
          <p:nvPr/>
        </p:nvSpPr>
        <p:spPr>
          <a:xfrm>
            <a:off x="7917149" y="4028229"/>
            <a:ext cx="947996" cy="507831"/>
          </a:xfrm>
          <a:prstGeom prst="rect">
            <a:avLst/>
          </a:prstGeom>
          <a:noFill/>
        </p:spPr>
        <p:txBody>
          <a:bodyPr wrap="square" rtlCol="0">
            <a:spAutoFit/>
          </a:bodyPr>
          <a:lstStyle/>
          <a:p>
            <a:pPr algn="ctr"/>
            <a:r>
              <a:rPr lang="en-US" sz="1200" dirty="0">
                <a:solidFill>
                  <a:srgbClr val="FF6600"/>
                </a:solidFill>
                <a:latin typeface="Tahoma"/>
                <a:cs typeface="Tahoma"/>
              </a:rPr>
              <a:t>PE </a:t>
            </a:r>
            <a:r>
              <a:rPr lang="en-US" sz="1200" dirty="0" smtClean="0">
                <a:solidFill>
                  <a:srgbClr val="FF6600"/>
                </a:solidFill>
                <a:latin typeface="Tahoma"/>
                <a:cs typeface="Tahoma"/>
              </a:rPr>
              <a:t>O</a:t>
            </a:r>
            <a:endParaRPr lang="en-US" sz="1200" b="1" dirty="0" smtClean="0">
              <a:solidFill>
                <a:srgbClr val="FF6600"/>
              </a:solidFill>
              <a:latin typeface="Tahoma"/>
              <a:cs typeface="Tahoma"/>
            </a:endParaRPr>
          </a:p>
          <a:p>
            <a:pPr algn="ctr"/>
            <a:r>
              <a:rPr lang="lt-LT" sz="1500" b="1" dirty="0" smtClean="0">
                <a:solidFill>
                  <a:srgbClr val="FF6600"/>
                </a:solidFill>
                <a:latin typeface="Tahoma"/>
                <a:cs typeface="Tahoma"/>
              </a:rPr>
              <a:t>~</a:t>
            </a:r>
            <a:r>
              <a:rPr lang="en-US" sz="1500" b="1" dirty="0" smtClean="0">
                <a:solidFill>
                  <a:srgbClr val="FF6600"/>
                </a:solidFill>
                <a:latin typeface="Tahoma"/>
                <a:cs typeface="Tahoma"/>
              </a:rPr>
              <a:t>400</a:t>
            </a:r>
          </a:p>
        </p:txBody>
      </p:sp>
      <p:sp>
        <p:nvSpPr>
          <p:cNvPr id="26" name="Rectangle 25"/>
          <p:cNvSpPr/>
          <p:nvPr/>
        </p:nvSpPr>
        <p:spPr>
          <a:xfrm>
            <a:off x="7482520" y="4720755"/>
            <a:ext cx="1717137" cy="200055"/>
          </a:xfrm>
          <a:prstGeom prst="rect">
            <a:avLst/>
          </a:prstGeom>
        </p:spPr>
        <p:txBody>
          <a:bodyPr wrap="none">
            <a:spAutoFit/>
          </a:bodyPr>
          <a:lstStyle/>
          <a:p>
            <a:r>
              <a:rPr lang="en-US" sz="700" dirty="0" smtClean="0">
                <a:latin typeface="Tahoma" panose="020B0604030504040204" pitchFamily="34" charset="0"/>
                <a:ea typeface="Tahoma" panose="020B0604030504040204" pitchFamily="34" charset="0"/>
                <a:cs typeface="Tahoma" panose="020B0604030504040204" pitchFamily="34" charset="0"/>
              </a:rPr>
              <a:t>Source</a:t>
            </a:r>
            <a:r>
              <a:rPr lang="lt-LT" sz="700" dirty="0" smtClean="0">
                <a:latin typeface="Tahoma" panose="020B0604030504040204" pitchFamily="34" charset="0"/>
                <a:ea typeface="Tahoma" panose="020B0604030504040204" pitchFamily="34" charset="0"/>
                <a:cs typeface="Tahoma" panose="020B0604030504040204" pitchFamily="34" charset="0"/>
              </a:rPr>
              <a:t>:</a:t>
            </a:r>
            <a:r>
              <a:rPr lang="en-US" sz="700" dirty="0" smtClean="0">
                <a:latin typeface="Tahoma" panose="020B0604030504040204" pitchFamily="34" charset="0"/>
                <a:ea typeface="Tahoma" panose="020B0604030504040204" pitchFamily="34" charset="0"/>
                <a:cs typeface="Tahoma" panose="020B0604030504040204" pitchFamily="34" charset="0"/>
              </a:rPr>
              <a:t> </a:t>
            </a:r>
            <a:r>
              <a:rPr lang="en-US" sz="700" dirty="0">
                <a:latin typeface="Tahoma" panose="020B0604030504040204" pitchFamily="34" charset="0"/>
                <a:ea typeface="Tahoma" panose="020B0604030504040204" pitchFamily="34" charset="0"/>
                <a:cs typeface="Tahoma" panose="020B0604030504040204" pitchFamily="34" charset="0"/>
              </a:rPr>
              <a:t>Šiauliai City </a:t>
            </a:r>
            <a:r>
              <a:rPr lang="en-US" sz="700" dirty="0" smtClean="0">
                <a:latin typeface="Tahoma" panose="020B0604030504040204" pitchFamily="34" charset="0"/>
                <a:ea typeface="Tahoma" panose="020B0604030504040204" pitchFamily="34" charset="0"/>
                <a:cs typeface="Tahoma" panose="020B0604030504040204" pitchFamily="34" charset="0"/>
              </a:rPr>
              <a:t>Municipality</a:t>
            </a:r>
            <a:r>
              <a:rPr lang="lt-LT" sz="700" dirty="0" smtClean="0">
                <a:latin typeface="Tahoma" panose="020B0604030504040204" pitchFamily="34" charset="0"/>
                <a:ea typeface="Tahoma" panose="020B0604030504040204" pitchFamily="34" charset="0"/>
                <a:cs typeface="Tahoma" panose="020B0604030504040204" pitchFamily="34" charset="0"/>
              </a:rPr>
              <a:t>, 2014</a:t>
            </a:r>
            <a:endParaRPr lang="lt-LT" sz="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0456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97479" y="1053224"/>
            <a:ext cx="3329784" cy="461665"/>
          </a:xfrm>
          <a:prstGeom prst="rect">
            <a:avLst/>
          </a:prstGeom>
          <a:noFill/>
        </p:spPr>
        <p:txBody>
          <a:bodyPr wrap="square" rtlCol="0">
            <a:spAutoFit/>
          </a:bodyPr>
          <a:lstStyle/>
          <a:p>
            <a:r>
              <a:rPr lang="en-US" sz="2400" dirty="0">
                <a:solidFill>
                  <a:srgbClr val="000000"/>
                </a:solidFill>
                <a:latin typeface="Tahoma"/>
                <a:cs typeface="Tahoma"/>
              </a:rPr>
              <a:t>Šiauliai city</a:t>
            </a:r>
          </a:p>
        </p:txBody>
      </p:sp>
      <p:sp>
        <p:nvSpPr>
          <p:cNvPr id="8" name="TextBox 7"/>
          <p:cNvSpPr txBox="1"/>
          <p:nvPr/>
        </p:nvSpPr>
        <p:spPr>
          <a:xfrm>
            <a:off x="3097479" y="2146742"/>
            <a:ext cx="4806247" cy="2246769"/>
          </a:xfrm>
          <a:prstGeom prst="rect">
            <a:avLst/>
          </a:prstGeom>
          <a:noFill/>
        </p:spPr>
        <p:txBody>
          <a:bodyPr wrap="square" rtlCol="0">
            <a:spAutoFit/>
          </a:bodyPr>
          <a:lstStyle/>
          <a:p>
            <a:pPr marL="283464" indent="-283464">
              <a:spcBef>
                <a:spcPts val="1800"/>
              </a:spcBef>
              <a:buClr>
                <a:srgbClr val="FC6417"/>
              </a:buClr>
              <a:buSzPct val="130000"/>
              <a:buBlip>
                <a:blip r:embed="rId3"/>
              </a:buBlip>
            </a:pPr>
            <a:endParaRPr lang="en-GB" sz="1600" dirty="0" smtClean="0">
              <a:latin typeface="Tahoma"/>
              <a:cs typeface="Tahoma"/>
            </a:endParaRPr>
          </a:p>
          <a:p>
            <a:pPr marL="283464" indent="-283464">
              <a:spcBef>
                <a:spcPts val="1800"/>
              </a:spcBef>
              <a:buClr>
                <a:srgbClr val="FC6417"/>
              </a:buClr>
              <a:buSzPct val="130000"/>
              <a:buBlip>
                <a:blip r:embed="rId3"/>
              </a:buBlip>
            </a:pPr>
            <a:r>
              <a:rPr lang="en-GB" sz="1600" dirty="0" smtClean="0">
                <a:latin typeface="Tahoma"/>
                <a:cs typeface="Tahoma"/>
              </a:rPr>
              <a:t>Lithuania’s</a:t>
            </a:r>
            <a:r>
              <a:rPr lang="en-GB" sz="1600" b="1" dirty="0" smtClean="0">
                <a:latin typeface="Tahoma"/>
                <a:cs typeface="Tahoma"/>
              </a:rPr>
              <a:t> 4</a:t>
            </a:r>
            <a:r>
              <a:rPr lang="en-GB" sz="1600" b="1" baseline="30000" dirty="0" smtClean="0">
                <a:latin typeface="Tahoma"/>
                <a:cs typeface="Tahoma"/>
              </a:rPr>
              <a:t>th</a:t>
            </a:r>
            <a:r>
              <a:rPr lang="en-GB" sz="1600" dirty="0" smtClean="0">
                <a:latin typeface="Tahoma"/>
                <a:cs typeface="Tahoma"/>
              </a:rPr>
              <a:t> largest city</a:t>
            </a:r>
          </a:p>
          <a:p>
            <a:pPr marL="283464" indent="-283464">
              <a:spcBef>
                <a:spcPts val="1800"/>
              </a:spcBef>
              <a:buClr>
                <a:srgbClr val="FC6417"/>
              </a:buClr>
              <a:buSzPct val="130000"/>
              <a:buBlip>
                <a:blip r:embed="rId3"/>
              </a:buBlip>
            </a:pPr>
            <a:r>
              <a:rPr lang="en-GB" sz="1600" dirty="0" smtClean="0">
                <a:latin typeface="Tahoma"/>
                <a:cs typeface="Tahoma"/>
              </a:rPr>
              <a:t>Population of </a:t>
            </a:r>
            <a:r>
              <a:rPr lang="en-GB" sz="1600" b="1" dirty="0" smtClean="0">
                <a:latin typeface="Tahoma"/>
                <a:cs typeface="Tahoma"/>
              </a:rPr>
              <a:t>10</a:t>
            </a:r>
            <a:r>
              <a:rPr lang="lt-LT" sz="1600" b="1" dirty="0" smtClean="0">
                <a:latin typeface="Tahoma"/>
                <a:cs typeface="Tahoma"/>
              </a:rPr>
              <a:t>1</a:t>
            </a:r>
            <a:r>
              <a:rPr lang="en-GB" sz="1600" b="1" dirty="0" smtClean="0">
                <a:latin typeface="Tahoma"/>
                <a:cs typeface="Tahoma"/>
              </a:rPr>
              <a:t>,</a:t>
            </a:r>
            <a:r>
              <a:rPr lang="lt-LT" sz="1600" b="1" smtClean="0">
                <a:latin typeface="Tahoma"/>
                <a:cs typeface="Tahoma"/>
              </a:rPr>
              <a:t>2</a:t>
            </a:r>
            <a:endParaRPr lang="en-US" sz="1600" b="1" dirty="0" smtClean="0">
              <a:latin typeface="Tahoma"/>
              <a:cs typeface="Tahoma"/>
            </a:endParaRPr>
          </a:p>
          <a:p>
            <a:pPr marL="283464" indent="-283464">
              <a:spcBef>
                <a:spcPts val="1800"/>
              </a:spcBef>
              <a:buClr>
                <a:srgbClr val="FC6417"/>
              </a:buClr>
              <a:buSzPct val="130000"/>
              <a:buBlip>
                <a:blip r:embed="rId3"/>
              </a:buBlip>
            </a:pPr>
            <a:r>
              <a:rPr lang="en-US" sz="1600" dirty="0" smtClean="0">
                <a:latin typeface="Tahoma"/>
                <a:cs typeface="Tahoma"/>
              </a:rPr>
              <a:t>Strong industrial sector </a:t>
            </a:r>
            <a:r>
              <a:rPr lang="lt-LT" sz="1600" dirty="0" smtClean="0">
                <a:latin typeface="Tahoma"/>
                <a:cs typeface="Tahoma"/>
              </a:rPr>
              <a:t>(30</a:t>
            </a:r>
            <a:r>
              <a:rPr lang="en-US" sz="1600" dirty="0" smtClean="0">
                <a:latin typeface="Tahoma"/>
                <a:cs typeface="Tahoma"/>
              </a:rPr>
              <a:t>% of the GDP</a:t>
            </a:r>
            <a:r>
              <a:rPr lang="lt-LT" sz="1600" dirty="0" smtClean="0">
                <a:latin typeface="Tahoma"/>
                <a:cs typeface="Tahoma"/>
              </a:rPr>
              <a:t>)</a:t>
            </a:r>
            <a:endParaRPr lang="en-GB" sz="1600" dirty="0" smtClean="0">
              <a:latin typeface="Tahoma"/>
              <a:cs typeface="Tahoma"/>
            </a:endParaRPr>
          </a:p>
          <a:p>
            <a:pPr marL="283464" indent="-283464">
              <a:spcBef>
                <a:spcPts val="1800"/>
              </a:spcBef>
              <a:buClr>
                <a:srgbClr val="FC6417"/>
              </a:buClr>
              <a:buSzPct val="130000"/>
              <a:buBlip>
                <a:blip r:embed="rId3"/>
              </a:buBlip>
            </a:pPr>
            <a:endParaRPr lang="en-GB" sz="1600" dirty="0">
              <a:latin typeface="Tahoma"/>
              <a:cs typeface="Tahoma"/>
            </a:endParaRPr>
          </a:p>
        </p:txBody>
      </p:sp>
      <p:pic>
        <p:nvPicPr>
          <p:cNvPr id="3" name="Picture 2"/>
          <p:cNvPicPr>
            <a:picLocks noChangeAspect="1"/>
          </p:cNvPicPr>
          <p:nvPr/>
        </p:nvPicPr>
        <p:blipFill>
          <a:blip r:embed="rId4"/>
          <a:stretch>
            <a:fillRect/>
          </a:stretch>
        </p:blipFill>
        <p:spPr>
          <a:xfrm>
            <a:off x="143514" y="1728955"/>
            <a:ext cx="2576831" cy="1995706"/>
          </a:xfrm>
          <a:prstGeom prst="rect">
            <a:avLst/>
          </a:prstGeom>
        </p:spPr>
      </p:pic>
      <p:sp>
        <p:nvSpPr>
          <p:cNvPr id="2" name="Rectangle 1"/>
          <p:cNvSpPr/>
          <p:nvPr/>
        </p:nvSpPr>
        <p:spPr>
          <a:xfrm>
            <a:off x="7086887" y="4663513"/>
            <a:ext cx="2057113" cy="200055"/>
          </a:xfrm>
          <a:prstGeom prst="rect">
            <a:avLst/>
          </a:prstGeom>
        </p:spPr>
        <p:txBody>
          <a:bodyPr wrap="square">
            <a:spAutoFit/>
          </a:bodyPr>
          <a:lstStyle/>
          <a:p>
            <a:r>
              <a:rPr lang="en-US" sz="700" dirty="0" smtClean="0">
                <a:latin typeface="Tahoma" panose="020B0604030504040204" pitchFamily="34" charset="0"/>
                <a:ea typeface="Tahoma" panose="020B0604030504040204" pitchFamily="34" charset="0"/>
                <a:cs typeface="Tahoma" panose="020B0604030504040204" pitchFamily="34" charset="0"/>
              </a:rPr>
              <a:t>Source</a:t>
            </a:r>
            <a:r>
              <a:rPr lang="lt-LT" sz="700" dirty="0" smtClean="0">
                <a:latin typeface="Tahoma" panose="020B0604030504040204" pitchFamily="34" charset="0"/>
                <a:ea typeface="Tahoma" panose="020B0604030504040204" pitchFamily="34" charset="0"/>
                <a:cs typeface="Tahoma" panose="020B0604030504040204" pitchFamily="34" charset="0"/>
              </a:rPr>
              <a:t>: </a:t>
            </a:r>
            <a:r>
              <a:rPr lang="en-US" sz="700" dirty="0">
                <a:latin typeface="Tahoma" panose="020B0604030504040204" pitchFamily="34" charset="0"/>
                <a:ea typeface="Tahoma" panose="020B0604030504040204" pitchFamily="34" charset="0"/>
                <a:cs typeface="Tahoma" panose="020B0604030504040204" pitchFamily="34" charset="0"/>
              </a:rPr>
              <a:t>National Statistics Departments, </a:t>
            </a:r>
            <a:r>
              <a:rPr lang="en-US" sz="700" dirty="0" smtClean="0">
                <a:latin typeface="Tahoma" panose="020B0604030504040204" pitchFamily="34" charset="0"/>
                <a:ea typeface="Tahoma" panose="020B0604030504040204" pitchFamily="34" charset="0"/>
                <a:cs typeface="Tahoma" panose="020B0604030504040204" pitchFamily="34" charset="0"/>
              </a:rPr>
              <a:t>201</a:t>
            </a:r>
            <a:r>
              <a:rPr lang="lt-LT" sz="700" dirty="0" smtClean="0">
                <a:latin typeface="Tahoma" panose="020B0604030504040204" pitchFamily="34" charset="0"/>
                <a:ea typeface="Tahoma" panose="020B0604030504040204" pitchFamily="34" charset="0"/>
                <a:cs typeface="Tahoma" panose="020B0604030504040204" pitchFamily="34" charset="0"/>
              </a:rPr>
              <a:t>4</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9168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615" y="1053224"/>
            <a:ext cx="7835335" cy="461665"/>
          </a:xfrm>
          <a:prstGeom prst="rect">
            <a:avLst/>
          </a:prstGeom>
          <a:noFill/>
        </p:spPr>
        <p:txBody>
          <a:bodyPr wrap="square" rtlCol="0">
            <a:spAutoFit/>
          </a:bodyPr>
          <a:lstStyle/>
          <a:p>
            <a:r>
              <a:rPr lang="en-GB" sz="2400" dirty="0" smtClean="0">
                <a:latin typeface="Tahoma" panose="020B0604030504040204" pitchFamily="34" charset="0"/>
                <a:ea typeface="Tahoma" panose="020B0604030504040204" pitchFamily="34" charset="0"/>
                <a:cs typeface="Tahoma" panose="020B0604030504040204" pitchFamily="34" charset="0"/>
              </a:rPr>
              <a:t>Favourable land and real estate tax incentives in FEZ</a:t>
            </a:r>
            <a:endParaRPr lang="lt-LT"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367320" y="3469967"/>
            <a:ext cx="1707555" cy="1154162"/>
          </a:xfrm>
          <a:prstGeom prst="rect">
            <a:avLst/>
          </a:prstGeom>
          <a:noFill/>
        </p:spPr>
        <p:txBody>
          <a:bodyPr wrap="square" rtlCol="0">
            <a:spAutoFit/>
          </a:bodyPr>
          <a:lstStyle/>
          <a:p>
            <a:pPr algn="ctr"/>
            <a:r>
              <a:rPr lang="en-US" sz="2800" b="1" dirty="0" smtClean="0">
                <a:latin typeface="Tahoma" panose="020B0604030504040204" pitchFamily="34" charset="0"/>
                <a:ea typeface="Tahoma" panose="020B0604030504040204" pitchFamily="34" charset="0"/>
                <a:cs typeface="Tahoma" panose="020B0604030504040204" pitchFamily="34" charset="0"/>
              </a:rPr>
              <a:t>50%</a:t>
            </a:r>
            <a:r>
              <a:rPr lang="lt-LT" sz="2800" b="1" dirty="0" smtClean="0">
                <a:latin typeface="Tahoma" panose="020B0604030504040204" pitchFamily="34" charset="0"/>
                <a:ea typeface="Tahoma" panose="020B0604030504040204" pitchFamily="34" charset="0"/>
                <a:cs typeface="Tahoma" panose="020B0604030504040204" pitchFamily="34" charset="0"/>
              </a:rPr>
              <a:t> </a:t>
            </a:r>
            <a:endParaRPr lang="en-US" sz="2800" b="1" dirty="0" smtClean="0">
              <a:latin typeface="Tahoma" panose="020B0604030504040204" pitchFamily="34" charset="0"/>
              <a:ea typeface="Tahoma" panose="020B0604030504040204" pitchFamily="34" charset="0"/>
              <a:cs typeface="Tahoma" panose="020B0604030504040204" pitchFamily="34" charset="0"/>
            </a:endParaRPr>
          </a:p>
          <a:p>
            <a:pPr algn="ctr"/>
            <a:r>
              <a:rPr lang="en-US" sz="1600" b="1" dirty="0" smtClean="0">
                <a:latin typeface="Tahoma" panose="020B0604030504040204" pitchFamily="34" charset="0"/>
                <a:ea typeface="Tahoma" panose="020B0604030504040204" pitchFamily="34" charset="0"/>
                <a:cs typeface="Tahoma" panose="020B0604030504040204" pitchFamily="34" charset="0"/>
              </a:rPr>
              <a:t>of </a:t>
            </a:r>
            <a:r>
              <a:rPr lang="en-US" sz="1600" b="1" dirty="0">
                <a:latin typeface="Tahoma" panose="020B0604030504040204" pitchFamily="34" charset="0"/>
                <a:ea typeface="Tahoma" panose="020B0604030504040204" pitchFamily="34" charset="0"/>
                <a:cs typeface="Tahoma" panose="020B0604030504040204" pitchFamily="34" charset="0"/>
              </a:rPr>
              <a:t>standard tax rate</a:t>
            </a:r>
          </a:p>
          <a:p>
            <a:pPr algn="ctr"/>
            <a:r>
              <a:rPr lang="en-US" sz="900" dirty="0" smtClean="0">
                <a:solidFill>
                  <a:srgbClr val="000000"/>
                </a:solidFill>
                <a:latin typeface="Tahoma" panose="020B0604030504040204" pitchFamily="34" charset="0"/>
                <a:ea typeface="Tahoma" panose="020B0604030504040204" pitchFamily="34" charset="0"/>
                <a:cs typeface="Tahoma" panose="020B0604030504040204" pitchFamily="34" charset="0"/>
              </a:rPr>
              <a:t>(subsequently </a:t>
            </a:r>
            <a:r>
              <a:rPr lang="lt-LT" sz="900" dirty="0">
                <a:solidFill>
                  <a:srgbClr val="000000"/>
                </a:solidFill>
                <a:latin typeface="Tahoma" panose="020B0604030504040204" pitchFamily="34" charset="0"/>
                <a:ea typeface="Tahoma" panose="020B0604030504040204" pitchFamily="34" charset="0"/>
                <a:cs typeface="Tahoma" panose="020B0604030504040204" pitchFamily="34" charset="0"/>
              </a:rPr>
              <a:t>6</a:t>
            </a:r>
            <a:r>
              <a:rPr lang="en-US" sz="9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900" dirty="0" smtClean="0">
                <a:solidFill>
                  <a:srgbClr val="000000"/>
                </a:solidFill>
                <a:latin typeface="Tahoma" panose="020B0604030504040204" pitchFamily="34" charset="0"/>
                <a:ea typeface="Tahoma" panose="020B0604030504040204" pitchFamily="34" charset="0"/>
                <a:cs typeface="Tahoma" panose="020B0604030504040204" pitchFamily="34" charset="0"/>
              </a:rPr>
              <a:t>years)</a:t>
            </a:r>
            <a:endParaRPr lang="en-US" sz="9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3936026" y="2981290"/>
            <a:ext cx="1439055" cy="754053"/>
          </a:xfrm>
          <a:prstGeom prst="rect">
            <a:avLst/>
          </a:prstGeom>
          <a:noFill/>
        </p:spPr>
        <p:txBody>
          <a:bodyPr wrap="square" rtlCol="0">
            <a:spAutoFit/>
          </a:bodyPr>
          <a:lstStyle/>
          <a:p>
            <a:pPr algn="ctr"/>
            <a:r>
              <a:rPr lang="en-US" sz="1500" b="1" smtClean="0">
                <a:latin typeface="Tahoma"/>
                <a:cs typeface="Tahoma"/>
              </a:rPr>
              <a:t>Property tax</a:t>
            </a:r>
          </a:p>
          <a:p>
            <a:pPr algn="ctr"/>
            <a:r>
              <a:rPr lang="en-US" sz="2800" b="1" smtClean="0">
                <a:latin typeface="Tahoma"/>
                <a:cs typeface="Tahoma"/>
              </a:rPr>
              <a:t>0%</a:t>
            </a:r>
            <a:endParaRPr lang="en-US" sz="2800" b="1">
              <a:latin typeface="Tahoma"/>
              <a:cs typeface="Tahoma"/>
            </a:endParaRPr>
          </a:p>
        </p:txBody>
      </p:sp>
      <p:sp>
        <p:nvSpPr>
          <p:cNvPr id="10" name="TextBox 9"/>
          <p:cNvSpPr txBox="1"/>
          <p:nvPr/>
        </p:nvSpPr>
        <p:spPr>
          <a:xfrm>
            <a:off x="979973" y="2605228"/>
            <a:ext cx="973768" cy="579646"/>
          </a:xfrm>
          <a:prstGeom prst="rect">
            <a:avLst/>
          </a:prstGeom>
          <a:noFill/>
        </p:spPr>
        <p:txBody>
          <a:bodyPr wrap="square" rtlCol="0">
            <a:spAutoFit/>
          </a:bodyPr>
          <a:lstStyle/>
          <a:p>
            <a:pPr algn="ctr">
              <a:lnSpc>
                <a:spcPts val="1900"/>
              </a:lnSpc>
            </a:pPr>
            <a:r>
              <a:rPr lang="en-US" sz="1500" b="1" dirty="0" smtClean="0">
                <a:latin typeface="Tahoma"/>
                <a:cs typeface="Tahoma"/>
              </a:rPr>
              <a:t>Tax on profits</a:t>
            </a:r>
            <a:endParaRPr lang="en-US" sz="1500" b="1" dirty="0">
              <a:solidFill>
                <a:srgbClr val="000000"/>
              </a:solidFill>
              <a:latin typeface="Tahoma"/>
              <a:cs typeface="Tahoma"/>
            </a:endParaRPr>
          </a:p>
        </p:txBody>
      </p:sp>
      <p:sp>
        <p:nvSpPr>
          <p:cNvPr id="11" name="TextBox 10"/>
          <p:cNvSpPr txBox="1"/>
          <p:nvPr/>
        </p:nvSpPr>
        <p:spPr>
          <a:xfrm>
            <a:off x="357027" y="3469967"/>
            <a:ext cx="1061342" cy="661720"/>
          </a:xfrm>
          <a:prstGeom prst="rect">
            <a:avLst/>
          </a:prstGeom>
          <a:noFill/>
        </p:spPr>
        <p:txBody>
          <a:bodyPr wrap="square" rtlCol="0">
            <a:spAutoFit/>
          </a:bodyPr>
          <a:lstStyle/>
          <a:p>
            <a:pPr algn="ctr"/>
            <a:r>
              <a:rPr lang="en-US" sz="2800" b="1" dirty="0" smtClean="0">
                <a:latin typeface="Tahoma"/>
                <a:cs typeface="Tahoma"/>
              </a:rPr>
              <a:t>0%</a:t>
            </a:r>
          </a:p>
          <a:p>
            <a:pPr algn="ctr"/>
            <a:r>
              <a:rPr lang="en-US" sz="900" dirty="0" smtClean="0">
                <a:solidFill>
                  <a:srgbClr val="000000"/>
                </a:solidFill>
                <a:latin typeface="Tahoma"/>
                <a:cs typeface="Tahoma"/>
              </a:rPr>
              <a:t>(first </a:t>
            </a:r>
            <a:r>
              <a:rPr lang="lt-LT" sz="900" dirty="0" smtClean="0">
                <a:solidFill>
                  <a:srgbClr val="000000"/>
                </a:solidFill>
                <a:latin typeface="Tahoma"/>
                <a:cs typeface="Tahoma"/>
              </a:rPr>
              <a:t>10</a:t>
            </a:r>
            <a:r>
              <a:rPr lang="en-US" sz="900" dirty="0" smtClean="0">
                <a:solidFill>
                  <a:srgbClr val="000000"/>
                </a:solidFill>
                <a:latin typeface="Tahoma"/>
                <a:cs typeface="Tahoma"/>
              </a:rPr>
              <a:t> </a:t>
            </a:r>
            <a:r>
              <a:rPr lang="en-US" sz="900" dirty="0" smtClean="0">
                <a:solidFill>
                  <a:srgbClr val="000000"/>
                </a:solidFill>
                <a:latin typeface="Tahoma"/>
                <a:cs typeface="Tahoma"/>
              </a:rPr>
              <a:t>years)</a:t>
            </a:r>
            <a:endParaRPr lang="en-US" sz="900" dirty="0">
              <a:solidFill>
                <a:srgbClr val="000000"/>
              </a:solidFill>
              <a:latin typeface="Tahoma"/>
              <a:cs typeface="Tahoma"/>
            </a:endParaRPr>
          </a:p>
        </p:txBody>
      </p:sp>
      <p:sp>
        <p:nvSpPr>
          <p:cNvPr id="19" name="TextBox 18"/>
          <p:cNvSpPr txBox="1"/>
          <p:nvPr/>
        </p:nvSpPr>
        <p:spPr>
          <a:xfrm>
            <a:off x="6704133" y="2981290"/>
            <a:ext cx="1945816" cy="754053"/>
          </a:xfrm>
          <a:prstGeom prst="rect">
            <a:avLst/>
          </a:prstGeom>
          <a:noFill/>
        </p:spPr>
        <p:txBody>
          <a:bodyPr wrap="square" rtlCol="0">
            <a:spAutoFit/>
          </a:bodyPr>
          <a:lstStyle/>
          <a:p>
            <a:pPr algn="ctr"/>
            <a:r>
              <a:rPr lang="en-US" sz="1500" b="1" smtClean="0">
                <a:latin typeface="Tahoma"/>
                <a:cs typeface="Tahoma"/>
              </a:rPr>
              <a:t>Tax on dividends</a:t>
            </a:r>
          </a:p>
          <a:p>
            <a:pPr algn="ctr"/>
            <a:r>
              <a:rPr lang="en-US" sz="2800" b="1" smtClean="0">
                <a:latin typeface="Tahoma"/>
                <a:cs typeface="Tahoma"/>
              </a:rPr>
              <a:t>0%</a:t>
            </a:r>
            <a:endParaRPr lang="en-US" sz="2800" b="1">
              <a:latin typeface="Tahoma"/>
              <a:cs typeface="Tahoma"/>
            </a:endParaRPr>
          </a:p>
        </p:txBody>
      </p:sp>
      <p:pic>
        <p:nvPicPr>
          <p:cNvPr id="20" name="Picture 19"/>
          <p:cNvPicPr>
            <a:picLocks noChangeAspect="1"/>
          </p:cNvPicPr>
          <p:nvPr/>
        </p:nvPicPr>
        <p:blipFill>
          <a:blip r:embed="rId3"/>
          <a:stretch>
            <a:fillRect/>
          </a:stretch>
        </p:blipFill>
        <p:spPr>
          <a:xfrm>
            <a:off x="4165344" y="2274772"/>
            <a:ext cx="921600" cy="648000"/>
          </a:xfrm>
          <a:prstGeom prst="rect">
            <a:avLst/>
          </a:prstGeom>
        </p:spPr>
      </p:pic>
      <p:pic>
        <p:nvPicPr>
          <p:cNvPr id="21" name="Picture 20"/>
          <p:cNvPicPr>
            <a:picLocks noChangeAspect="1"/>
          </p:cNvPicPr>
          <p:nvPr/>
        </p:nvPicPr>
        <p:blipFill>
          <a:blip r:embed="rId4"/>
          <a:stretch>
            <a:fillRect/>
          </a:stretch>
        </p:blipFill>
        <p:spPr>
          <a:xfrm>
            <a:off x="7218524" y="2449930"/>
            <a:ext cx="979116" cy="472842"/>
          </a:xfrm>
          <a:prstGeom prst="rect">
            <a:avLst/>
          </a:prstGeom>
        </p:spPr>
      </p:pic>
      <p:pic>
        <p:nvPicPr>
          <p:cNvPr id="13" name="Picture 12"/>
          <p:cNvPicPr>
            <a:picLocks noChangeAspect="1"/>
          </p:cNvPicPr>
          <p:nvPr/>
        </p:nvPicPr>
        <p:blipFill>
          <a:blip r:embed="rId5"/>
          <a:stretch>
            <a:fillRect/>
          </a:stretch>
        </p:blipFill>
        <p:spPr>
          <a:xfrm>
            <a:off x="1197120" y="1993063"/>
            <a:ext cx="491768" cy="587816"/>
          </a:xfrm>
          <a:prstGeom prst="rect">
            <a:avLst/>
          </a:prstGeom>
        </p:spPr>
      </p:pic>
      <p:cxnSp>
        <p:nvCxnSpPr>
          <p:cNvPr id="6" name="Straight Connector 5"/>
          <p:cNvCxnSpPr/>
          <p:nvPr/>
        </p:nvCxnSpPr>
        <p:spPr>
          <a:xfrm flipH="1">
            <a:off x="979973" y="3182736"/>
            <a:ext cx="217147" cy="210713"/>
          </a:xfrm>
          <a:prstGeom prst="line">
            <a:avLst/>
          </a:prstGeom>
          <a:ln w="9525">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688888" y="3182613"/>
            <a:ext cx="203521" cy="210713"/>
          </a:xfrm>
          <a:prstGeom prst="line">
            <a:avLst/>
          </a:prstGeom>
          <a:ln w="9525">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7426863" y="4688951"/>
            <a:ext cx="1717137" cy="200055"/>
          </a:xfrm>
          <a:prstGeom prst="rect">
            <a:avLst/>
          </a:prstGeom>
        </p:spPr>
        <p:txBody>
          <a:bodyPr wrap="none">
            <a:spAutoFit/>
          </a:bodyPr>
          <a:lstStyle/>
          <a:p>
            <a:r>
              <a:rPr lang="en-US" sz="700" dirty="0" smtClean="0">
                <a:latin typeface="Tahoma" panose="020B0604030504040204" pitchFamily="34" charset="0"/>
                <a:ea typeface="Tahoma" panose="020B0604030504040204" pitchFamily="34" charset="0"/>
                <a:cs typeface="Tahoma" panose="020B0604030504040204" pitchFamily="34" charset="0"/>
              </a:rPr>
              <a:t>Source</a:t>
            </a:r>
            <a:r>
              <a:rPr lang="lt-LT" sz="700" dirty="0" smtClean="0">
                <a:latin typeface="Tahoma" panose="020B0604030504040204" pitchFamily="34" charset="0"/>
                <a:ea typeface="Tahoma" panose="020B0604030504040204" pitchFamily="34" charset="0"/>
                <a:cs typeface="Tahoma" panose="020B0604030504040204" pitchFamily="34" charset="0"/>
              </a:rPr>
              <a:t>:</a:t>
            </a:r>
            <a:r>
              <a:rPr lang="en-US" sz="700" dirty="0" smtClean="0">
                <a:latin typeface="Tahoma" panose="020B0604030504040204" pitchFamily="34" charset="0"/>
                <a:ea typeface="Tahoma" panose="020B0604030504040204" pitchFamily="34" charset="0"/>
                <a:cs typeface="Tahoma" panose="020B0604030504040204" pitchFamily="34" charset="0"/>
              </a:rPr>
              <a:t> </a:t>
            </a:r>
            <a:r>
              <a:rPr lang="en-US" sz="700" dirty="0">
                <a:latin typeface="Tahoma" panose="020B0604030504040204" pitchFamily="34" charset="0"/>
                <a:ea typeface="Tahoma" panose="020B0604030504040204" pitchFamily="34" charset="0"/>
                <a:cs typeface="Tahoma" panose="020B0604030504040204" pitchFamily="34" charset="0"/>
              </a:rPr>
              <a:t>Šiauliai City </a:t>
            </a:r>
            <a:r>
              <a:rPr lang="en-US" sz="700" dirty="0" smtClean="0">
                <a:latin typeface="Tahoma" panose="020B0604030504040204" pitchFamily="34" charset="0"/>
                <a:ea typeface="Tahoma" panose="020B0604030504040204" pitchFamily="34" charset="0"/>
                <a:cs typeface="Tahoma" panose="020B0604030504040204" pitchFamily="34" charset="0"/>
              </a:rPr>
              <a:t>Municipality</a:t>
            </a:r>
            <a:r>
              <a:rPr lang="lt-LT" sz="700" dirty="0" smtClean="0">
                <a:latin typeface="Tahoma" panose="020B0604030504040204" pitchFamily="34" charset="0"/>
                <a:ea typeface="Tahoma" panose="020B0604030504040204" pitchFamily="34" charset="0"/>
                <a:cs typeface="Tahoma" panose="020B0604030504040204" pitchFamily="34" charset="0"/>
              </a:rPr>
              <a:t>, 2014</a:t>
            </a:r>
            <a:endParaRPr lang="lt-LT" sz="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5236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615" y="1053224"/>
            <a:ext cx="2123749" cy="1200328"/>
          </a:xfrm>
          <a:prstGeom prst="rect">
            <a:avLst/>
          </a:prstGeom>
          <a:noFill/>
        </p:spPr>
        <p:txBody>
          <a:bodyPr wrap="square" rtlCol="0">
            <a:spAutoFit/>
          </a:bodyPr>
          <a:lstStyle/>
          <a:p>
            <a:r>
              <a:rPr lang="en-US" sz="2400" dirty="0" smtClean="0">
                <a:solidFill>
                  <a:schemeClr val="bg1"/>
                </a:solidFill>
                <a:latin typeface="Tahoma"/>
                <a:cs typeface="Tahoma"/>
              </a:rPr>
              <a:t>Business friendly environment</a:t>
            </a:r>
            <a:endParaRPr lang="en-US" sz="2400" dirty="0">
              <a:solidFill>
                <a:schemeClr val="bg1"/>
              </a:solidFill>
              <a:latin typeface="Tahoma"/>
              <a:cs typeface="Tahoma"/>
            </a:endParaRPr>
          </a:p>
        </p:txBody>
      </p:sp>
      <p:sp>
        <p:nvSpPr>
          <p:cNvPr id="4" name="TextBox 3"/>
          <p:cNvSpPr txBox="1"/>
          <p:nvPr/>
        </p:nvSpPr>
        <p:spPr>
          <a:xfrm>
            <a:off x="3097479" y="1132471"/>
            <a:ext cx="5597824" cy="2246769"/>
          </a:xfrm>
          <a:prstGeom prst="rect">
            <a:avLst/>
          </a:prstGeom>
          <a:noFill/>
        </p:spPr>
        <p:txBody>
          <a:bodyPr wrap="square" rtlCol="0" anchor="t">
            <a:spAutoFit/>
          </a:bodyPr>
          <a:lstStyle/>
          <a:p>
            <a:pPr marL="374904" indent="-374904">
              <a:spcBef>
                <a:spcPts val="1200"/>
              </a:spcBef>
              <a:buClr>
                <a:srgbClr val="FC6417"/>
              </a:buClr>
              <a:buSzPct val="150000"/>
            </a:pPr>
            <a:endParaRPr lang="en-US" sz="1500" dirty="0" smtClean="0">
              <a:solidFill>
                <a:srgbClr val="FFFFFF"/>
              </a:solidFill>
              <a:latin typeface="Tahoma"/>
              <a:cs typeface="Tahoma"/>
            </a:endParaRPr>
          </a:p>
          <a:p>
            <a:pPr marL="374904" indent="-374904">
              <a:spcBef>
                <a:spcPts val="1200"/>
              </a:spcBef>
              <a:buClr>
                <a:srgbClr val="FC6417"/>
              </a:buClr>
              <a:buSzPct val="150000"/>
              <a:buBlip>
                <a:blip r:embed="rId3"/>
              </a:buBlip>
            </a:pPr>
            <a:r>
              <a:rPr lang="en-US" sz="1500" dirty="0" smtClean="0">
                <a:solidFill>
                  <a:srgbClr val="FFFFFF"/>
                </a:solidFill>
                <a:latin typeface="Tahoma"/>
                <a:cs typeface="Tahoma"/>
              </a:rPr>
              <a:t>Construction permit : 21-42 working days; our practice – 14 days</a:t>
            </a:r>
            <a:endParaRPr lang="en-US" sz="1500" b="1" dirty="0" smtClean="0">
              <a:solidFill>
                <a:schemeClr val="bg1"/>
              </a:solidFill>
              <a:latin typeface="Tahoma"/>
              <a:cs typeface="Tahoma"/>
            </a:endParaRPr>
          </a:p>
          <a:p>
            <a:pPr marL="374904" indent="-374904">
              <a:spcBef>
                <a:spcPts val="1200"/>
              </a:spcBef>
              <a:buClr>
                <a:srgbClr val="FC6417"/>
              </a:buClr>
              <a:buSzPct val="150000"/>
              <a:buBlip>
                <a:blip r:embed="rId3"/>
              </a:buBlip>
            </a:pPr>
            <a:r>
              <a:rPr lang="en-US" sz="1500" dirty="0" smtClean="0">
                <a:solidFill>
                  <a:srgbClr val="FFFFFF"/>
                </a:solidFill>
                <a:latin typeface="Tahoma"/>
                <a:cs typeface="Tahoma"/>
              </a:rPr>
              <a:t>Environmental impact permit: just 1 day if no issues are identified</a:t>
            </a:r>
          </a:p>
          <a:p>
            <a:pPr marL="374904" lvl="0" indent="-374904">
              <a:spcBef>
                <a:spcPts val="1800"/>
              </a:spcBef>
              <a:buClr>
                <a:srgbClr val="FC6417"/>
              </a:buClr>
              <a:buSzPct val="150000"/>
              <a:buBlip>
                <a:blip r:embed="rId3"/>
              </a:buBlip>
            </a:pPr>
            <a:r>
              <a:rPr lang="en-GB" sz="1500" dirty="0" smtClean="0">
                <a:solidFill>
                  <a:srgbClr val="FFFFFF"/>
                </a:solidFill>
                <a:latin typeface="Tahoma"/>
                <a:cs typeface="Tahoma"/>
              </a:rPr>
              <a:t>A direct contact person to guide investors through the processes</a:t>
            </a:r>
            <a:endParaRPr lang="en-US" sz="1050" dirty="0" smtClean="0">
              <a:solidFill>
                <a:schemeClr val="bg1"/>
              </a:solidFill>
              <a:latin typeface="Tahoma"/>
              <a:cs typeface="Tahoma"/>
            </a:endParaRPr>
          </a:p>
        </p:txBody>
      </p:sp>
      <p:pic>
        <p:nvPicPr>
          <p:cNvPr id="5" name="Picture 4"/>
          <p:cNvPicPr>
            <a:picLocks noChangeAspect="1"/>
          </p:cNvPicPr>
          <p:nvPr/>
        </p:nvPicPr>
        <p:blipFill>
          <a:blip r:embed="rId4"/>
          <a:stretch>
            <a:fillRect/>
          </a:stretch>
        </p:blipFill>
        <p:spPr>
          <a:xfrm>
            <a:off x="607824" y="2915600"/>
            <a:ext cx="1460886" cy="1165600"/>
          </a:xfrm>
          <a:prstGeom prst="rect">
            <a:avLst/>
          </a:prstGeom>
        </p:spPr>
      </p:pic>
    </p:spTree>
    <p:extLst>
      <p:ext uri="{BB962C8B-B14F-4D97-AF65-F5344CB8AC3E}">
        <p14:creationId xmlns:p14="http://schemas.microsoft.com/office/powerpoint/2010/main" val="2331513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615" y="1053224"/>
            <a:ext cx="2123749" cy="1200328"/>
          </a:xfrm>
          <a:prstGeom prst="rect">
            <a:avLst/>
          </a:prstGeom>
          <a:noFill/>
        </p:spPr>
        <p:txBody>
          <a:bodyPr wrap="square" rtlCol="0">
            <a:spAutoFit/>
          </a:bodyPr>
          <a:lstStyle/>
          <a:p>
            <a:r>
              <a:rPr lang="en-US" sz="2400" dirty="0" smtClean="0">
                <a:solidFill>
                  <a:schemeClr val="bg1"/>
                </a:solidFill>
                <a:latin typeface="Tahoma"/>
                <a:cs typeface="Tahoma"/>
              </a:rPr>
              <a:t>Business friendly environment</a:t>
            </a:r>
            <a:endParaRPr lang="en-US" sz="2400" dirty="0">
              <a:solidFill>
                <a:schemeClr val="bg1"/>
              </a:solidFill>
              <a:latin typeface="Tahoma"/>
              <a:cs typeface="Tahoma"/>
            </a:endParaRPr>
          </a:p>
        </p:txBody>
      </p:sp>
      <p:sp>
        <p:nvSpPr>
          <p:cNvPr id="4" name="TextBox 3"/>
          <p:cNvSpPr txBox="1"/>
          <p:nvPr/>
        </p:nvSpPr>
        <p:spPr>
          <a:xfrm>
            <a:off x="3010394" y="1662453"/>
            <a:ext cx="5597824" cy="1869743"/>
          </a:xfrm>
          <a:prstGeom prst="rect">
            <a:avLst/>
          </a:prstGeom>
          <a:noFill/>
        </p:spPr>
        <p:txBody>
          <a:bodyPr wrap="square" rtlCol="0" anchor="t">
            <a:spAutoFit/>
          </a:bodyPr>
          <a:lstStyle/>
          <a:p>
            <a:pPr marL="374904" indent="-374904">
              <a:spcBef>
                <a:spcPts val="1200"/>
              </a:spcBef>
              <a:buClr>
                <a:srgbClr val="FC6417"/>
              </a:buClr>
              <a:buSzPct val="150000"/>
            </a:pPr>
            <a:endParaRPr lang="en-US" sz="1500" dirty="0" smtClean="0">
              <a:solidFill>
                <a:srgbClr val="FFFFFF"/>
              </a:solidFill>
              <a:latin typeface="Tahoma"/>
              <a:cs typeface="Tahoma"/>
            </a:endParaRPr>
          </a:p>
          <a:p>
            <a:pPr marL="374904" indent="-374904">
              <a:spcBef>
                <a:spcPts val="1200"/>
              </a:spcBef>
              <a:buClr>
                <a:srgbClr val="FC6417"/>
              </a:buClr>
              <a:buSzPct val="150000"/>
              <a:buBlip>
                <a:blip r:embed="rId3"/>
              </a:buBlip>
            </a:pPr>
            <a:r>
              <a:rPr lang="en-US" sz="1500" dirty="0" smtClean="0">
                <a:solidFill>
                  <a:srgbClr val="FFFFFF"/>
                </a:solidFill>
                <a:latin typeface="Tahoma"/>
                <a:cs typeface="Tahoma"/>
              </a:rPr>
              <a:t>Possibility to negotiate with the municipality for land lease (</a:t>
            </a:r>
            <a:r>
              <a:rPr lang="en-US" sz="1500" b="1" dirty="0">
                <a:solidFill>
                  <a:srgbClr val="FFFFFF"/>
                </a:solidFill>
                <a:latin typeface="Tahoma"/>
                <a:cs typeface="Tahoma"/>
              </a:rPr>
              <a:t>0.</a:t>
            </a:r>
            <a:r>
              <a:rPr lang="lt-LT" sz="1500" b="1" dirty="0">
                <a:solidFill>
                  <a:srgbClr val="FFFFFF"/>
                </a:solidFill>
                <a:latin typeface="Tahoma"/>
                <a:cs typeface="Tahoma"/>
              </a:rPr>
              <a:t>81</a:t>
            </a:r>
            <a:r>
              <a:rPr lang="en-US" sz="1500" b="1" dirty="0">
                <a:solidFill>
                  <a:srgbClr val="FFFFFF"/>
                </a:solidFill>
                <a:latin typeface="Tahoma"/>
                <a:cs typeface="Tahoma"/>
              </a:rPr>
              <a:t>%</a:t>
            </a:r>
            <a:r>
              <a:rPr lang="lt-LT" sz="1500" b="1" dirty="0">
                <a:solidFill>
                  <a:srgbClr val="FFFFFF"/>
                </a:solidFill>
                <a:latin typeface="Tahoma"/>
                <a:cs typeface="Tahoma"/>
              </a:rPr>
              <a:t> </a:t>
            </a:r>
            <a:r>
              <a:rPr lang="en-US" sz="1500" dirty="0" smtClean="0">
                <a:solidFill>
                  <a:srgbClr val="FFFFFF"/>
                </a:solidFill>
                <a:latin typeface="Tahoma"/>
                <a:cs typeface="Tahoma"/>
              </a:rPr>
              <a:t>) and real estate tax (</a:t>
            </a:r>
            <a:r>
              <a:rPr lang="en-US" sz="1500" b="1" dirty="0" smtClean="0">
                <a:solidFill>
                  <a:srgbClr val="FFFFFF"/>
                </a:solidFill>
                <a:latin typeface="Tahoma"/>
                <a:cs typeface="Tahoma"/>
              </a:rPr>
              <a:t>0.</a:t>
            </a:r>
            <a:r>
              <a:rPr lang="lt-LT" sz="1500" b="1" dirty="0">
                <a:solidFill>
                  <a:srgbClr val="FFFFFF"/>
                </a:solidFill>
                <a:latin typeface="Tahoma"/>
                <a:cs typeface="Tahoma"/>
              </a:rPr>
              <a:t>75</a:t>
            </a:r>
            <a:r>
              <a:rPr lang="en-US" sz="1500" b="1" dirty="0" smtClean="0">
                <a:solidFill>
                  <a:srgbClr val="FFFFFF"/>
                </a:solidFill>
                <a:latin typeface="Tahoma"/>
                <a:cs typeface="Tahoma"/>
              </a:rPr>
              <a:t>%)</a:t>
            </a:r>
            <a:r>
              <a:rPr lang="en-US" sz="1500" dirty="0" smtClean="0">
                <a:solidFill>
                  <a:srgbClr val="FFFFFF"/>
                </a:solidFill>
                <a:latin typeface="Tahoma"/>
                <a:cs typeface="Tahoma"/>
              </a:rPr>
              <a:t> deductions</a:t>
            </a:r>
          </a:p>
          <a:p>
            <a:pPr marL="374904" indent="-374904">
              <a:spcBef>
                <a:spcPts val="1200"/>
              </a:spcBef>
              <a:buClr>
                <a:srgbClr val="FC6417"/>
              </a:buClr>
              <a:buSzPct val="150000"/>
              <a:buBlip>
                <a:blip r:embed="rId3"/>
              </a:buBlip>
            </a:pPr>
            <a:r>
              <a:rPr lang="en-GB" sz="1500" dirty="0" smtClean="0">
                <a:solidFill>
                  <a:srgbClr val="FFFFFF"/>
                </a:solidFill>
                <a:latin typeface="Tahoma"/>
                <a:cs typeface="Tahoma"/>
              </a:rPr>
              <a:t>Help with public transport, street infrastructure and sidewalks</a:t>
            </a:r>
          </a:p>
          <a:p>
            <a:pPr marL="374904" indent="-374904">
              <a:spcBef>
                <a:spcPts val="1200"/>
              </a:spcBef>
              <a:buClr>
                <a:srgbClr val="FC6417"/>
              </a:buClr>
              <a:buSzPct val="150000"/>
              <a:buBlip>
                <a:blip r:embed="rId3"/>
              </a:buBlip>
            </a:pPr>
            <a:endParaRPr lang="en-US" sz="1050" dirty="0" smtClean="0">
              <a:solidFill>
                <a:schemeClr val="bg1"/>
              </a:solidFill>
              <a:latin typeface="Tahoma"/>
              <a:cs typeface="Tahoma"/>
            </a:endParaRPr>
          </a:p>
        </p:txBody>
      </p:sp>
      <p:pic>
        <p:nvPicPr>
          <p:cNvPr id="5" name="Picture 4"/>
          <p:cNvPicPr>
            <a:picLocks noChangeAspect="1"/>
          </p:cNvPicPr>
          <p:nvPr/>
        </p:nvPicPr>
        <p:blipFill>
          <a:blip r:embed="rId4"/>
          <a:stretch>
            <a:fillRect/>
          </a:stretch>
        </p:blipFill>
        <p:spPr>
          <a:xfrm>
            <a:off x="607824" y="2915600"/>
            <a:ext cx="1460886" cy="1165600"/>
          </a:xfrm>
          <a:prstGeom prst="rect">
            <a:avLst/>
          </a:prstGeom>
        </p:spPr>
      </p:pic>
    </p:spTree>
    <p:extLst>
      <p:ext uri="{BB962C8B-B14F-4D97-AF65-F5344CB8AC3E}">
        <p14:creationId xmlns:p14="http://schemas.microsoft.com/office/powerpoint/2010/main" val="2331513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2655" y="1136072"/>
            <a:ext cx="5112142" cy="461665"/>
          </a:xfrm>
          <a:prstGeom prst="rect">
            <a:avLst/>
          </a:prstGeom>
        </p:spPr>
        <p:txBody>
          <a:bodyPr wrap="square">
            <a:spAutoFit/>
          </a:bodyPr>
          <a:lstStyle/>
          <a:p>
            <a:pPr algn="ctr"/>
            <a:r>
              <a:rPr lang="en-US" sz="2400" b="1" dirty="0" smtClean="0">
                <a:solidFill>
                  <a:srgbClr val="FC6417"/>
                </a:solidFill>
                <a:latin typeface="Tahoma"/>
                <a:cs typeface="Tahoma"/>
              </a:rPr>
              <a:t>So why </a:t>
            </a:r>
            <a:r>
              <a:rPr lang="lt-LT" sz="2400" b="1" dirty="0" smtClean="0">
                <a:solidFill>
                  <a:srgbClr val="FC6417"/>
                </a:solidFill>
                <a:latin typeface="Tahoma"/>
                <a:cs typeface="Tahoma"/>
              </a:rPr>
              <a:t>Š</a:t>
            </a:r>
            <a:r>
              <a:rPr lang="en-US" sz="2400" b="1" dirty="0" err="1" smtClean="0">
                <a:solidFill>
                  <a:srgbClr val="FC6417"/>
                </a:solidFill>
                <a:latin typeface="Tahoma"/>
                <a:cs typeface="Tahoma"/>
              </a:rPr>
              <a:t>iauliai</a:t>
            </a:r>
            <a:r>
              <a:rPr lang="en-US" sz="2400" b="1" dirty="0" smtClean="0">
                <a:solidFill>
                  <a:srgbClr val="FC6417"/>
                </a:solidFill>
                <a:latin typeface="Tahoma"/>
                <a:cs typeface="Tahoma"/>
              </a:rPr>
              <a:t>?</a:t>
            </a:r>
            <a:endParaRPr lang="en-US" sz="2400" dirty="0"/>
          </a:p>
        </p:txBody>
      </p:sp>
      <p:sp>
        <p:nvSpPr>
          <p:cNvPr id="3" name="TextBox 2"/>
          <p:cNvSpPr txBox="1"/>
          <p:nvPr/>
        </p:nvSpPr>
        <p:spPr>
          <a:xfrm>
            <a:off x="817418" y="1427018"/>
            <a:ext cx="7800109" cy="3123932"/>
          </a:xfrm>
          <a:prstGeom prst="rect">
            <a:avLst/>
          </a:prstGeom>
          <a:noFill/>
        </p:spPr>
        <p:txBody>
          <a:bodyPr wrap="square" rtlCol="0">
            <a:spAutoFit/>
          </a:bodyPr>
          <a:lstStyle/>
          <a:p>
            <a:pPr marL="374904" indent="-374904">
              <a:spcBef>
                <a:spcPts val="1200"/>
              </a:spcBef>
              <a:buClr>
                <a:srgbClr val="FC6417"/>
              </a:buClr>
              <a:buSzPct val="150000"/>
            </a:pPr>
            <a:endParaRPr lang="en-US" dirty="0" smtClean="0">
              <a:solidFill>
                <a:srgbClr val="FFFFFF"/>
              </a:solidFill>
              <a:latin typeface="Tahoma"/>
              <a:cs typeface="Tahoma"/>
            </a:endParaRPr>
          </a:p>
          <a:p>
            <a:pPr marL="374904" indent="-374904">
              <a:spcBef>
                <a:spcPts val="1200"/>
              </a:spcBef>
              <a:buClr>
                <a:srgbClr val="FC6417"/>
              </a:buClr>
              <a:buSzPct val="150000"/>
              <a:buBlip>
                <a:blip r:embed="rId3"/>
              </a:buBlip>
            </a:pPr>
            <a:r>
              <a:rPr lang="en-US" dirty="0" smtClean="0">
                <a:solidFill>
                  <a:srgbClr val="FFFFFF"/>
                </a:solidFill>
                <a:latin typeface="Tahoma"/>
                <a:cs typeface="Tahoma"/>
              </a:rPr>
              <a:t>Strong industrial competences and development potential</a:t>
            </a:r>
          </a:p>
          <a:p>
            <a:pPr marL="374904" indent="-374904">
              <a:spcBef>
                <a:spcPts val="1200"/>
              </a:spcBef>
              <a:buClr>
                <a:srgbClr val="FC6417"/>
              </a:buClr>
              <a:buSzPct val="150000"/>
              <a:buBlip>
                <a:blip r:embed="rId3"/>
              </a:buBlip>
            </a:pPr>
            <a:r>
              <a:rPr lang="en-US" dirty="0" smtClean="0">
                <a:solidFill>
                  <a:srgbClr val="FFFFFF"/>
                </a:solidFill>
                <a:latin typeface="Tahoma"/>
                <a:cs typeface="Tahoma"/>
              </a:rPr>
              <a:t>A </a:t>
            </a:r>
            <a:r>
              <a:rPr lang="en-US" dirty="0" err="1" smtClean="0">
                <a:solidFill>
                  <a:srgbClr val="FFFFFF"/>
                </a:solidFill>
                <a:latin typeface="Tahoma"/>
                <a:cs typeface="Tahoma"/>
              </a:rPr>
              <a:t>laborpool</a:t>
            </a:r>
            <a:r>
              <a:rPr lang="en-US" dirty="0" smtClean="0">
                <a:solidFill>
                  <a:srgbClr val="FFFFFF"/>
                </a:solidFill>
                <a:latin typeface="Tahoma"/>
                <a:cs typeface="Tahoma"/>
              </a:rPr>
              <a:t> of </a:t>
            </a:r>
            <a:r>
              <a:rPr lang="lt-LT" dirty="0" smtClean="0">
                <a:solidFill>
                  <a:srgbClr val="FFFFFF"/>
                </a:solidFill>
                <a:latin typeface="Tahoma"/>
                <a:cs typeface="Tahoma"/>
              </a:rPr>
              <a:t>51</a:t>
            </a:r>
            <a:r>
              <a:rPr lang="en-US" dirty="0" smtClean="0">
                <a:solidFill>
                  <a:srgbClr val="FFFFFF"/>
                </a:solidFill>
                <a:latin typeface="Tahoma"/>
                <a:cs typeface="Tahoma"/>
              </a:rPr>
              <a:t>,000 skilled workers</a:t>
            </a:r>
          </a:p>
          <a:p>
            <a:pPr marL="374904" indent="-374904">
              <a:spcBef>
                <a:spcPts val="1200"/>
              </a:spcBef>
              <a:buClr>
                <a:srgbClr val="FC6417"/>
              </a:buClr>
              <a:buSzPct val="150000"/>
              <a:buBlip>
                <a:blip r:embed="rId3"/>
              </a:buBlip>
            </a:pPr>
            <a:r>
              <a:rPr lang="en-US" dirty="0" smtClean="0">
                <a:solidFill>
                  <a:srgbClr val="FFFFFF"/>
                </a:solidFill>
                <a:latin typeface="Tahoma"/>
                <a:cs typeface="Tahoma"/>
              </a:rPr>
              <a:t>Easy access to all transportation chains</a:t>
            </a:r>
          </a:p>
          <a:p>
            <a:pPr marL="374904" indent="-374904">
              <a:spcBef>
                <a:spcPts val="1200"/>
              </a:spcBef>
              <a:buClr>
                <a:srgbClr val="FC6417"/>
              </a:buClr>
              <a:buSzPct val="150000"/>
              <a:buBlip>
                <a:blip r:embed="rId3"/>
              </a:buBlip>
            </a:pPr>
            <a:r>
              <a:rPr lang="en-US" dirty="0" smtClean="0">
                <a:solidFill>
                  <a:srgbClr val="FFFFFF"/>
                </a:solidFill>
                <a:latin typeface="Tahoma"/>
                <a:cs typeface="Tahoma"/>
              </a:rPr>
              <a:t>Favorable legal environment and  good infrastructure</a:t>
            </a:r>
          </a:p>
          <a:p>
            <a:pPr marL="374904" indent="-374904">
              <a:spcBef>
                <a:spcPts val="1200"/>
              </a:spcBef>
              <a:buClr>
                <a:srgbClr val="FC6417"/>
              </a:buClr>
              <a:buSzPct val="150000"/>
              <a:buBlip>
                <a:blip r:embed="rId3"/>
              </a:buBlip>
            </a:pPr>
            <a:r>
              <a:rPr lang="en-US" dirty="0" smtClean="0">
                <a:solidFill>
                  <a:srgbClr val="FFFFFF"/>
                </a:solidFill>
                <a:latin typeface="Tahoma"/>
                <a:cs typeface="Tahoma"/>
              </a:rPr>
              <a:t>Pro-active local authorities always ready to help the investors</a:t>
            </a:r>
          </a:p>
          <a:p>
            <a:pPr>
              <a:spcBef>
                <a:spcPts val="1200"/>
              </a:spcBef>
              <a:buClr>
                <a:srgbClr val="FC6417"/>
              </a:buClr>
              <a:buSzPct val="150000"/>
            </a:pPr>
            <a:endParaRPr lang="en-US" sz="1100" dirty="0" smtClean="0">
              <a:solidFill>
                <a:schemeClr val="bg1"/>
              </a:solidFill>
              <a:latin typeface="Tahoma"/>
              <a:cs typeface="Tahoma"/>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065" y="994992"/>
            <a:ext cx="4025335" cy="461665"/>
          </a:xfrm>
          <a:prstGeom prst="rect">
            <a:avLst/>
          </a:prstGeom>
          <a:noFill/>
        </p:spPr>
        <p:txBody>
          <a:bodyPr wrap="square" rtlCol="0">
            <a:spAutoFit/>
          </a:bodyPr>
          <a:lstStyle/>
          <a:p>
            <a:r>
              <a:rPr lang="en-US" sz="2400" smtClean="0">
                <a:solidFill>
                  <a:schemeClr val="bg1"/>
                </a:solidFill>
                <a:latin typeface="Tahoma"/>
                <a:cs typeface="Tahoma"/>
              </a:rPr>
              <a:t>They’re already here</a:t>
            </a:r>
            <a:endParaRPr lang="en-US" sz="2400">
              <a:solidFill>
                <a:schemeClr val="bg1"/>
              </a:solidFill>
              <a:latin typeface="Tahoma"/>
              <a:cs typeface="Tahoma"/>
            </a:endParaRPr>
          </a:p>
        </p:txBody>
      </p:sp>
      <p:sp>
        <p:nvSpPr>
          <p:cNvPr id="3" name="TextBox 2"/>
          <p:cNvSpPr txBox="1"/>
          <p:nvPr/>
        </p:nvSpPr>
        <p:spPr>
          <a:xfrm>
            <a:off x="1118606" y="2544309"/>
            <a:ext cx="1314394" cy="461665"/>
          </a:xfrm>
          <a:prstGeom prst="rect">
            <a:avLst/>
          </a:prstGeom>
          <a:noFill/>
        </p:spPr>
        <p:txBody>
          <a:bodyPr wrap="square" rtlCol="0">
            <a:spAutoFit/>
          </a:bodyPr>
          <a:lstStyle/>
          <a:p>
            <a:pPr algn="ctr"/>
            <a:r>
              <a:rPr lang="en-US" sz="1200">
                <a:latin typeface="Tahoma"/>
                <a:cs typeface="Tahoma"/>
              </a:rPr>
              <a:t>Mechanical</a:t>
            </a:r>
          </a:p>
          <a:p>
            <a:pPr algn="ctr"/>
            <a:r>
              <a:rPr lang="en-US" sz="1200">
                <a:latin typeface="Tahoma"/>
                <a:cs typeface="Tahoma"/>
              </a:rPr>
              <a:t>engineering:</a:t>
            </a:r>
            <a:endParaRPr lang="en-US" sz="1200">
              <a:solidFill>
                <a:srgbClr val="000000"/>
              </a:solidFill>
              <a:latin typeface="Tahoma"/>
              <a:cs typeface="Tahoma"/>
            </a:endParaRPr>
          </a:p>
        </p:txBody>
      </p:sp>
      <p:sp>
        <p:nvSpPr>
          <p:cNvPr id="4" name="TextBox 3"/>
          <p:cNvSpPr txBox="1"/>
          <p:nvPr/>
        </p:nvSpPr>
        <p:spPr>
          <a:xfrm>
            <a:off x="2631537" y="2544309"/>
            <a:ext cx="1722594" cy="461665"/>
          </a:xfrm>
          <a:prstGeom prst="rect">
            <a:avLst/>
          </a:prstGeom>
          <a:noFill/>
        </p:spPr>
        <p:txBody>
          <a:bodyPr wrap="square" rtlCol="0">
            <a:spAutoFit/>
          </a:bodyPr>
          <a:lstStyle/>
          <a:p>
            <a:pPr algn="ctr"/>
            <a:r>
              <a:rPr lang="en-US" sz="1200">
                <a:latin typeface="Tahoma"/>
                <a:cs typeface="Tahoma"/>
              </a:rPr>
              <a:t>Electrical equipment</a:t>
            </a:r>
          </a:p>
          <a:p>
            <a:pPr algn="ctr"/>
            <a:r>
              <a:rPr lang="en-US" sz="1200">
                <a:latin typeface="Tahoma"/>
                <a:cs typeface="Tahoma"/>
              </a:rPr>
              <a:t>and home appliance:</a:t>
            </a:r>
            <a:endParaRPr lang="en-US" sz="1200">
              <a:solidFill>
                <a:srgbClr val="000000"/>
              </a:solidFill>
              <a:latin typeface="Tahoma"/>
              <a:cs typeface="Tahoma"/>
            </a:endParaRPr>
          </a:p>
        </p:txBody>
      </p:sp>
      <p:sp>
        <p:nvSpPr>
          <p:cNvPr id="5" name="TextBox 4"/>
          <p:cNvSpPr txBox="1"/>
          <p:nvPr/>
        </p:nvSpPr>
        <p:spPr>
          <a:xfrm>
            <a:off x="4607876" y="2544309"/>
            <a:ext cx="1521734" cy="461665"/>
          </a:xfrm>
          <a:prstGeom prst="rect">
            <a:avLst/>
          </a:prstGeom>
          <a:noFill/>
        </p:spPr>
        <p:txBody>
          <a:bodyPr wrap="square" rtlCol="0">
            <a:spAutoFit/>
          </a:bodyPr>
          <a:lstStyle/>
          <a:p>
            <a:pPr algn="ctr"/>
            <a:r>
              <a:rPr lang="en-US" sz="1200">
                <a:latin typeface="Tahoma"/>
                <a:cs typeface="Tahoma"/>
              </a:rPr>
              <a:t>Textile and leather</a:t>
            </a:r>
          </a:p>
          <a:p>
            <a:pPr algn="ctr"/>
            <a:r>
              <a:rPr lang="en-US" sz="1200">
                <a:latin typeface="Tahoma"/>
                <a:cs typeface="Tahoma"/>
              </a:rPr>
              <a:t>processing:</a:t>
            </a:r>
            <a:endParaRPr lang="en-US" sz="1200">
              <a:solidFill>
                <a:srgbClr val="000000"/>
              </a:solidFill>
              <a:latin typeface="Tahoma"/>
              <a:cs typeface="Tahoma"/>
            </a:endParaRPr>
          </a:p>
        </p:txBody>
      </p:sp>
      <p:sp>
        <p:nvSpPr>
          <p:cNvPr id="6" name="TextBox 5"/>
          <p:cNvSpPr txBox="1"/>
          <p:nvPr/>
        </p:nvSpPr>
        <p:spPr>
          <a:xfrm>
            <a:off x="6469498" y="2544309"/>
            <a:ext cx="1314394" cy="276999"/>
          </a:xfrm>
          <a:prstGeom prst="rect">
            <a:avLst/>
          </a:prstGeom>
          <a:noFill/>
        </p:spPr>
        <p:txBody>
          <a:bodyPr wrap="square" rtlCol="0">
            <a:spAutoFit/>
          </a:bodyPr>
          <a:lstStyle/>
          <a:p>
            <a:pPr algn="ctr"/>
            <a:r>
              <a:rPr lang="en-US" sz="1200">
                <a:latin typeface="Tahoma"/>
                <a:cs typeface="Tahoma"/>
              </a:rPr>
              <a:t>Other:</a:t>
            </a:r>
            <a:endParaRPr lang="en-US" sz="1200">
              <a:solidFill>
                <a:srgbClr val="000000"/>
              </a:solidFill>
              <a:latin typeface="Tahoma"/>
              <a:cs typeface="Tahoma"/>
            </a:endParaRPr>
          </a:p>
        </p:txBody>
      </p:sp>
      <p:pic>
        <p:nvPicPr>
          <p:cNvPr id="7" name="Picture 6"/>
          <p:cNvPicPr>
            <a:picLocks noChangeAspect="1"/>
          </p:cNvPicPr>
          <p:nvPr/>
        </p:nvPicPr>
        <p:blipFill>
          <a:blip r:embed="rId3"/>
          <a:stretch>
            <a:fillRect/>
          </a:stretch>
        </p:blipFill>
        <p:spPr>
          <a:xfrm>
            <a:off x="1186312" y="3100718"/>
            <a:ext cx="1178982" cy="251729"/>
          </a:xfrm>
          <a:prstGeom prst="rect">
            <a:avLst/>
          </a:prstGeom>
        </p:spPr>
      </p:pic>
      <p:pic>
        <p:nvPicPr>
          <p:cNvPr id="9" name="Picture 8"/>
          <p:cNvPicPr>
            <a:picLocks noChangeAspect="1"/>
          </p:cNvPicPr>
          <p:nvPr/>
        </p:nvPicPr>
        <p:blipFill>
          <a:blip r:embed="rId4"/>
          <a:stretch>
            <a:fillRect/>
          </a:stretch>
        </p:blipFill>
        <p:spPr>
          <a:xfrm>
            <a:off x="1544787" y="3761238"/>
            <a:ext cx="462032" cy="184813"/>
          </a:xfrm>
          <a:prstGeom prst="rect">
            <a:avLst/>
          </a:prstGeom>
        </p:spPr>
      </p:pic>
      <p:pic>
        <p:nvPicPr>
          <p:cNvPr id="10" name="Picture 9"/>
          <p:cNvPicPr>
            <a:picLocks noChangeAspect="1"/>
          </p:cNvPicPr>
          <p:nvPr/>
        </p:nvPicPr>
        <p:blipFill>
          <a:blip r:embed="rId5"/>
          <a:stretch>
            <a:fillRect/>
          </a:stretch>
        </p:blipFill>
        <p:spPr>
          <a:xfrm>
            <a:off x="1503220" y="4140387"/>
            <a:ext cx="545167" cy="545167"/>
          </a:xfrm>
          <a:prstGeom prst="rect">
            <a:avLst/>
          </a:prstGeom>
        </p:spPr>
      </p:pic>
      <p:pic>
        <p:nvPicPr>
          <p:cNvPr id="11" name="Picture 10"/>
          <p:cNvPicPr>
            <a:picLocks noChangeAspect="1"/>
          </p:cNvPicPr>
          <p:nvPr/>
        </p:nvPicPr>
        <p:blipFill>
          <a:blip r:embed="rId6"/>
          <a:stretch>
            <a:fillRect/>
          </a:stretch>
        </p:blipFill>
        <p:spPr>
          <a:xfrm>
            <a:off x="3126395" y="3136251"/>
            <a:ext cx="732879" cy="223050"/>
          </a:xfrm>
          <a:prstGeom prst="rect">
            <a:avLst/>
          </a:prstGeom>
        </p:spPr>
      </p:pic>
      <p:pic>
        <p:nvPicPr>
          <p:cNvPr id="12" name="Picture 11"/>
          <p:cNvPicPr>
            <a:picLocks noChangeAspect="1"/>
          </p:cNvPicPr>
          <p:nvPr/>
        </p:nvPicPr>
        <p:blipFill>
          <a:blip r:embed="rId7"/>
          <a:stretch>
            <a:fillRect/>
          </a:stretch>
        </p:blipFill>
        <p:spPr>
          <a:xfrm>
            <a:off x="4637456" y="3127243"/>
            <a:ext cx="1462575" cy="187999"/>
          </a:xfrm>
          <a:prstGeom prst="rect">
            <a:avLst/>
          </a:prstGeom>
        </p:spPr>
      </p:pic>
      <p:pic>
        <p:nvPicPr>
          <p:cNvPr id="13" name="Picture 12"/>
          <p:cNvPicPr>
            <a:picLocks noChangeAspect="1"/>
          </p:cNvPicPr>
          <p:nvPr/>
        </p:nvPicPr>
        <p:blipFill>
          <a:blip r:embed="rId8"/>
          <a:stretch>
            <a:fillRect/>
          </a:stretch>
        </p:blipFill>
        <p:spPr>
          <a:xfrm>
            <a:off x="4946542" y="3710255"/>
            <a:ext cx="844402" cy="235796"/>
          </a:xfrm>
          <a:prstGeom prst="rect">
            <a:avLst/>
          </a:prstGeom>
        </p:spPr>
      </p:pic>
      <p:pic>
        <p:nvPicPr>
          <p:cNvPr id="14" name="Picture 13"/>
          <p:cNvPicPr>
            <a:picLocks noChangeAspect="1"/>
          </p:cNvPicPr>
          <p:nvPr/>
        </p:nvPicPr>
        <p:blipFill>
          <a:blip r:embed="rId9"/>
          <a:stretch>
            <a:fillRect/>
          </a:stretch>
        </p:blipFill>
        <p:spPr>
          <a:xfrm>
            <a:off x="6825578" y="3086651"/>
            <a:ext cx="602235" cy="286778"/>
          </a:xfrm>
          <a:prstGeom prst="rect">
            <a:avLst/>
          </a:prstGeom>
        </p:spPr>
      </p:pic>
      <p:pic>
        <p:nvPicPr>
          <p:cNvPr id="15" name="Picture 14"/>
          <p:cNvPicPr>
            <a:picLocks noChangeAspect="1"/>
          </p:cNvPicPr>
          <p:nvPr/>
        </p:nvPicPr>
        <p:blipFill>
          <a:blip r:embed="rId10"/>
          <a:stretch>
            <a:fillRect/>
          </a:stretch>
        </p:blipFill>
        <p:spPr>
          <a:xfrm>
            <a:off x="6357171" y="3758052"/>
            <a:ext cx="1539049" cy="187999"/>
          </a:xfrm>
          <a:prstGeom prst="rect">
            <a:avLst/>
          </a:prstGeom>
        </p:spPr>
      </p:pic>
      <p:sp>
        <p:nvSpPr>
          <p:cNvPr id="16" name="TextBox 15"/>
          <p:cNvSpPr txBox="1"/>
          <p:nvPr/>
        </p:nvSpPr>
        <p:spPr>
          <a:xfrm>
            <a:off x="1018175" y="3976828"/>
            <a:ext cx="1515256" cy="184666"/>
          </a:xfrm>
          <a:prstGeom prst="rect">
            <a:avLst/>
          </a:prstGeom>
          <a:noFill/>
        </p:spPr>
        <p:txBody>
          <a:bodyPr wrap="square" rtlCol="0">
            <a:spAutoFit/>
          </a:bodyPr>
          <a:lstStyle/>
          <a:p>
            <a:pPr algn="ctr"/>
            <a:r>
              <a:rPr lang="en-US" sz="600" dirty="0">
                <a:solidFill>
                  <a:schemeClr val="tx1">
                    <a:lumMod val="65000"/>
                    <a:lumOff val="35000"/>
                  </a:schemeClr>
                </a:solidFill>
                <a:latin typeface="Tahoma"/>
                <a:cs typeface="Tahoma"/>
              </a:rPr>
              <a:t>Manufacture of other furniture</a:t>
            </a:r>
          </a:p>
        </p:txBody>
      </p:sp>
      <p:sp>
        <p:nvSpPr>
          <p:cNvPr id="17" name="TextBox 16"/>
          <p:cNvSpPr txBox="1"/>
          <p:nvPr/>
        </p:nvSpPr>
        <p:spPr>
          <a:xfrm>
            <a:off x="1018175" y="3373429"/>
            <a:ext cx="1515256" cy="276999"/>
          </a:xfrm>
          <a:prstGeom prst="rect">
            <a:avLst/>
          </a:prstGeom>
          <a:noFill/>
        </p:spPr>
        <p:txBody>
          <a:bodyPr wrap="square" rtlCol="0">
            <a:spAutoFit/>
          </a:bodyPr>
          <a:lstStyle/>
          <a:p>
            <a:pPr algn="ctr"/>
            <a:r>
              <a:rPr lang="en-US" sz="600">
                <a:solidFill>
                  <a:schemeClr val="tx1">
                    <a:lumMod val="65000"/>
                    <a:lumOff val="35000"/>
                  </a:schemeClr>
                </a:solidFill>
                <a:latin typeface="Tahoma"/>
                <a:cs typeface="Tahoma"/>
              </a:rPr>
              <a:t>Manufacturing  filtration and ventilation systems and </a:t>
            </a:r>
            <a:r>
              <a:rPr lang="en-US" sz="600" smtClean="0">
                <a:solidFill>
                  <a:schemeClr val="tx1">
                    <a:lumMod val="65000"/>
                    <a:lumOff val="35000"/>
                  </a:schemeClr>
                </a:solidFill>
                <a:latin typeface="Tahoma"/>
                <a:cs typeface="Tahoma"/>
              </a:rPr>
              <a:t>products</a:t>
            </a:r>
            <a:endParaRPr lang="en-US" sz="600">
              <a:solidFill>
                <a:schemeClr val="tx1">
                  <a:lumMod val="65000"/>
                  <a:lumOff val="35000"/>
                </a:schemeClr>
              </a:solidFill>
              <a:latin typeface="Tahoma"/>
              <a:cs typeface="Tahoma"/>
            </a:endParaRPr>
          </a:p>
        </p:txBody>
      </p:sp>
      <p:sp>
        <p:nvSpPr>
          <p:cNvPr id="18" name="TextBox 17"/>
          <p:cNvSpPr txBox="1"/>
          <p:nvPr/>
        </p:nvSpPr>
        <p:spPr>
          <a:xfrm>
            <a:off x="6369067" y="3373429"/>
            <a:ext cx="1515256" cy="184666"/>
          </a:xfrm>
          <a:prstGeom prst="rect">
            <a:avLst/>
          </a:prstGeom>
          <a:noFill/>
        </p:spPr>
        <p:txBody>
          <a:bodyPr wrap="square" rtlCol="0">
            <a:spAutoFit/>
          </a:bodyPr>
          <a:lstStyle/>
          <a:p>
            <a:pPr algn="ctr"/>
            <a:r>
              <a:rPr lang="en-US" sz="600">
                <a:solidFill>
                  <a:schemeClr val="tx1">
                    <a:lumMod val="65000"/>
                    <a:lumOff val="35000"/>
                  </a:schemeClr>
                </a:solidFill>
                <a:latin typeface="Tahoma"/>
                <a:cs typeface="Tahoma"/>
              </a:rPr>
              <a:t>Manufacture of other plastic products</a:t>
            </a:r>
          </a:p>
        </p:txBody>
      </p:sp>
      <p:sp>
        <p:nvSpPr>
          <p:cNvPr id="19" name="TextBox 18"/>
          <p:cNvSpPr txBox="1"/>
          <p:nvPr/>
        </p:nvSpPr>
        <p:spPr>
          <a:xfrm>
            <a:off x="6369067" y="3976828"/>
            <a:ext cx="1515256" cy="369332"/>
          </a:xfrm>
          <a:prstGeom prst="rect">
            <a:avLst/>
          </a:prstGeom>
          <a:noFill/>
        </p:spPr>
        <p:txBody>
          <a:bodyPr wrap="square" rtlCol="0">
            <a:spAutoFit/>
          </a:bodyPr>
          <a:lstStyle/>
          <a:p>
            <a:pPr algn="ctr"/>
            <a:r>
              <a:rPr lang="en-US" sz="600">
                <a:solidFill>
                  <a:schemeClr val="tx1">
                    <a:lumMod val="65000"/>
                    <a:lumOff val="35000"/>
                  </a:schemeClr>
                </a:solidFill>
                <a:latin typeface="Tahoma"/>
                <a:cs typeface="Tahoma"/>
              </a:rPr>
              <a:t>Manufacture of corrugated paper and paperboard and of containers of paper and </a:t>
            </a:r>
            <a:r>
              <a:rPr lang="en-US" sz="600" smtClean="0">
                <a:solidFill>
                  <a:schemeClr val="tx1">
                    <a:lumMod val="65000"/>
                    <a:lumOff val="35000"/>
                  </a:schemeClr>
                </a:solidFill>
                <a:latin typeface="Tahoma"/>
                <a:cs typeface="Tahoma"/>
              </a:rPr>
              <a:t>paperboard</a:t>
            </a:r>
            <a:endParaRPr lang="en-US" sz="600">
              <a:solidFill>
                <a:schemeClr val="tx1">
                  <a:lumMod val="65000"/>
                  <a:lumOff val="35000"/>
                </a:schemeClr>
              </a:solidFill>
              <a:latin typeface="Tahoma"/>
              <a:cs typeface="Tahoma"/>
            </a:endParaRPr>
          </a:p>
        </p:txBody>
      </p:sp>
      <p:sp>
        <p:nvSpPr>
          <p:cNvPr id="20" name="TextBox 19"/>
          <p:cNvSpPr txBox="1"/>
          <p:nvPr/>
        </p:nvSpPr>
        <p:spPr>
          <a:xfrm>
            <a:off x="4611115" y="3373429"/>
            <a:ext cx="1515256" cy="276999"/>
          </a:xfrm>
          <a:prstGeom prst="rect">
            <a:avLst/>
          </a:prstGeom>
          <a:noFill/>
        </p:spPr>
        <p:txBody>
          <a:bodyPr wrap="square" rtlCol="0">
            <a:spAutoFit/>
          </a:bodyPr>
          <a:lstStyle/>
          <a:p>
            <a:pPr algn="ctr"/>
            <a:r>
              <a:rPr lang="en-US" sz="600">
                <a:solidFill>
                  <a:schemeClr val="tx1">
                    <a:lumMod val="65000"/>
                    <a:lumOff val="35000"/>
                  </a:schemeClr>
                </a:solidFill>
                <a:latin typeface="Tahoma"/>
                <a:cs typeface="Tahoma"/>
              </a:rPr>
              <a:t>Manufacture of cordage, rope, twine and netting	</a:t>
            </a:r>
          </a:p>
        </p:txBody>
      </p:sp>
      <p:sp>
        <p:nvSpPr>
          <p:cNvPr id="21" name="TextBox 20"/>
          <p:cNvSpPr txBox="1"/>
          <p:nvPr/>
        </p:nvSpPr>
        <p:spPr>
          <a:xfrm>
            <a:off x="4611115" y="3976828"/>
            <a:ext cx="1515256" cy="276999"/>
          </a:xfrm>
          <a:prstGeom prst="rect">
            <a:avLst/>
          </a:prstGeom>
          <a:noFill/>
        </p:spPr>
        <p:txBody>
          <a:bodyPr wrap="square" rtlCol="0">
            <a:spAutoFit/>
          </a:bodyPr>
          <a:lstStyle/>
          <a:p>
            <a:pPr algn="ctr"/>
            <a:r>
              <a:rPr lang="en-US" sz="600" dirty="0">
                <a:solidFill>
                  <a:schemeClr val="tx1">
                    <a:lumMod val="65000"/>
                    <a:lumOff val="35000"/>
                  </a:schemeClr>
                </a:solidFill>
                <a:latin typeface="Tahoma"/>
                <a:cs typeface="Tahoma"/>
              </a:rPr>
              <a:t>Manufacture of net-based fishing  </a:t>
            </a:r>
            <a:r>
              <a:rPr lang="en-US" sz="600" dirty="0" smtClean="0">
                <a:solidFill>
                  <a:schemeClr val="tx1">
                    <a:lumMod val="65000"/>
                    <a:lumOff val="35000"/>
                  </a:schemeClr>
                </a:solidFill>
                <a:latin typeface="Tahoma"/>
                <a:cs typeface="Tahoma"/>
              </a:rPr>
              <a:t>trawls</a:t>
            </a:r>
            <a:endParaRPr lang="en-US" sz="600" dirty="0">
              <a:solidFill>
                <a:schemeClr val="tx1">
                  <a:lumMod val="65000"/>
                  <a:lumOff val="35000"/>
                </a:schemeClr>
              </a:solidFill>
              <a:latin typeface="Tahoma"/>
              <a:cs typeface="Tahoma"/>
            </a:endParaRPr>
          </a:p>
        </p:txBody>
      </p:sp>
      <p:sp>
        <p:nvSpPr>
          <p:cNvPr id="22" name="TextBox 21"/>
          <p:cNvSpPr txBox="1"/>
          <p:nvPr/>
        </p:nvSpPr>
        <p:spPr>
          <a:xfrm>
            <a:off x="1018175" y="4593222"/>
            <a:ext cx="1515256" cy="184666"/>
          </a:xfrm>
          <a:prstGeom prst="rect">
            <a:avLst/>
          </a:prstGeom>
          <a:noFill/>
        </p:spPr>
        <p:txBody>
          <a:bodyPr wrap="square" rtlCol="0">
            <a:spAutoFit/>
          </a:bodyPr>
          <a:lstStyle/>
          <a:p>
            <a:pPr algn="ctr"/>
            <a:r>
              <a:rPr lang="en-US" sz="600">
                <a:solidFill>
                  <a:schemeClr val="tx1">
                    <a:lumMod val="65000"/>
                    <a:lumOff val="35000"/>
                  </a:schemeClr>
                </a:solidFill>
                <a:latin typeface="Tahoma"/>
                <a:cs typeface="Tahoma"/>
              </a:rPr>
              <a:t>Manufacturing of bikes and bike </a:t>
            </a:r>
            <a:r>
              <a:rPr lang="en-US" sz="600" smtClean="0">
                <a:solidFill>
                  <a:schemeClr val="tx1">
                    <a:lumMod val="65000"/>
                    <a:lumOff val="35000"/>
                  </a:schemeClr>
                </a:solidFill>
                <a:latin typeface="Tahoma"/>
                <a:cs typeface="Tahoma"/>
              </a:rPr>
              <a:t>parts</a:t>
            </a:r>
            <a:endParaRPr lang="en-US" sz="600">
              <a:solidFill>
                <a:schemeClr val="tx1">
                  <a:lumMod val="65000"/>
                  <a:lumOff val="35000"/>
                </a:schemeClr>
              </a:solidFill>
              <a:latin typeface="Tahoma"/>
              <a:cs typeface="Tahoma"/>
            </a:endParaRPr>
          </a:p>
        </p:txBody>
      </p:sp>
      <p:sp>
        <p:nvSpPr>
          <p:cNvPr id="23" name="TextBox 22"/>
          <p:cNvSpPr txBox="1"/>
          <p:nvPr/>
        </p:nvSpPr>
        <p:spPr>
          <a:xfrm>
            <a:off x="2735206" y="3373429"/>
            <a:ext cx="1515256" cy="276999"/>
          </a:xfrm>
          <a:prstGeom prst="rect">
            <a:avLst/>
          </a:prstGeom>
          <a:noFill/>
        </p:spPr>
        <p:txBody>
          <a:bodyPr wrap="square" rtlCol="0">
            <a:spAutoFit/>
          </a:bodyPr>
          <a:lstStyle/>
          <a:p>
            <a:pPr algn="ctr"/>
            <a:r>
              <a:rPr lang="en-US" sz="600" dirty="0">
                <a:solidFill>
                  <a:schemeClr val="tx1">
                    <a:lumMod val="65000"/>
                    <a:lumOff val="35000"/>
                  </a:schemeClr>
                </a:solidFill>
                <a:latin typeface="Tahoma"/>
                <a:cs typeface="Tahoma"/>
              </a:rPr>
              <a:t>Manufacture of electrical appliances, lighting and home decor </a:t>
            </a:r>
            <a:r>
              <a:rPr lang="en-US" sz="600" dirty="0" smtClean="0">
                <a:solidFill>
                  <a:schemeClr val="tx1">
                    <a:lumMod val="65000"/>
                    <a:lumOff val="35000"/>
                  </a:schemeClr>
                </a:solidFill>
                <a:latin typeface="Tahoma"/>
                <a:cs typeface="Tahoma"/>
              </a:rPr>
              <a:t>products</a:t>
            </a:r>
            <a:endParaRPr lang="en-US" sz="600" dirty="0">
              <a:solidFill>
                <a:schemeClr val="tx1">
                  <a:lumMod val="65000"/>
                  <a:lumOff val="35000"/>
                </a:schemeClr>
              </a:solidFill>
              <a:latin typeface="Tahoma"/>
              <a:cs typeface="Tahoma"/>
            </a:endParaRPr>
          </a:p>
        </p:txBody>
      </p:sp>
      <p:pic>
        <p:nvPicPr>
          <p:cNvPr id="1026" name="Picture 2" descr="C:\Users\simonav\AppData\Local\Microsoft\Windows\Temporary Internet Files\Content.Outlook\3Y2GLTFC\Frilux LOGO.JPG"/>
          <p:cNvPicPr>
            <a:picLocks noChangeAspect="1" noChangeArrowheads="1"/>
          </p:cNvPicPr>
          <p:nvPr/>
        </p:nvPicPr>
        <p:blipFill>
          <a:blip r:embed="rId11">
            <a:grayscl/>
            <a:extLst>
              <a:ext uri="{28A0092B-C50C-407E-A947-70E740481C1C}">
                <a14:useLocalDpi xmlns:a14="http://schemas.microsoft.com/office/drawing/2010/main" val="0"/>
              </a:ext>
            </a:extLst>
          </a:blip>
          <a:srcRect/>
          <a:stretch>
            <a:fillRect/>
          </a:stretch>
        </p:blipFill>
        <p:spPr bwMode="auto">
          <a:xfrm>
            <a:off x="3078399" y="3696728"/>
            <a:ext cx="817607" cy="2493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787841" y="3976828"/>
            <a:ext cx="1440458" cy="276999"/>
          </a:xfrm>
          <a:prstGeom prst="rect">
            <a:avLst/>
          </a:prstGeom>
        </p:spPr>
        <p:txBody>
          <a:bodyPr wrap="square">
            <a:spAutoFit/>
          </a:bodyPr>
          <a:lstStyle/>
          <a:p>
            <a:pPr algn="ctr"/>
            <a:r>
              <a:rPr lang="en-US" sz="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Plastic molding of electrical components and consumer goods</a:t>
            </a:r>
          </a:p>
        </p:txBody>
      </p:sp>
    </p:spTree>
    <p:extLst>
      <p:ext uri="{BB962C8B-B14F-4D97-AF65-F5344CB8AC3E}">
        <p14:creationId xmlns:p14="http://schemas.microsoft.com/office/powerpoint/2010/main" val="1090345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596439" y="2311085"/>
            <a:ext cx="1528792" cy="608229"/>
          </a:xfrm>
          <a:prstGeom prst="rect">
            <a:avLst/>
          </a:prstGeom>
        </p:spPr>
      </p:pic>
      <p:sp>
        <p:nvSpPr>
          <p:cNvPr id="3" name="TextBox 2"/>
          <p:cNvSpPr txBox="1"/>
          <p:nvPr/>
        </p:nvSpPr>
        <p:spPr>
          <a:xfrm>
            <a:off x="3097480" y="2799360"/>
            <a:ext cx="3764166" cy="1246495"/>
          </a:xfrm>
          <a:prstGeom prst="rect">
            <a:avLst/>
          </a:prstGeom>
          <a:noFill/>
        </p:spPr>
        <p:txBody>
          <a:bodyPr wrap="square" rtlCol="0" anchor="t">
            <a:spAutoFit/>
          </a:bodyPr>
          <a:lstStyle/>
          <a:p>
            <a:pPr>
              <a:spcBef>
                <a:spcPts val="600"/>
              </a:spcBef>
              <a:buClr>
                <a:srgbClr val="FC6417"/>
              </a:buClr>
              <a:buSzPct val="150000"/>
            </a:pPr>
            <a:r>
              <a:rPr lang="en-US" sz="1200" b="1" dirty="0" smtClean="0">
                <a:latin typeface="Tahoma"/>
                <a:cs typeface="Tahoma"/>
              </a:rPr>
              <a:t>Profile:</a:t>
            </a:r>
          </a:p>
          <a:p>
            <a:pPr marL="285750" indent="-285750">
              <a:spcBef>
                <a:spcPts val="600"/>
              </a:spcBef>
              <a:buSzPct val="150000"/>
              <a:buBlip>
                <a:blip r:embed="rId4"/>
              </a:buBlip>
            </a:pPr>
            <a:r>
              <a:rPr lang="en-US" sz="1200" dirty="0">
                <a:latin typeface="Tahoma"/>
                <a:cs typeface="Tahoma"/>
              </a:rPr>
              <a:t>Production and marketing of height adjustable table stands</a:t>
            </a:r>
          </a:p>
          <a:p>
            <a:pPr marL="285750" indent="-285750">
              <a:spcBef>
                <a:spcPts val="600"/>
              </a:spcBef>
              <a:buSzPct val="150000"/>
              <a:buBlip>
                <a:blip r:embed="rId4"/>
              </a:buBlip>
            </a:pPr>
            <a:r>
              <a:rPr lang="en-US" sz="1200" dirty="0">
                <a:latin typeface="Tahoma"/>
                <a:cs typeface="Tahoma"/>
              </a:rPr>
              <a:t>Production and supply of store fixtures</a:t>
            </a:r>
          </a:p>
          <a:p>
            <a:pPr marL="285750" indent="-285750">
              <a:spcBef>
                <a:spcPts val="600"/>
              </a:spcBef>
              <a:buSzPct val="150000"/>
              <a:buBlip>
                <a:blip r:embed="rId4"/>
              </a:buBlip>
            </a:pPr>
            <a:r>
              <a:rPr lang="en-US" sz="1200" dirty="0">
                <a:latin typeface="Tahoma"/>
                <a:cs typeface="Tahoma"/>
              </a:rPr>
              <a:t>Metal processing services and subcontracting</a:t>
            </a:r>
          </a:p>
        </p:txBody>
      </p:sp>
      <p:sp>
        <p:nvSpPr>
          <p:cNvPr id="4" name="TextBox 3"/>
          <p:cNvSpPr txBox="1"/>
          <p:nvPr/>
        </p:nvSpPr>
        <p:spPr>
          <a:xfrm>
            <a:off x="2895601" y="1584149"/>
            <a:ext cx="5987606" cy="1031051"/>
          </a:xfrm>
          <a:prstGeom prst="rect">
            <a:avLst/>
          </a:prstGeom>
          <a:noFill/>
        </p:spPr>
        <p:txBody>
          <a:bodyPr wrap="square" rtlCol="0">
            <a:spAutoFit/>
          </a:bodyPr>
          <a:lstStyle/>
          <a:p>
            <a:pPr>
              <a:spcBef>
                <a:spcPts val="600"/>
              </a:spcBef>
              <a:buClr>
                <a:srgbClr val="FC6417"/>
              </a:buClr>
              <a:buSzPct val="200000"/>
            </a:pPr>
            <a:r>
              <a:rPr lang="en-US" sz="1500" dirty="0" smtClean="0">
                <a:latin typeface="Tahoma"/>
                <a:cs typeface="Tahoma"/>
              </a:rPr>
              <a:t>“The key competences </a:t>
            </a:r>
            <a:r>
              <a:rPr lang="en-US" sz="1500" dirty="0">
                <a:latin typeface="Tahoma"/>
                <a:cs typeface="Tahoma"/>
              </a:rPr>
              <a:t>of </a:t>
            </a:r>
            <a:r>
              <a:rPr lang="en-US" sz="1500" dirty="0" smtClean="0">
                <a:latin typeface="Tahoma"/>
                <a:cs typeface="Tahoma"/>
              </a:rPr>
              <a:t>workers, </a:t>
            </a:r>
            <a:r>
              <a:rPr lang="en-US" sz="1500" dirty="0">
                <a:latin typeface="Tahoma"/>
                <a:cs typeface="Tahoma"/>
              </a:rPr>
              <a:t>support </a:t>
            </a:r>
            <a:r>
              <a:rPr lang="en-US" sz="1500" dirty="0" smtClean="0">
                <a:latin typeface="Tahoma"/>
                <a:cs typeface="Tahoma"/>
              </a:rPr>
              <a:t>from the </a:t>
            </a:r>
            <a:r>
              <a:rPr lang="en-US" sz="1500" dirty="0">
                <a:latin typeface="Tahoma"/>
                <a:cs typeface="Tahoma"/>
              </a:rPr>
              <a:t>authorities </a:t>
            </a:r>
            <a:r>
              <a:rPr lang="en-US" sz="1500" dirty="0" smtClean="0">
                <a:latin typeface="Tahoma"/>
                <a:cs typeface="Tahoma"/>
              </a:rPr>
              <a:t>and easy </a:t>
            </a:r>
            <a:r>
              <a:rPr lang="en-US" sz="1500" dirty="0">
                <a:latin typeface="Tahoma"/>
                <a:cs typeface="Tahoma"/>
              </a:rPr>
              <a:t>access to global markets were the core factors </a:t>
            </a:r>
            <a:r>
              <a:rPr lang="en-US" sz="1500" dirty="0" smtClean="0">
                <a:latin typeface="Tahoma"/>
                <a:cs typeface="Tahoma"/>
              </a:rPr>
              <a:t>which influenced </a:t>
            </a:r>
            <a:r>
              <a:rPr lang="en-US" sz="1500" dirty="0">
                <a:latin typeface="Tahoma"/>
                <a:cs typeface="Tahoma"/>
              </a:rPr>
              <a:t>ROL </a:t>
            </a:r>
            <a:r>
              <a:rPr lang="en-US" sz="1500" dirty="0" smtClean="0">
                <a:latin typeface="Tahoma"/>
                <a:cs typeface="Tahoma"/>
              </a:rPr>
              <a:t>group’s </a:t>
            </a:r>
            <a:r>
              <a:rPr lang="en-US" sz="1500" dirty="0">
                <a:latin typeface="Tahoma"/>
                <a:cs typeface="Tahoma"/>
              </a:rPr>
              <a:t>decision to expand </a:t>
            </a:r>
            <a:r>
              <a:rPr lang="en-US" sz="1500" dirty="0" smtClean="0">
                <a:latin typeface="Tahoma"/>
                <a:cs typeface="Tahoma"/>
              </a:rPr>
              <a:t>its business </a:t>
            </a:r>
            <a:r>
              <a:rPr lang="en-US" sz="1500" dirty="0">
                <a:latin typeface="Tahoma"/>
                <a:cs typeface="Tahoma"/>
              </a:rPr>
              <a:t>in Lithuania”</a:t>
            </a:r>
          </a:p>
          <a:p>
            <a:pPr>
              <a:spcBef>
                <a:spcPts val="600"/>
              </a:spcBef>
              <a:buClr>
                <a:srgbClr val="FC6417"/>
              </a:buClr>
              <a:buSzPct val="200000"/>
            </a:pPr>
            <a:r>
              <a:rPr lang="lt-LT" sz="1100" dirty="0" smtClean="0">
                <a:latin typeface="Tahoma"/>
                <a:cs typeface="Tahoma"/>
              </a:rPr>
              <a:t>Rytis Dijokas</a:t>
            </a:r>
            <a:r>
              <a:rPr lang="en-US" sz="1100" dirty="0" smtClean="0">
                <a:latin typeface="Tahoma"/>
                <a:cs typeface="Tahoma"/>
              </a:rPr>
              <a:t> </a:t>
            </a:r>
            <a:r>
              <a:rPr lang="en-US" sz="1100" dirty="0">
                <a:latin typeface="Tahoma"/>
                <a:cs typeface="Tahoma"/>
              </a:rPr>
              <a:t>– General Manager</a:t>
            </a:r>
          </a:p>
        </p:txBody>
      </p:sp>
      <p:sp>
        <p:nvSpPr>
          <p:cNvPr id="5" name="TextBox 4"/>
          <p:cNvSpPr txBox="1"/>
          <p:nvPr/>
        </p:nvSpPr>
        <p:spPr>
          <a:xfrm>
            <a:off x="7166174" y="2799360"/>
            <a:ext cx="1697594" cy="1061829"/>
          </a:xfrm>
          <a:prstGeom prst="rect">
            <a:avLst/>
          </a:prstGeom>
          <a:noFill/>
        </p:spPr>
        <p:txBody>
          <a:bodyPr wrap="square" rtlCol="0" anchor="t">
            <a:spAutoFit/>
          </a:bodyPr>
          <a:lstStyle/>
          <a:p>
            <a:pPr>
              <a:spcBef>
                <a:spcPts val="1800"/>
              </a:spcBef>
              <a:buClr>
                <a:srgbClr val="FC6417"/>
              </a:buClr>
              <a:buSzPct val="200000"/>
            </a:pPr>
            <a:r>
              <a:rPr lang="en-US" sz="1200" b="1" smtClean="0">
                <a:latin typeface="Tahoma"/>
                <a:cs typeface="Tahoma"/>
              </a:rPr>
              <a:t>FTE:</a:t>
            </a:r>
            <a:br>
              <a:rPr lang="en-US" sz="1200" b="1" smtClean="0">
                <a:latin typeface="Tahoma"/>
                <a:cs typeface="Tahoma"/>
              </a:rPr>
            </a:br>
            <a:r>
              <a:rPr lang="en-US" sz="1200" smtClean="0">
                <a:latin typeface="Tahoma"/>
                <a:cs typeface="Tahoma"/>
              </a:rPr>
              <a:t>300+</a:t>
            </a:r>
          </a:p>
          <a:p>
            <a:pPr>
              <a:spcBef>
                <a:spcPts val="1800"/>
              </a:spcBef>
              <a:buClr>
                <a:srgbClr val="FC6417"/>
              </a:buClr>
              <a:buSzPct val="200000"/>
            </a:pPr>
            <a:r>
              <a:rPr lang="en-US" sz="1200" b="1" smtClean="0">
                <a:latin typeface="Tahoma"/>
                <a:cs typeface="Tahoma"/>
              </a:rPr>
              <a:t>Est.:</a:t>
            </a:r>
            <a:br>
              <a:rPr lang="en-US" sz="1200" b="1" smtClean="0">
                <a:latin typeface="Tahoma"/>
                <a:cs typeface="Tahoma"/>
              </a:rPr>
            </a:br>
            <a:r>
              <a:rPr lang="en-US" sz="1200" smtClean="0">
                <a:latin typeface="Tahoma"/>
                <a:cs typeface="Tahoma"/>
              </a:rPr>
              <a:t>2006, Šiauliai</a:t>
            </a:r>
          </a:p>
        </p:txBody>
      </p:sp>
      <p:cxnSp>
        <p:nvCxnSpPr>
          <p:cNvPr id="7" name="Straight Connector 6"/>
          <p:cNvCxnSpPr/>
          <p:nvPr/>
        </p:nvCxnSpPr>
        <p:spPr>
          <a:xfrm>
            <a:off x="3187846" y="2747520"/>
            <a:ext cx="5624087"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256886" y="3317760"/>
            <a:ext cx="1555047"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6264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7200" y="2784236"/>
            <a:ext cx="1507066" cy="584776"/>
          </a:xfrm>
          <a:prstGeom prst="rect">
            <a:avLst/>
          </a:prstGeom>
          <a:noFill/>
        </p:spPr>
        <p:txBody>
          <a:bodyPr wrap="square" rtlCol="0">
            <a:spAutoFit/>
          </a:bodyPr>
          <a:lstStyle/>
          <a:p>
            <a:pPr algn="ctr"/>
            <a:r>
              <a:rPr lang="en-US" sz="1600" dirty="0">
                <a:latin typeface="Tahoma"/>
                <a:cs typeface="Tahoma"/>
              </a:rPr>
              <a:t>International</a:t>
            </a:r>
          </a:p>
          <a:p>
            <a:pPr algn="ctr"/>
            <a:r>
              <a:rPr lang="en-US" sz="1600" dirty="0">
                <a:latin typeface="Tahoma"/>
                <a:cs typeface="Tahoma"/>
              </a:rPr>
              <a:t>Airports</a:t>
            </a:r>
          </a:p>
        </p:txBody>
      </p:sp>
      <p:sp>
        <p:nvSpPr>
          <p:cNvPr id="5" name="TextBox 4"/>
          <p:cNvSpPr txBox="1"/>
          <p:nvPr/>
        </p:nvSpPr>
        <p:spPr>
          <a:xfrm>
            <a:off x="273614" y="3325504"/>
            <a:ext cx="2626685" cy="1246495"/>
          </a:xfrm>
          <a:prstGeom prst="rect">
            <a:avLst/>
          </a:prstGeom>
          <a:noFill/>
        </p:spPr>
        <p:txBody>
          <a:bodyPr wrap="square" rtlCol="0" anchor="b">
            <a:spAutoFit/>
          </a:bodyPr>
          <a:lstStyle/>
          <a:p>
            <a:pPr marL="283464" indent="-283464">
              <a:spcBef>
                <a:spcPts val="1800"/>
              </a:spcBef>
              <a:buSzPct val="130000"/>
              <a:buBlip>
                <a:blip r:embed="rId3"/>
              </a:buBlip>
            </a:pPr>
            <a:r>
              <a:rPr lang="en-US" sz="1500" dirty="0" smtClean="0">
                <a:latin typeface="Tahoma"/>
                <a:cs typeface="Tahoma"/>
              </a:rPr>
              <a:t>Well-developed</a:t>
            </a:r>
          </a:p>
          <a:p>
            <a:pPr marL="283464" indent="-283464">
              <a:spcBef>
                <a:spcPts val="1800"/>
              </a:spcBef>
              <a:buSzPct val="130000"/>
              <a:buBlip>
                <a:blip r:embed="rId3"/>
              </a:buBlip>
            </a:pPr>
            <a:r>
              <a:rPr lang="en-US" sz="1500" dirty="0" smtClean="0">
                <a:latin typeface="Tahoma"/>
                <a:cs typeface="Tahoma"/>
              </a:rPr>
              <a:t>Intermodal</a:t>
            </a:r>
          </a:p>
          <a:p>
            <a:pPr marL="283464" indent="-283464">
              <a:spcBef>
                <a:spcPts val="1800"/>
              </a:spcBef>
              <a:buSzPct val="130000"/>
              <a:buBlip>
                <a:blip r:embed="rId3"/>
              </a:buBlip>
            </a:pPr>
            <a:r>
              <a:rPr lang="en-US" sz="1500" dirty="0" smtClean="0">
                <a:latin typeface="Tahoma"/>
                <a:cs typeface="Tahoma"/>
              </a:rPr>
              <a:t>Inter-linked</a:t>
            </a:r>
            <a:endParaRPr lang="en-US" sz="1500" dirty="0">
              <a:latin typeface="Tahoma"/>
              <a:cs typeface="Tahoma"/>
            </a:endParaRPr>
          </a:p>
        </p:txBody>
      </p:sp>
      <p:sp>
        <p:nvSpPr>
          <p:cNvPr id="8" name="TextBox 7"/>
          <p:cNvSpPr txBox="1"/>
          <p:nvPr/>
        </p:nvSpPr>
        <p:spPr>
          <a:xfrm>
            <a:off x="273614" y="1345623"/>
            <a:ext cx="2549098" cy="1200329"/>
          </a:xfrm>
          <a:prstGeom prst="rect">
            <a:avLst/>
          </a:prstGeom>
          <a:noFill/>
        </p:spPr>
        <p:txBody>
          <a:bodyPr wrap="square" rtlCol="0">
            <a:spAutoFit/>
          </a:bodyPr>
          <a:lstStyle/>
          <a:p>
            <a:r>
              <a:rPr lang="lt-LT" b="1" dirty="0" err="1" smtClean="0">
                <a:latin typeface="Tahoma"/>
                <a:cs typeface="Tahoma"/>
              </a:rPr>
              <a:t>Easy</a:t>
            </a:r>
            <a:r>
              <a:rPr lang="lt-LT" b="1" dirty="0" smtClean="0">
                <a:latin typeface="Tahoma"/>
                <a:cs typeface="Tahoma"/>
              </a:rPr>
              <a:t> </a:t>
            </a:r>
            <a:r>
              <a:rPr lang="lt-LT" b="1" dirty="0" err="1" smtClean="0">
                <a:latin typeface="Tahoma"/>
                <a:cs typeface="Tahoma"/>
              </a:rPr>
              <a:t>access</a:t>
            </a:r>
            <a:r>
              <a:rPr lang="lt-LT" b="1" dirty="0" smtClean="0">
                <a:latin typeface="Tahoma"/>
                <a:cs typeface="Tahoma"/>
              </a:rPr>
              <a:t> to</a:t>
            </a:r>
            <a:r>
              <a:rPr lang="en-US" b="1" dirty="0" smtClean="0">
                <a:latin typeface="Tahoma"/>
                <a:cs typeface="Tahoma"/>
              </a:rPr>
              <a:t> land, sea and air transport</a:t>
            </a:r>
            <a:r>
              <a:rPr lang="lt-LT" b="1" dirty="0" err="1" smtClean="0">
                <a:latin typeface="Tahoma"/>
                <a:cs typeface="Tahoma"/>
              </a:rPr>
              <a:t>ation</a:t>
            </a:r>
            <a:r>
              <a:rPr lang="en-US" b="1" dirty="0" smtClean="0">
                <a:latin typeface="Tahoma"/>
                <a:cs typeface="Tahoma"/>
              </a:rPr>
              <a:t> chain</a:t>
            </a:r>
            <a:r>
              <a:rPr lang="lt-LT" b="1" dirty="0" smtClean="0">
                <a:latin typeface="Tahoma"/>
                <a:cs typeface="Tahoma"/>
              </a:rPr>
              <a:t>s</a:t>
            </a:r>
            <a:endParaRPr lang="en-US" b="1" dirty="0">
              <a:latin typeface="Tahoma"/>
              <a:cs typeface="Tahoma"/>
            </a:endParaRPr>
          </a:p>
        </p:txBody>
      </p:sp>
      <p:sp>
        <p:nvSpPr>
          <p:cNvPr id="10" name="TextBox 9"/>
          <p:cNvSpPr txBox="1"/>
          <p:nvPr/>
        </p:nvSpPr>
        <p:spPr>
          <a:xfrm>
            <a:off x="4538134" y="2784236"/>
            <a:ext cx="1507066" cy="338554"/>
          </a:xfrm>
          <a:prstGeom prst="rect">
            <a:avLst/>
          </a:prstGeom>
          <a:noFill/>
        </p:spPr>
        <p:txBody>
          <a:bodyPr wrap="square" rtlCol="0">
            <a:spAutoFit/>
          </a:bodyPr>
          <a:lstStyle/>
          <a:p>
            <a:pPr algn="ctr"/>
            <a:r>
              <a:rPr lang="en-US" sz="1600" dirty="0" smtClean="0">
                <a:latin typeface="Tahoma"/>
                <a:cs typeface="Tahoma"/>
              </a:rPr>
              <a:t>Seaports</a:t>
            </a:r>
            <a:endParaRPr lang="en-US" sz="1600" dirty="0">
              <a:latin typeface="Tahoma"/>
              <a:cs typeface="Tahoma"/>
            </a:endParaRPr>
          </a:p>
        </p:txBody>
      </p:sp>
      <p:sp>
        <p:nvSpPr>
          <p:cNvPr id="12" name="TextBox 11"/>
          <p:cNvSpPr txBox="1"/>
          <p:nvPr/>
        </p:nvSpPr>
        <p:spPr>
          <a:xfrm>
            <a:off x="6079066" y="2784236"/>
            <a:ext cx="1507066" cy="338554"/>
          </a:xfrm>
          <a:prstGeom prst="rect">
            <a:avLst/>
          </a:prstGeom>
          <a:noFill/>
        </p:spPr>
        <p:txBody>
          <a:bodyPr wrap="square" rtlCol="0">
            <a:spAutoFit/>
          </a:bodyPr>
          <a:lstStyle/>
          <a:p>
            <a:pPr algn="ctr"/>
            <a:r>
              <a:rPr lang="en-US" sz="1600" dirty="0" smtClean="0">
                <a:latin typeface="Tahoma"/>
                <a:cs typeface="Tahoma"/>
              </a:rPr>
              <a:t>Roads</a:t>
            </a:r>
            <a:endParaRPr lang="en-US" sz="1600" dirty="0">
              <a:latin typeface="Tahoma"/>
              <a:cs typeface="Tahoma"/>
            </a:endParaRPr>
          </a:p>
        </p:txBody>
      </p:sp>
      <p:sp>
        <p:nvSpPr>
          <p:cNvPr id="14" name="TextBox 13"/>
          <p:cNvSpPr txBox="1"/>
          <p:nvPr/>
        </p:nvSpPr>
        <p:spPr>
          <a:xfrm>
            <a:off x="7628467" y="2784236"/>
            <a:ext cx="1507066" cy="338554"/>
          </a:xfrm>
          <a:prstGeom prst="rect">
            <a:avLst/>
          </a:prstGeom>
          <a:noFill/>
        </p:spPr>
        <p:txBody>
          <a:bodyPr wrap="square" rtlCol="0">
            <a:spAutoFit/>
          </a:bodyPr>
          <a:lstStyle/>
          <a:p>
            <a:pPr algn="ctr"/>
            <a:r>
              <a:rPr lang="en-US" sz="1600" dirty="0" smtClean="0">
                <a:latin typeface="Tahoma"/>
                <a:cs typeface="Tahoma"/>
              </a:rPr>
              <a:t>Rail</a:t>
            </a:r>
            <a:endParaRPr lang="en-US" sz="1600" dirty="0">
              <a:latin typeface="Tahoma"/>
              <a:cs typeface="Tahoma"/>
            </a:endParaRPr>
          </a:p>
        </p:txBody>
      </p:sp>
      <p:pic>
        <p:nvPicPr>
          <p:cNvPr id="15" name="Picture 14"/>
          <p:cNvPicPr>
            <a:picLocks noChangeAspect="1"/>
          </p:cNvPicPr>
          <p:nvPr/>
        </p:nvPicPr>
        <p:blipFill>
          <a:blip r:embed="rId4"/>
          <a:stretch>
            <a:fillRect/>
          </a:stretch>
        </p:blipFill>
        <p:spPr>
          <a:xfrm>
            <a:off x="4997857" y="2110556"/>
            <a:ext cx="581676" cy="648280"/>
          </a:xfrm>
          <a:prstGeom prst="rect">
            <a:avLst/>
          </a:prstGeom>
        </p:spPr>
      </p:pic>
      <p:pic>
        <p:nvPicPr>
          <p:cNvPr id="16" name="Picture 15"/>
          <p:cNvPicPr>
            <a:picLocks noChangeAspect="1"/>
          </p:cNvPicPr>
          <p:nvPr/>
        </p:nvPicPr>
        <p:blipFill>
          <a:blip r:embed="rId5"/>
          <a:stretch>
            <a:fillRect/>
          </a:stretch>
        </p:blipFill>
        <p:spPr>
          <a:xfrm>
            <a:off x="6324601" y="2181045"/>
            <a:ext cx="1187879" cy="517576"/>
          </a:xfrm>
          <a:prstGeom prst="rect">
            <a:avLst/>
          </a:prstGeom>
        </p:spPr>
      </p:pic>
      <p:pic>
        <p:nvPicPr>
          <p:cNvPr id="17" name="Picture 16"/>
          <p:cNvPicPr>
            <a:picLocks noChangeAspect="1"/>
          </p:cNvPicPr>
          <p:nvPr/>
        </p:nvPicPr>
        <p:blipFill>
          <a:blip r:embed="rId6"/>
          <a:stretch>
            <a:fillRect/>
          </a:stretch>
        </p:blipFill>
        <p:spPr>
          <a:xfrm>
            <a:off x="8161867" y="2055002"/>
            <a:ext cx="431800" cy="703834"/>
          </a:xfrm>
          <a:prstGeom prst="rect">
            <a:avLst/>
          </a:prstGeom>
        </p:spPr>
      </p:pic>
      <p:pic>
        <p:nvPicPr>
          <p:cNvPr id="18" name="Picture 17"/>
          <p:cNvPicPr>
            <a:picLocks noChangeAspect="1"/>
          </p:cNvPicPr>
          <p:nvPr/>
        </p:nvPicPr>
        <p:blipFill>
          <a:blip r:embed="rId7"/>
          <a:stretch>
            <a:fillRect/>
          </a:stretch>
        </p:blipFill>
        <p:spPr>
          <a:xfrm>
            <a:off x="3335866" y="2088870"/>
            <a:ext cx="812800" cy="605367"/>
          </a:xfrm>
          <a:prstGeom prst="rect">
            <a:avLst/>
          </a:prstGeom>
        </p:spPr>
      </p:pic>
    </p:spTree>
    <p:extLst>
      <p:ext uri="{BB962C8B-B14F-4D97-AF65-F5344CB8AC3E}">
        <p14:creationId xmlns:p14="http://schemas.microsoft.com/office/powerpoint/2010/main" val="2877188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78734" y="953490"/>
            <a:ext cx="4086749" cy="3700323"/>
          </a:xfrm>
          <a:prstGeom prst="rect">
            <a:avLst/>
          </a:prstGeom>
        </p:spPr>
      </p:pic>
      <p:pic>
        <p:nvPicPr>
          <p:cNvPr id="6" name="Picture 5"/>
          <p:cNvPicPr>
            <a:picLocks noChangeAspect="1"/>
          </p:cNvPicPr>
          <p:nvPr/>
        </p:nvPicPr>
        <p:blipFill>
          <a:blip r:embed="rId4"/>
          <a:stretch>
            <a:fillRect/>
          </a:stretch>
        </p:blipFill>
        <p:spPr>
          <a:xfrm>
            <a:off x="381452" y="1110015"/>
            <a:ext cx="694928" cy="517576"/>
          </a:xfrm>
          <a:prstGeom prst="rect">
            <a:avLst/>
          </a:prstGeom>
        </p:spPr>
      </p:pic>
      <p:sp>
        <p:nvSpPr>
          <p:cNvPr id="7" name="TextBox 6"/>
          <p:cNvSpPr txBox="1"/>
          <p:nvPr/>
        </p:nvSpPr>
        <p:spPr>
          <a:xfrm>
            <a:off x="273614" y="1637003"/>
            <a:ext cx="1698448" cy="830997"/>
          </a:xfrm>
          <a:prstGeom prst="rect">
            <a:avLst/>
          </a:prstGeom>
          <a:noFill/>
        </p:spPr>
        <p:txBody>
          <a:bodyPr wrap="square" rtlCol="0">
            <a:spAutoFit/>
          </a:bodyPr>
          <a:lstStyle/>
          <a:p>
            <a:r>
              <a:rPr lang="lt-LT" sz="1600" b="1" dirty="0" smtClean="0">
                <a:latin typeface="Tahoma"/>
                <a:cs typeface="Tahoma"/>
              </a:rPr>
              <a:t>Šiauliai </a:t>
            </a:r>
            <a:r>
              <a:rPr lang="lt-LT" sz="1600" b="1" dirty="0" err="1" smtClean="0">
                <a:latin typeface="Tahoma"/>
                <a:cs typeface="Tahoma"/>
              </a:rPr>
              <a:t>International</a:t>
            </a:r>
            <a:r>
              <a:rPr lang="lt-LT" sz="1600" b="1" dirty="0" smtClean="0">
                <a:latin typeface="Tahoma"/>
                <a:cs typeface="Tahoma"/>
              </a:rPr>
              <a:t> </a:t>
            </a:r>
            <a:r>
              <a:rPr lang="lt-LT" sz="1600" b="1" dirty="0" err="1" smtClean="0">
                <a:latin typeface="Tahoma"/>
                <a:cs typeface="Tahoma"/>
              </a:rPr>
              <a:t>Airport</a:t>
            </a:r>
            <a:endParaRPr lang="en-US" sz="1600" b="1" dirty="0">
              <a:latin typeface="Tahoma"/>
              <a:cs typeface="Tahoma"/>
            </a:endParaRPr>
          </a:p>
        </p:txBody>
      </p:sp>
      <p:sp>
        <p:nvSpPr>
          <p:cNvPr id="8" name="TextBox 7"/>
          <p:cNvSpPr txBox="1"/>
          <p:nvPr/>
        </p:nvSpPr>
        <p:spPr>
          <a:xfrm>
            <a:off x="273614" y="2798289"/>
            <a:ext cx="3153398" cy="1797928"/>
          </a:xfrm>
          <a:prstGeom prst="rect">
            <a:avLst/>
          </a:prstGeom>
          <a:noFill/>
        </p:spPr>
        <p:txBody>
          <a:bodyPr wrap="square" rtlCol="0" anchor="b">
            <a:spAutoFit/>
          </a:bodyPr>
          <a:lstStyle/>
          <a:p>
            <a:pPr>
              <a:lnSpc>
                <a:spcPts val="1900"/>
              </a:lnSpc>
              <a:buFont typeface="Arial" pitchFamily="34" charset="0"/>
              <a:buChar char="•"/>
            </a:pPr>
            <a:r>
              <a:rPr lang="lt-LT" sz="1500" dirty="0" smtClean="0">
                <a:latin typeface="Tahoma"/>
                <a:cs typeface="Tahoma"/>
              </a:rPr>
              <a:t> </a:t>
            </a:r>
            <a:r>
              <a:rPr lang="lt-LT" sz="1500" dirty="0" err="1" smtClean="0">
                <a:latin typeface="Tahoma"/>
                <a:cs typeface="Tahoma"/>
              </a:rPr>
              <a:t>Longest</a:t>
            </a:r>
            <a:r>
              <a:rPr lang="lt-LT" sz="1500" dirty="0" smtClean="0">
                <a:latin typeface="Tahoma"/>
                <a:cs typeface="Tahoma"/>
              </a:rPr>
              <a:t> </a:t>
            </a:r>
            <a:r>
              <a:rPr lang="lt-LT" sz="1500" dirty="0" err="1" smtClean="0">
                <a:latin typeface="Tahoma"/>
                <a:cs typeface="Tahoma"/>
              </a:rPr>
              <a:t>runway</a:t>
            </a:r>
            <a:r>
              <a:rPr lang="lt-LT" sz="1500" dirty="0" smtClean="0">
                <a:latin typeface="Tahoma"/>
                <a:cs typeface="Tahoma"/>
              </a:rPr>
              <a:t> </a:t>
            </a:r>
            <a:r>
              <a:rPr lang="lt-LT" sz="1500" dirty="0" err="1" smtClean="0">
                <a:latin typeface="Tahoma"/>
                <a:cs typeface="Tahoma"/>
              </a:rPr>
              <a:t>in</a:t>
            </a:r>
            <a:r>
              <a:rPr lang="lt-LT" sz="1500" dirty="0" smtClean="0">
                <a:latin typeface="Tahoma"/>
                <a:cs typeface="Tahoma"/>
              </a:rPr>
              <a:t> </a:t>
            </a:r>
            <a:r>
              <a:rPr lang="lt-LT" sz="1500" dirty="0" err="1" smtClean="0">
                <a:latin typeface="Tahoma"/>
                <a:cs typeface="Tahoma"/>
              </a:rPr>
              <a:t>the</a:t>
            </a:r>
            <a:r>
              <a:rPr lang="lt-LT" sz="1500" dirty="0" smtClean="0">
                <a:latin typeface="Tahoma"/>
                <a:cs typeface="Tahoma"/>
              </a:rPr>
              <a:t> </a:t>
            </a:r>
            <a:r>
              <a:rPr lang="lt-LT" sz="1500" dirty="0" err="1" smtClean="0">
                <a:latin typeface="Tahoma"/>
                <a:cs typeface="Tahoma"/>
              </a:rPr>
              <a:t>Baltics</a:t>
            </a:r>
            <a:r>
              <a:rPr lang="lt-LT" sz="1500" dirty="0" smtClean="0">
                <a:latin typeface="Tahoma"/>
                <a:cs typeface="Tahoma"/>
              </a:rPr>
              <a:t> (3.5 km)</a:t>
            </a:r>
          </a:p>
          <a:p>
            <a:pPr>
              <a:lnSpc>
                <a:spcPts val="1900"/>
              </a:lnSpc>
            </a:pPr>
            <a:endParaRPr lang="lt-LT" sz="1500" dirty="0" smtClean="0">
              <a:latin typeface="Tahoma"/>
              <a:cs typeface="Tahoma"/>
            </a:endParaRPr>
          </a:p>
          <a:p>
            <a:pPr>
              <a:lnSpc>
                <a:spcPts val="1900"/>
              </a:lnSpc>
              <a:buFont typeface="Arial" pitchFamily="34" charset="0"/>
              <a:buChar char="•"/>
            </a:pPr>
            <a:r>
              <a:rPr lang="lt-LT" sz="1500" dirty="0" smtClean="0">
                <a:latin typeface="Tahoma"/>
                <a:cs typeface="Tahoma"/>
              </a:rPr>
              <a:t> </a:t>
            </a:r>
            <a:r>
              <a:rPr lang="lt-LT" sz="1500" dirty="0" err="1" smtClean="0">
                <a:latin typeface="Tahoma"/>
                <a:cs typeface="Tahoma"/>
              </a:rPr>
              <a:t>No</a:t>
            </a:r>
            <a:r>
              <a:rPr lang="lt-LT" sz="1500" dirty="0" smtClean="0">
                <a:latin typeface="Tahoma"/>
                <a:cs typeface="Tahoma"/>
              </a:rPr>
              <a:t> </a:t>
            </a:r>
            <a:r>
              <a:rPr lang="lt-LT" sz="1500" dirty="0" err="1" smtClean="0">
                <a:latin typeface="Tahoma"/>
                <a:cs typeface="Tahoma"/>
              </a:rPr>
              <a:t>noise</a:t>
            </a:r>
            <a:r>
              <a:rPr lang="lt-LT" sz="1500" dirty="0" smtClean="0">
                <a:latin typeface="Tahoma"/>
                <a:cs typeface="Tahoma"/>
              </a:rPr>
              <a:t> </a:t>
            </a:r>
            <a:r>
              <a:rPr lang="lt-LT" sz="1500" dirty="0" err="1" smtClean="0">
                <a:latin typeface="Tahoma"/>
                <a:cs typeface="Tahoma"/>
              </a:rPr>
              <a:t>restrictions</a:t>
            </a:r>
            <a:r>
              <a:rPr lang="lt-LT" sz="1500" dirty="0" smtClean="0">
                <a:latin typeface="Tahoma"/>
                <a:cs typeface="Tahoma"/>
              </a:rPr>
              <a:t> </a:t>
            </a:r>
          </a:p>
          <a:p>
            <a:pPr>
              <a:lnSpc>
                <a:spcPts val="1900"/>
              </a:lnSpc>
              <a:buFont typeface="Arial" pitchFamily="34" charset="0"/>
              <a:buChar char="•"/>
            </a:pPr>
            <a:endParaRPr lang="lt-LT" sz="1500" dirty="0" smtClean="0">
              <a:latin typeface="Tahoma"/>
              <a:cs typeface="Tahoma"/>
            </a:endParaRPr>
          </a:p>
          <a:p>
            <a:pPr>
              <a:lnSpc>
                <a:spcPts val="1900"/>
              </a:lnSpc>
              <a:buFont typeface="Arial" pitchFamily="34" charset="0"/>
              <a:buChar char="•"/>
            </a:pPr>
            <a:r>
              <a:rPr lang="en-GB" sz="1500" dirty="0" smtClean="0">
                <a:latin typeface="Tahoma"/>
                <a:cs typeface="Tahoma"/>
              </a:rPr>
              <a:t>Other airports </a:t>
            </a:r>
            <a:r>
              <a:rPr lang="lt-LT" sz="1500" dirty="0" err="1" smtClean="0">
                <a:latin typeface="Tahoma"/>
                <a:cs typeface="Tahoma"/>
              </a:rPr>
              <a:t>can</a:t>
            </a:r>
            <a:r>
              <a:rPr lang="lt-LT" sz="1500" dirty="0" smtClean="0">
                <a:latin typeface="Tahoma"/>
                <a:cs typeface="Tahoma"/>
              </a:rPr>
              <a:t> be </a:t>
            </a:r>
            <a:r>
              <a:rPr lang="en-GB" sz="1500" dirty="0" smtClean="0">
                <a:latin typeface="Tahoma"/>
                <a:cs typeface="Tahoma"/>
              </a:rPr>
              <a:t>reached within 2-</a:t>
            </a:r>
            <a:r>
              <a:rPr lang="lt-LT" sz="1500" dirty="0" smtClean="0">
                <a:latin typeface="Tahoma"/>
                <a:cs typeface="Tahoma"/>
              </a:rPr>
              <a:t>3</a:t>
            </a:r>
            <a:r>
              <a:rPr lang="en-GB" sz="1500" dirty="0" smtClean="0">
                <a:latin typeface="Tahoma"/>
                <a:cs typeface="Tahoma"/>
              </a:rPr>
              <a:t>h drive.</a:t>
            </a:r>
            <a:endParaRPr lang="en-GB" sz="1500" dirty="0">
              <a:latin typeface="Tahoma"/>
              <a:cs typeface="Tahoma"/>
            </a:endParaRPr>
          </a:p>
        </p:txBody>
      </p:sp>
      <p:sp>
        <p:nvSpPr>
          <p:cNvPr id="3" name="Rectangle 2"/>
          <p:cNvSpPr/>
          <p:nvPr/>
        </p:nvSpPr>
        <p:spPr>
          <a:xfrm>
            <a:off x="293991" y="4688952"/>
            <a:ext cx="1717137" cy="200055"/>
          </a:xfrm>
          <a:prstGeom prst="rect">
            <a:avLst/>
          </a:prstGeom>
        </p:spPr>
        <p:txBody>
          <a:bodyPr wrap="none">
            <a:spAutoFit/>
          </a:bodyPr>
          <a:lstStyle/>
          <a:p>
            <a:r>
              <a:rPr lang="en-US" sz="700" dirty="0" smtClean="0">
                <a:latin typeface="Tahoma" panose="020B0604030504040204" pitchFamily="34" charset="0"/>
                <a:ea typeface="Tahoma" panose="020B0604030504040204" pitchFamily="34" charset="0"/>
                <a:cs typeface="Tahoma" panose="020B0604030504040204" pitchFamily="34" charset="0"/>
              </a:rPr>
              <a:t>Source</a:t>
            </a:r>
            <a:r>
              <a:rPr lang="lt-LT" sz="700" dirty="0" smtClean="0">
                <a:latin typeface="Tahoma" panose="020B0604030504040204" pitchFamily="34" charset="0"/>
                <a:ea typeface="Tahoma" panose="020B0604030504040204" pitchFamily="34" charset="0"/>
                <a:cs typeface="Tahoma" panose="020B0604030504040204" pitchFamily="34" charset="0"/>
              </a:rPr>
              <a:t>:</a:t>
            </a:r>
            <a:r>
              <a:rPr lang="en-US" sz="700" dirty="0" smtClean="0">
                <a:latin typeface="Tahoma" panose="020B0604030504040204" pitchFamily="34" charset="0"/>
                <a:ea typeface="Tahoma" panose="020B0604030504040204" pitchFamily="34" charset="0"/>
                <a:cs typeface="Tahoma" panose="020B0604030504040204" pitchFamily="34" charset="0"/>
              </a:rPr>
              <a:t> </a:t>
            </a:r>
            <a:r>
              <a:rPr lang="en-US" sz="700" dirty="0">
                <a:latin typeface="Tahoma" panose="020B0604030504040204" pitchFamily="34" charset="0"/>
                <a:ea typeface="Tahoma" panose="020B0604030504040204" pitchFamily="34" charset="0"/>
                <a:cs typeface="Tahoma" panose="020B0604030504040204" pitchFamily="34" charset="0"/>
              </a:rPr>
              <a:t>Šiauliai City </a:t>
            </a:r>
            <a:r>
              <a:rPr lang="en-US" sz="700" dirty="0" smtClean="0">
                <a:latin typeface="Tahoma" panose="020B0604030504040204" pitchFamily="34" charset="0"/>
                <a:ea typeface="Tahoma" panose="020B0604030504040204" pitchFamily="34" charset="0"/>
                <a:cs typeface="Tahoma" panose="020B0604030504040204" pitchFamily="34" charset="0"/>
              </a:rPr>
              <a:t>Municipality</a:t>
            </a:r>
            <a:r>
              <a:rPr lang="lt-LT" sz="700" dirty="0" smtClean="0">
                <a:latin typeface="Tahoma" panose="020B0604030504040204" pitchFamily="34" charset="0"/>
                <a:ea typeface="Tahoma" panose="020B0604030504040204" pitchFamily="34" charset="0"/>
                <a:cs typeface="Tahoma" panose="020B0604030504040204" pitchFamily="34" charset="0"/>
              </a:rPr>
              <a:t>, 2014</a:t>
            </a:r>
            <a:endParaRPr lang="lt-LT" sz="7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7822804" y="4688952"/>
            <a:ext cx="1321196" cy="200055"/>
          </a:xfrm>
          <a:prstGeom prst="rect">
            <a:avLst/>
          </a:prstGeom>
        </p:spPr>
        <p:txBody>
          <a:bodyPr wrap="none">
            <a:spAutoFit/>
          </a:bodyPr>
          <a:lstStyle/>
          <a:p>
            <a:r>
              <a:rPr lang="en-US" sz="700" dirty="0" smtClean="0">
                <a:latin typeface="Tahoma" panose="020B0604030504040204" pitchFamily="34" charset="0"/>
                <a:ea typeface="Tahoma" panose="020B0604030504040204" pitchFamily="34" charset="0"/>
                <a:cs typeface="Tahoma" panose="020B0604030504040204" pitchFamily="34" charset="0"/>
              </a:rPr>
              <a:t>*Kilometers are approximate</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23479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614" y="1637003"/>
            <a:ext cx="1698448" cy="338554"/>
          </a:xfrm>
          <a:prstGeom prst="rect">
            <a:avLst/>
          </a:prstGeom>
          <a:noFill/>
        </p:spPr>
        <p:txBody>
          <a:bodyPr wrap="square" rtlCol="0">
            <a:spAutoFit/>
          </a:bodyPr>
          <a:lstStyle/>
          <a:p>
            <a:r>
              <a:rPr lang="en-US" sz="1600" dirty="0" smtClean="0">
                <a:latin typeface="Tahoma"/>
                <a:cs typeface="Tahoma"/>
              </a:rPr>
              <a:t>Roads</a:t>
            </a:r>
            <a:endParaRPr lang="en-US" sz="1600" dirty="0">
              <a:latin typeface="Tahoma"/>
              <a:cs typeface="Tahoma"/>
            </a:endParaRPr>
          </a:p>
        </p:txBody>
      </p:sp>
      <p:pic>
        <p:nvPicPr>
          <p:cNvPr id="2" name="Picture 1"/>
          <p:cNvPicPr>
            <a:picLocks noChangeAspect="1"/>
          </p:cNvPicPr>
          <p:nvPr/>
        </p:nvPicPr>
        <p:blipFill>
          <a:blip r:embed="rId3"/>
          <a:stretch>
            <a:fillRect/>
          </a:stretch>
        </p:blipFill>
        <p:spPr>
          <a:xfrm>
            <a:off x="273614" y="1126067"/>
            <a:ext cx="988075" cy="430518"/>
          </a:xfrm>
          <a:prstGeom prst="rect">
            <a:avLst/>
          </a:prstGeom>
        </p:spPr>
      </p:pic>
      <p:sp>
        <p:nvSpPr>
          <p:cNvPr id="8" name="TextBox 7"/>
          <p:cNvSpPr txBox="1"/>
          <p:nvPr/>
        </p:nvSpPr>
        <p:spPr>
          <a:xfrm>
            <a:off x="273613" y="2463485"/>
            <a:ext cx="4525158" cy="2169825"/>
          </a:xfrm>
          <a:prstGeom prst="rect">
            <a:avLst/>
          </a:prstGeom>
          <a:noFill/>
        </p:spPr>
        <p:txBody>
          <a:bodyPr wrap="square" rtlCol="0" anchor="b">
            <a:spAutoFit/>
          </a:bodyPr>
          <a:lstStyle/>
          <a:p>
            <a:pPr marL="283464" indent="-283464">
              <a:spcBef>
                <a:spcPts val="1800"/>
              </a:spcBef>
              <a:buSzPct val="130000"/>
              <a:buBlip>
                <a:blip r:embed="rId4"/>
              </a:buBlip>
            </a:pPr>
            <a:r>
              <a:rPr lang="en-GB" sz="1500" dirty="0" smtClean="0">
                <a:latin typeface="Tahoma" panose="020B0604030504040204" pitchFamily="34" charset="0"/>
                <a:ea typeface="Tahoma" panose="020B0604030504040204" pitchFamily="34" charset="0"/>
                <a:cs typeface="Tahoma" panose="020B0604030504040204" pitchFamily="34" charset="0"/>
              </a:rPr>
              <a:t>E272 </a:t>
            </a:r>
            <a:r>
              <a:rPr lang="en-GB" sz="1500" b="1" dirty="0" smtClean="0">
                <a:latin typeface="Tahoma" panose="020B0604030504040204" pitchFamily="34" charset="0"/>
                <a:ea typeface="Tahoma" panose="020B0604030504040204" pitchFamily="34" charset="0"/>
                <a:cs typeface="Tahoma" panose="020B0604030504040204" pitchFamily="34" charset="0"/>
              </a:rPr>
              <a:t>connecting</a:t>
            </a:r>
            <a:r>
              <a:rPr lang="en-GB" sz="1500" dirty="0" smtClean="0">
                <a:latin typeface="Tahoma" panose="020B0604030504040204" pitchFamily="34" charset="0"/>
                <a:ea typeface="Tahoma" panose="020B0604030504040204" pitchFamily="34" charset="0"/>
                <a:cs typeface="Tahoma" panose="020B0604030504040204" pitchFamily="34" charset="0"/>
              </a:rPr>
              <a:t> Šiauliai city with the highway „Via Baltica“.</a:t>
            </a:r>
          </a:p>
          <a:p>
            <a:pPr marL="283464" indent="-283464">
              <a:spcBef>
                <a:spcPts val="1800"/>
              </a:spcBef>
              <a:buSzPct val="130000"/>
              <a:buBlip>
                <a:blip r:embed="rId4"/>
              </a:buBlip>
            </a:pPr>
            <a:r>
              <a:rPr lang="en-GB" sz="1500" b="1" dirty="0" smtClean="0">
                <a:latin typeface="Tahoma" panose="020B0604030504040204" pitchFamily="34" charset="0"/>
                <a:ea typeface="Tahoma" panose="020B0604030504040204" pitchFamily="34" charset="0"/>
                <a:cs typeface="Tahoma" panose="020B0604030504040204" pitchFamily="34" charset="0"/>
              </a:rPr>
              <a:t>„Via Baltica“</a:t>
            </a:r>
            <a:r>
              <a:rPr lang="en-GB" sz="1500" dirty="0" smtClean="0">
                <a:latin typeface="Tahoma" panose="020B0604030504040204" pitchFamily="34" charset="0"/>
                <a:ea typeface="Tahoma" panose="020B0604030504040204" pitchFamily="34" charset="0"/>
                <a:cs typeface="Tahoma" panose="020B0604030504040204" pitchFamily="34" charset="0"/>
              </a:rPr>
              <a:t> is a significant road connection between the Baltic states</a:t>
            </a:r>
            <a:r>
              <a:rPr lang="lt-LT" sz="1500" dirty="0" smtClean="0">
                <a:latin typeface="Tahoma" panose="020B0604030504040204" pitchFamily="34" charset="0"/>
                <a:ea typeface="Tahoma" panose="020B0604030504040204" pitchFamily="34" charset="0"/>
                <a:cs typeface="Tahoma" panose="020B0604030504040204" pitchFamily="34" charset="0"/>
              </a:rPr>
              <a:t>.</a:t>
            </a:r>
            <a:endParaRPr lang="en-GB" sz="1500" dirty="0" smtClean="0">
              <a:latin typeface="Tahoma" panose="020B0604030504040204" pitchFamily="34" charset="0"/>
              <a:ea typeface="Tahoma" panose="020B0604030504040204" pitchFamily="34" charset="0"/>
              <a:cs typeface="Tahoma" panose="020B0604030504040204" pitchFamily="34" charset="0"/>
            </a:endParaRPr>
          </a:p>
          <a:p>
            <a:pPr marL="283464" indent="-283464">
              <a:spcBef>
                <a:spcPts val="1800"/>
              </a:spcBef>
              <a:buSzPct val="130000"/>
              <a:buBlip>
                <a:blip r:embed="rId4"/>
              </a:buBlip>
            </a:pPr>
            <a:r>
              <a:rPr lang="en-GB" sz="1500" dirty="0" smtClean="0">
                <a:latin typeface="Tahoma" panose="020B0604030504040204" pitchFamily="34" charset="0"/>
                <a:ea typeface="Tahoma" panose="020B0604030504040204" pitchFamily="34" charset="0"/>
                <a:cs typeface="Tahoma" panose="020B0604030504040204" pitchFamily="34" charset="0"/>
              </a:rPr>
              <a:t>European route E67 is running from </a:t>
            </a:r>
            <a:r>
              <a:rPr lang="en-GB" sz="1500" b="1" dirty="0" smtClean="0">
                <a:latin typeface="Tahoma" panose="020B0604030504040204" pitchFamily="34" charset="0"/>
                <a:ea typeface="Tahoma" panose="020B0604030504040204" pitchFamily="34" charset="0"/>
                <a:cs typeface="Tahoma" panose="020B0604030504040204" pitchFamily="34" charset="0"/>
              </a:rPr>
              <a:t>Prague</a:t>
            </a:r>
            <a:r>
              <a:rPr lang="en-GB" sz="1500" dirty="0" smtClean="0">
                <a:latin typeface="Tahoma" panose="020B0604030504040204" pitchFamily="34" charset="0"/>
                <a:ea typeface="Tahoma" panose="020B0604030504040204" pitchFamily="34" charset="0"/>
                <a:cs typeface="Tahoma" panose="020B0604030504040204" pitchFamily="34" charset="0"/>
              </a:rPr>
              <a:t> to </a:t>
            </a:r>
            <a:r>
              <a:rPr lang="en-GB" sz="1500" b="1" dirty="0" smtClean="0">
                <a:latin typeface="Tahoma" panose="020B0604030504040204" pitchFamily="34" charset="0"/>
                <a:ea typeface="Tahoma" panose="020B0604030504040204" pitchFamily="34" charset="0"/>
                <a:cs typeface="Tahoma" panose="020B0604030504040204" pitchFamily="34" charset="0"/>
              </a:rPr>
              <a:t>Helsinki</a:t>
            </a:r>
            <a:r>
              <a:rPr lang="en-GB" sz="1500" dirty="0" smtClean="0">
                <a:latin typeface="Tahoma" panose="020B0604030504040204" pitchFamily="34" charset="0"/>
                <a:ea typeface="Tahoma" panose="020B0604030504040204" pitchFamily="34" charset="0"/>
                <a:cs typeface="Tahoma" panose="020B0604030504040204" pitchFamily="34" charset="0"/>
              </a:rPr>
              <a:t> by way of </a:t>
            </a:r>
            <a:r>
              <a:rPr lang="en-GB" sz="1500" b="1" dirty="0" smtClean="0">
                <a:latin typeface="Tahoma" panose="020B0604030504040204" pitchFamily="34" charset="0"/>
                <a:ea typeface="Tahoma" panose="020B0604030504040204" pitchFamily="34" charset="0"/>
                <a:cs typeface="Tahoma" panose="020B0604030504040204" pitchFamily="34" charset="0"/>
              </a:rPr>
              <a:t>Poland, Lithuania, Latvia, and Estonia</a:t>
            </a:r>
            <a:r>
              <a:rPr lang="en-GB" sz="1500" dirty="0" smtClean="0">
                <a:latin typeface="Tahoma" panose="020B0604030504040204" pitchFamily="34" charset="0"/>
                <a:ea typeface="Tahoma" panose="020B0604030504040204" pitchFamily="34" charset="0"/>
                <a:cs typeface="Tahoma" panose="020B0604030504040204" pitchFamily="34" charset="0"/>
              </a:rPr>
              <a:t>.</a:t>
            </a:r>
            <a:endParaRPr lang="en-GB" sz="1500" dirty="0">
              <a:latin typeface="Tahoma" panose="020B0604030504040204" pitchFamily="34" charset="0"/>
              <a:ea typeface="Tahoma" panose="020B0604030504040204" pitchFamily="34" charset="0"/>
              <a:cs typeface="Tahoma" panose="020B0604030504040204" pitchFamily="34" charset="0"/>
            </a:endParaRPr>
          </a:p>
        </p:txBody>
      </p:sp>
      <p:grpSp>
        <p:nvGrpSpPr>
          <p:cNvPr id="10" name="Group 9"/>
          <p:cNvGrpSpPr/>
          <p:nvPr/>
        </p:nvGrpSpPr>
        <p:grpSpPr>
          <a:xfrm>
            <a:off x="5802180" y="971145"/>
            <a:ext cx="2886258" cy="3785256"/>
            <a:chOff x="5802180" y="971145"/>
            <a:chExt cx="2886258" cy="3785256"/>
          </a:xfrm>
        </p:grpSpPr>
        <p:pic>
          <p:nvPicPr>
            <p:cNvPr id="5" name="Picture 4"/>
            <p:cNvPicPr>
              <a:picLocks noChangeAspect="1"/>
            </p:cNvPicPr>
            <p:nvPr/>
          </p:nvPicPr>
          <p:blipFill>
            <a:blip r:embed="rId5"/>
            <a:stretch>
              <a:fillRect/>
            </a:stretch>
          </p:blipFill>
          <p:spPr>
            <a:xfrm>
              <a:off x="5802180" y="971145"/>
              <a:ext cx="2886258" cy="3785256"/>
            </a:xfrm>
            <a:prstGeom prst="rect">
              <a:avLst/>
            </a:prstGeom>
          </p:spPr>
        </p:pic>
        <p:cxnSp>
          <p:nvCxnSpPr>
            <p:cNvPr id="6" name="Straight Connector 5"/>
            <p:cNvCxnSpPr/>
            <p:nvPr/>
          </p:nvCxnSpPr>
          <p:spPr>
            <a:xfrm>
              <a:off x="7697337" y="2292823"/>
              <a:ext cx="156950" cy="61415"/>
            </a:xfrm>
            <a:prstGeom prst="line">
              <a:avLst/>
            </a:prstGeom>
            <a:ln w="6350">
              <a:solidFill>
                <a:srgbClr val="2F2937"/>
              </a:solidFill>
              <a:prstDash val="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36075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614" y="1637003"/>
            <a:ext cx="1698448" cy="338554"/>
          </a:xfrm>
          <a:prstGeom prst="rect">
            <a:avLst/>
          </a:prstGeom>
          <a:noFill/>
        </p:spPr>
        <p:txBody>
          <a:bodyPr wrap="square" rtlCol="0">
            <a:spAutoFit/>
          </a:bodyPr>
          <a:lstStyle/>
          <a:p>
            <a:r>
              <a:rPr lang="en-US" sz="1600" dirty="0" smtClean="0">
                <a:latin typeface="Tahoma"/>
                <a:cs typeface="Tahoma"/>
              </a:rPr>
              <a:t>Rail</a:t>
            </a:r>
            <a:endParaRPr lang="en-US" sz="1600" dirty="0">
              <a:latin typeface="Tahoma"/>
              <a:cs typeface="Tahoma"/>
            </a:endParaRPr>
          </a:p>
        </p:txBody>
      </p:sp>
      <p:sp>
        <p:nvSpPr>
          <p:cNvPr id="4" name="TextBox 3"/>
          <p:cNvSpPr txBox="1"/>
          <p:nvPr/>
        </p:nvSpPr>
        <p:spPr>
          <a:xfrm>
            <a:off x="232516" y="3164450"/>
            <a:ext cx="3973721" cy="1349087"/>
          </a:xfrm>
          <a:prstGeom prst="rect">
            <a:avLst/>
          </a:prstGeom>
          <a:noFill/>
        </p:spPr>
        <p:txBody>
          <a:bodyPr wrap="square" rtlCol="0" anchor="b">
            <a:spAutoFit/>
          </a:bodyPr>
          <a:lstStyle/>
          <a:p>
            <a:pPr marL="283464" indent="-283464">
              <a:lnSpc>
                <a:spcPts val="1900"/>
              </a:lnSpc>
              <a:spcBef>
                <a:spcPts val="1800"/>
              </a:spcBef>
              <a:buSzPct val="130000"/>
              <a:buBlip>
                <a:blip r:embed="rId3"/>
              </a:buBlip>
            </a:pPr>
            <a:r>
              <a:rPr lang="en-GB" sz="1500" b="1" dirty="0" smtClean="0">
                <a:latin typeface="Tahoma" panose="020B0604030504040204" pitchFamily="34" charset="0"/>
                <a:ea typeface="Tahoma" panose="020B0604030504040204" pitchFamily="34" charset="0"/>
                <a:cs typeface="Tahoma" panose="020B0604030504040204" pitchFamily="34" charset="0"/>
              </a:rPr>
              <a:t>City is crossed by two international  railway corridors</a:t>
            </a:r>
            <a:r>
              <a:rPr lang="en-GB" sz="1500" dirty="0" smtClean="0">
                <a:latin typeface="Tahoma" panose="020B0604030504040204" pitchFamily="34" charset="0"/>
                <a:ea typeface="Tahoma" panose="020B0604030504040204" pitchFamily="34" charset="0"/>
                <a:cs typeface="Tahoma" panose="020B0604030504040204" pitchFamily="34" charset="0"/>
              </a:rPr>
              <a:t>:</a:t>
            </a:r>
          </a:p>
          <a:p>
            <a:pPr marL="542925" lvl="1" indent="-282575">
              <a:spcBef>
                <a:spcPts val="600"/>
              </a:spcBef>
              <a:buSzPct val="130000"/>
              <a:buBlip>
                <a:blip r:embed="rId3"/>
              </a:buBlip>
            </a:pPr>
            <a:r>
              <a:rPr lang="en-GB" sz="1000" dirty="0" smtClean="0">
                <a:latin typeface="Tahoma" panose="020B0604030504040204" pitchFamily="34" charset="0"/>
                <a:ea typeface="Tahoma" panose="020B0604030504040204" pitchFamily="34" charset="0"/>
                <a:cs typeface="Tahoma" panose="020B0604030504040204" pitchFamily="34" charset="0"/>
              </a:rPr>
              <a:t>I North-South corridor - </a:t>
            </a:r>
            <a:r>
              <a:rPr lang="en-GB" sz="1000" b="1" dirty="0" smtClean="0">
                <a:latin typeface="Tahoma" panose="020B0604030504040204" pitchFamily="34" charset="0"/>
                <a:ea typeface="Tahoma" panose="020B0604030504040204" pitchFamily="34" charset="0"/>
                <a:cs typeface="Tahoma" panose="020B0604030504040204" pitchFamily="34" charset="0"/>
              </a:rPr>
              <a:t>Tallinn-Riga-Kaunas-Warsaw</a:t>
            </a:r>
            <a:r>
              <a:rPr lang="en-GB" sz="1000" dirty="0" smtClean="0">
                <a:latin typeface="Tahoma" panose="020B0604030504040204" pitchFamily="34" charset="0"/>
                <a:ea typeface="Tahoma" panose="020B0604030504040204" pitchFamily="34" charset="0"/>
                <a:cs typeface="Tahoma" panose="020B0604030504040204" pitchFamily="34" charset="0"/>
              </a:rPr>
              <a:t> and its branch - IA </a:t>
            </a:r>
            <a:r>
              <a:rPr lang="en-GB" sz="1000" b="1" dirty="0" smtClean="0">
                <a:latin typeface="Tahoma" panose="020B0604030504040204" pitchFamily="34" charset="0"/>
                <a:ea typeface="Tahoma" panose="020B0604030504040204" pitchFamily="34" charset="0"/>
                <a:cs typeface="Tahoma" panose="020B0604030504040204" pitchFamily="34" charset="0"/>
              </a:rPr>
              <a:t>Šiauliai-Kaliningrad-Gdansk</a:t>
            </a:r>
            <a:r>
              <a:rPr lang="lt-LT" sz="1000" b="1" dirty="0" smtClean="0">
                <a:latin typeface="Tahoma" panose="020B0604030504040204" pitchFamily="34" charset="0"/>
                <a:ea typeface="Tahoma" panose="020B0604030504040204" pitchFamily="34" charset="0"/>
                <a:cs typeface="Tahoma" panose="020B0604030504040204" pitchFamily="34" charset="0"/>
              </a:rPr>
              <a:t>.</a:t>
            </a:r>
            <a:endParaRPr lang="en-GB" sz="1000" b="1" dirty="0" smtClean="0">
              <a:latin typeface="Tahoma" panose="020B0604030504040204" pitchFamily="34" charset="0"/>
              <a:ea typeface="Tahoma" panose="020B0604030504040204" pitchFamily="34" charset="0"/>
              <a:cs typeface="Tahoma" panose="020B0604030504040204" pitchFamily="34" charset="0"/>
            </a:endParaRPr>
          </a:p>
          <a:p>
            <a:pPr marL="542925" lvl="1" indent="-282575">
              <a:spcBef>
                <a:spcPts val="600"/>
              </a:spcBef>
              <a:buSzPct val="130000"/>
              <a:buBlip>
                <a:blip r:embed="rId3"/>
              </a:buBlip>
            </a:pPr>
            <a:r>
              <a:rPr lang="en-GB" sz="1000" dirty="0" smtClean="0">
                <a:latin typeface="Tahoma" panose="020B0604030504040204" pitchFamily="34" charset="0"/>
                <a:ea typeface="Tahoma" panose="020B0604030504040204" pitchFamily="34" charset="0"/>
                <a:cs typeface="Tahoma" panose="020B0604030504040204" pitchFamily="34" charset="0"/>
              </a:rPr>
              <a:t>IX East-West direction corridor and its branch - IXB </a:t>
            </a:r>
            <a:r>
              <a:rPr lang="en-GB" sz="1000" b="1" dirty="0" smtClean="0">
                <a:latin typeface="Tahoma" panose="020B0604030504040204" pitchFamily="34" charset="0"/>
                <a:ea typeface="Tahoma" panose="020B0604030504040204" pitchFamily="34" charset="0"/>
                <a:cs typeface="Tahoma" panose="020B0604030504040204" pitchFamily="34" charset="0"/>
              </a:rPr>
              <a:t>Kiev-Minsk-Vilnius-Kaunas-Klaipėda</a:t>
            </a:r>
            <a:r>
              <a:rPr lang="lt-LT" sz="1000" b="1" dirty="0" smtClean="0">
                <a:latin typeface="Tahoma" panose="020B0604030504040204" pitchFamily="34" charset="0"/>
                <a:ea typeface="Tahoma" panose="020B0604030504040204" pitchFamily="34" charset="0"/>
                <a:cs typeface="Tahoma" panose="020B0604030504040204" pitchFamily="34" charset="0"/>
              </a:rPr>
              <a:t>.</a:t>
            </a:r>
            <a:endParaRPr lang="en-GB" sz="1000" b="1" dirty="0" smtClean="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4"/>
          <a:stretch>
            <a:fillRect/>
          </a:stretch>
        </p:blipFill>
        <p:spPr>
          <a:xfrm>
            <a:off x="341347" y="1015999"/>
            <a:ext cx="379774" cy="619031"/>
          </a:xfrm>
          <a:prstGeom prst="rect">
            <a:avLst/>
          </a:prstGeom>
        </p:spPr>
      </p:pic>
      <p:pic>
        <p:nvPicPr>
          <p:cNvPr id="7" name="Picture 6"/>
          <p:cNvPicPr>
            <a:picLocks noChangeAspect="1"/>
          </p:cNvPicPr>
          <p:nvPr/>
        </p:nvPicPr>
        <p:blipFill>
          <a:blip r:embed="rId5"/>
          <a:stretch>
            <a:fillRect/>
          </a:stretch>
        </p:blipFill>
        <p:spPr>
          <a:xfrm>
            <a:off x="4470399" y="1126063"/>
            <a:ext cx="4373368" cy="3434629"/>
          </a:xfrm>
          <a:prstGeom prst="rect">
            <a:avLst/>
          </a:prstGeom>
        </p:spPr>
      </p:pic>
      <p:sp>
        <p:nvSpPr>
          <p:cNvPr id="2" name="Rectangle 1"/>
          <p:cNvSpPr/>
          <p:nvPr/>
        </p:nvSpPr>
        <p:spPr>
          <a:xfrm>
            <a:off x="7540586" y="4682690"/>
            <a:ext cx="1548822" cy="200055"/>
          </a:xfrm>
          <a:prstGeom prst="rect">
            <a:avLst/>
          </a:prstGeom>
        </p:spPr>
        <p:txBody>
          <a:bodyPr wrap="none">
            <a:spAutoFit/>
          </a:bodyPr>
          <a:lstStyle/>
          <a:p>
            <a:r>
              <a:rPr lang="en-GB" sz="700" dirty="0" smtClean="0">
                <a:latin typeface="Tahoma" panose="020B0604030504040204" pitchFamily="34" charset="0"/>
                <a:ea typeface="Tahoma" panose="020B0604030504040204" pitchFamily="34" charset="0"/>
                <a:cs typeface="Tahoma" panose="020B0604030504040204" pitchFamily="34" charset="0"/>
              </a:rPr>
              <a:t>Source: Lithuanian Railways, 2015</a:t>
            </a:r>
            <a:endParaRPr lang="en-GB" sz="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66109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03904" y="1037320"/>
            <a:ext cx="4041187" cy="3614194"/>
          </a:xfrm>
          <a:prstGeom prst="rect">
            <a:avLst/>
          </a:prstGeom>
        </p:spPr>
      </p:pic>
      <p:sp>
        <p:nvSpPr>
          <p:cNvPr id="3" name="TextBox 2"/>
          <p:cNvSpPr txBox="1"/>
          <p:nvPr/>
        </p:nvSpPr>
        <p:spPr>
          <a:xfrm>
            <a:off x="273614" y="1637003"/>
            <a:ext cx="1698448" cy="338554"/>
          </a:xfrm>
          <a:prstGeom prst="rect">
            <a:avLst/>
          </a:prstGeom>
          <a:noFill/>
        </p:spPr>
        <p:txBody>
          <a:bodyPr wrap="square" rtlCol="0">
            <a:spAutoFit/>
          </a:bodyPr>
          <a:lstStyle/>
          <a:p>
            <a:r>
              <a:rPr lang="en-US" sz="1600" dirty="0" smtClean="0">
                <a:latin typeface="Tahoma"/>
                <a:cs typeface="Tahoma"/>
              </a:rPr>
              <a:t>Seaports</a:t>
            </a:r>
            <a:endParaRPr lang="en-US" sz="1600" dirty="0">
              <a:latin typeface="Tahoma"/>
              <a:cs typeface="Tahoma"/>
            </a:endParaRPr>
          </a:p>
        </p:txBody>
      </p:sp>
      <p:pic>
        <p:nvPicPr>
          <p:cNvPr id="8" name="Picture 7"/>
          <p:cNvPicPr>
            <a:picLocks noChangeAspect="1"/>
          </p:cNvPicPr>
          <p:nvPr/>
        </p:nvPicPr>
        <p:blipFill>
          <a:blip r:embed="rId4"/>
          <a:stretch>
            <a:fillRect/>
          </a:stretch>
        </p:blipFill>
        <p:spPr>
          <a:xfrm>
            <a:off x="389467" y="1018952"/>
            <a:ext cx="506029" cy="618051"/>
          </a:xfrm>
          <a:prstGeom prst="rect">
            <a:avLst/>
          </a:prstGeom>
        </p:spPr>
      </p:pic>
      <p:sp>
        <p:nvSpPr>
          <p:cNvPr id="4" name="Rectangle 3"/>
          <p:cNvSpPr/>
          <p:nvPr/>
        </p:nvSpPr>
        <p:spPr>
          <a:xfrm>
            <a:off x="246523" y="2714855"/>
            <a:ext cx="3888153" cy="1823576"/>
          </a:xfrm>
          <a:prstGeom prst="rect">
            <a:avLst/>
          </a:prstGeom>
        </p:spPr>
        <p:txBody>
          <a:bodyPr wrap="square">
            <a:spAutoFit/>
          </a:bodyPr>
          <a:lstStyle/>
          <a:p>
            <a:pPr marL="283464" indent="-283464">
              <a:spcAft>
                <a:spcPts val="1200"/>
              </a:spcAft>
              <a:buSzPct val="130000"/>
              <a:buBlip>
                <a:blip r:embed="rId5"/>
              </a:buBlip>
            </a:pPr>
            <a:r>
              <a:rPr lang="en-GB" sz="1500" dirty="0" smtClean="0">
                <a:latin typeface="Tahoma" panose="020B0604030504040204" pitchFamily="34" charset="0"/>
                <a:ea typeface="Tahoma" panose="020B0604030504040204" pitchFamily="34" charset="0"/>
                <a:cs typeface="Tahoma" panose="020B0604030504040204" pitchFamily="34" charset="0"/>
              </a:rPr>
              <a:t>Up to </a:t>
            </a:r>
            <a:r>
              <a:rPr lang="en-GB" sz="1500" b="1" dirty="0" smtClean="0">
                <a:latin typeface="Tahoma" panose="020B0604030504040204" pitchFamily="34" charset="0"/>
                <a:ea typeface="Tahoma" panose="020B0604030504040204" pitchFamily="34" charset="0"/>
                <a:cs typeface="Tahoma" panose="020B0604030504040204" pitchFamily="34" charset="0"/>
              </a:rPr>
              <a:t>2 hour drive to three major seaports</a:t>
            </a:r>
            <a:r>
              <a:rPr lang="en-GB" sz="1500" dirty="0" smtClean="0">
                <a:latin typeface="Tahoma" panose="020B0604030504040204" pitchFamily="34" charset="0"/>
                <a:ea typeface="Tahoma" panose="020B0604030504040204" pitchFamily="34" charset="0"/>
                <a:cs typeface="Tahoma" panose="020B0604030504040204" pitchFamily="34" charset="0"/>
              </a:rPr>
              <a:t>. </a:t>
            </a:r>
          </a:p>
          <a:p>
            <a:pPr marL="283464" indent="-283464">
              <a:spcAft>
                <a:spcPts val="1200"/>
              </a:spcAft>
              <a:buSzPct val="130000"/>
              <a:buBlip>
                <a:blip r:embed="rId5"/>
              </a:buBlip>
            </a:pPr>
            <a:r>
              <a:rPr lang="en-GB" sz="1500" dirty="0" smtClean="0">
                <a:latin typeface="Tahoma" panose="020B0604030504040204" pitchFamily="34" charset="0"/>
                <a:ea typeface="Tahoma" panose="020B0604030504040204" pitchFamily="34" charset="0"/>
                <a:cs typeface="Tahoma" panose="020B0604030504040204" pitchFamily="34" charset="0"/>
              </a:rPr>
              <a:t>Annual cargo turnover of ports</a:t>
            </a:r>
            <a:r>
              <a:rPr lang="lt-LT" sz="1500" dirty="0" smtClean="0">
                <a:latin typeface="Tahoma" panose="020B0604030504040204" pitchFamily="34" charset="0"/>
                <a:ea typeface="Tahoma" panose="020B0604030504040204" pitchFamily="34" charset="0"/>
                <a:cs typeface="Tahoma" panose="020B0604030504040204" pitchFamily="34" charset="0"/>
              </a:rPr>
              <a:t> </a:t>
            </a:r>
            <a:r>
              <a:rPr lang="en-GB" sz="1500" dirty="0" smtClean="0">
                <a:latin typeface="Tahoma" panose="020B0604030504040204" pitchFamily="34" charset="0"/>
                <a:ea typeface="Tahoma" panose="020B0604030504040204" pitchFamily="34" charset="0"/>
                <a:cs typeface="Tahoma" panose="020B0604030504040204" pitchFamily="34" charset="0"/>
              </a:rPr>
              <a:t>in</a:t>
            </a:r>
            <a:r>
              <a:rPr lang="lt-LT" sz="1500" dirty="0" smtClean="0">
                <a:latin typeface="Tahoma" panose="020B0604030504040204" pitchFamily="34" charset="0"/>
                <a:ea typeface="Tahoma" panose="020B0604030504040204" pitchFamily="34" charset="0"/>
                <a:cs typeface="Tahoma" panose="020B0604030504040204" pitchFamily="34" charset="0"/>
              </a:rPr>
              <a:t> 2014</a:t>
            </a:r>
            <a:r>
              <a:rPr lang="en-GB" sz="1500" dirty="0" smtClean="0">
                <a:latin typeface="Tahoma" panose="020B0604030504040204" pitchFamily="34" charset="0"/>
                <a:ea typeface="Tahoma" panose="020B0604030504040204" pitchFamily="34" charset="0"/>
                <a:cs typeface="Tahoma" panose="020B0604030504040204" pitchFamily="34" charset="0"/>
              </a:rPr>
              <a:t>:</a:t>
            </a:r>
          </a:p>
          <a:p>
            <a:pPr marL="740664" lvl="1" indent="-283464">
              <a:lnSpc>
                <a:spcPts val="1900"/>
              </a:lnSpc>
              <a:buSzPct val="130000"/>
              <a:buBlip>
                <a:blip r:embed="rId5"/>
              </a:buBlip>
            </a:pPr>
            <a:r>
              <a:rPr lang="en-GB" sz="1050" dirty="0" smtClean="0">
                <a:latin typeface="Tahoma" panose="020B0604030504040204" pitchFamily="34" charset="0"/>
                <a:ea typeface="Tahoma" panose="020B0604030504040204" pitchFamily="34" charset="0"/>
                <a:cs typeface="Tahoma" panose="020B0604030504040204" pitchFamily="34" charset="0"/>
              </a:rPr>
              <a:t>Port of Klaipėda - ~36 m tones</a:t>
            </a:r>
          </a:p>
          <a:p>
            <a:pPr marL="740664" lvl="1" indent="-283464">
              <a:lnSpc>
                <a:spcPts val="1900"/>
              </a:lnSpc>
              <a:buSzPct val="130000"/>
              <a:buBlip>
                <a:blip r:embed="rId5"/>
              </a:buBlip>
            </a:pPr>
            <a:r>
              <a:rPr lang="en-GB" sz="1050" dirty="0" smtClean="0">
                <a:latin typeface="Tahoma" panose="020B0604030504040204" pitchFamily="34" charset="0"/>
                <a:ea typeface="Tahoma" panose="020B0604030504040204" pitchFamily="34" charset="0"/>
                <a:cs typeface="Tahoma" panose="020B0604030504040204" pitchFamily="34" charset="0"/>
              </a:rPr>
              <a:t>Freeport of Riga - ~41 m tones</a:t>
            </a:r>
          </a:p>
          <a:p>
            <a:pPr marL="740664" lvl="1" indent="-283464">
              <a:lnSpc>
                <a:spcPts val="1900"/>
              </a:lnSpc>
              <a:buSzPct val="130000"/>
              <a:buBlip>
                <a:blip r:embed="rId5"/>
              </a:buBlip>
            </a:pPr>
            <a:r>
              <a:rPr lang="en-GB" sz="1050" dirty="0" smtClean="0">
                <a:latin typeface="Tahoma" panose="020B0604030504040204" pitchFamily="34" charset="0"/>
                <a:ea typeface="Tahoma" panose="020B0604030504040204" pitchFamily="34" charset="0"/>
                <a:cs typeface="Tahoma" panose="020B0604030504040204" pitchFamily="34" charset="0"/>
              </a:rPr>
              <a:t>Port of Liepaja - ~5.5 m tones</a:t>
            </a:r>
          </a:p>
        </p:txBody>
      </p:sp>
      <p:sp>
        <p:nvSpPr>
          <p:cNvPr id="9" name="Rectangle 8"/>
          <p:cNvSpPr/>
          <p:nvPr/>
        </p:nvSpPr>
        <p:spPr>
          <a:xfrm>
            <a:off x="31852" y="4734988"/>
            <a:ext cx="4730987" cy="200055"/>
          </a:xfrm>
          <a:prstGeom prst="rect">
            <a:avLst/>
          </a:prstGeom>
        </p:spPr>
        <p:txBody>
          <a:bodyPr wrap="square">
            <a:spAutoFit/>
          </a:bodyPr>
          <a:lstStyle/>
          <a:p>
            <a:r>
              <a:rPr lang="en-US" sz="700" dirty="0" smtClean="0">
                <a:latin typeface="Tahoma" panose="020B0604030504040204" pitchFamily="34" charset="0"/>
                <a:ea typeface="Tahoma" panose="020B0604030504040204" pitchFamily="34" charset="0"/>
                <a:cs typeface="Tahoma" panose="020B0604030504040204" pitchFamily="34" charset="0"/>
              </a:rPr>
              <a:t>Source 1: Port of Klaipėda, 2014            Source 2: Freeport of Riga, 2014          Source 3: Port of Liepaja, 2014</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0632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8953</TotalTime>
  <Words>1573</Words>
  <Application>Microsoft Office PowerPoint</Application>
  <PresentationFormat>Demonstracija ekrane (16:9)</PresentationFormat>
  <Paragraphs>256</Paragraphs>
  <Slides>23</Slides>
  <Notes>22</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23</vt:i4>
      </vt:variant>
    </vt:vector>
  </HeadingPairs>
  <TitlesOfParts>
    <vt:vector size="27" baseType="lpstr">
      <vt:lpstr>Arial</vt:lpstr>
      <vt:lpstr>Calibri</vt:lpstr>
      <vt:lpstr>Tahoma</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Aistė Petkuvienė</cp:lastModifiedBy>
  <cp:revision>532</cp:revision>
  <cp:lastPrinted>2016-03-08T07:01:18Z</cp:lastPrinted>
  <dcterms:created xsi:type="dcterms:W3CDTF">2010-04-12T23:12:02Z</dcterms:created>
  <dcterms:modified xsi:type="dcterms:W3CDTF">2019-09-06T06:40:12Z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