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4" r:id="rId2"/>
    <p:sldId id="335" r:id="rId3"/>
    <p:sldId id="301" r:id="rId4"/>
    <p:sldId id="321" r:id="rId5"/>
    <p:sldId id="322" r:id="rId6"/>
    <p:sldId id="323" r:id="rId7"/>
    <p:sldId id="324" r:id="rId8"/>
    <p:sldId id="327" r:id="rId9"/>
    <p:sldId id="326" r:id="rId10"/>
    <p:sldId id="334" r:id="rId11"/>
    <p:sldId id="336" r:id="rId12"/>
    <p:sldId id="337" r:id="rId13"/>
    <p:sldId id="338" r:id="rId14"/>
    <p:sldId id="339" r:id="rId15"/>
    <p:sldId id="325" r:id="rId16"/>
    <p:sldId id="340" r:id="rId17"/>
    <p:sldId id="328" r:id="rId18"/>
    <p:sldId id="329" r:id="rId19"/>
    <p:sldId id="330" r:id="rId20"/>
    <p:sldId id="331" r:id="rId21"/>
    <p:sldId id="332" r:id="rId22"/>
    <p:sldId id="333" r:id="rId23"/>
    <p:sldId id="320" r:id="rId24"/>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515"/>
    <a:srgbClr val="F5E271"/>
    <a:srgbClr val="E7AE00"/>
    <a:srgbClr val="F2DA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81046" autoAdjust="0"/>
  </p:normalViewPr>
  <p:slideViewPr>
    <p:cSldViewPr snapToGrid="0">
      <p:cViewPr varScale="1">
        <p:scale>
          <a:sx n="67" d="100"/>
          <a:sy n="67" d="100"/>
        </p:scale>
        <p:origin x="1262"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75E128-FD93-4A42-90B3-8EC8D41392AA}" type="datetimeFigureOut">
              <a:rPr lang="lt-LT" smtClean="0"/>
              <a:t>2025-12-05</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7FEBF1-DE45-474C-9FFA-0830458AFA27}" type="slidenum">
              <a:rPr lang="lt-LT" smtClean="0"/>
              <a:t>‹#›</a:t>
            </a:fld>
            <a:endParaRPr lang="lt-LT"/>
          </a:p>
        </p:txBody>
      </p:sp>
    </p:spTree>
    <p:extLst>
      <p:ext uri="{BB962C8B-B14F-4D97-AF65-F5344CB8AC3E}">
        <p14:creationId xmlns:p14="http://schemas.microsoft.com/office/powerpoint/2010/main" val="2216797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sz="1200" b="0" i="0" kern="1200" dirty="0">
                <a:solidFill>
                  <a:schemeClr val="tx1"/>
                </a:solidFill>
                <a:effectLst/>
                <a:latin typeface="+mn-lt"/>
                <a:ea typeface="+mn-ea"/>
                <a:cs typeface="+mn-cs"/>
              </a:rPr>
              <a:t> Valstybės mobilizacinių galimybių katalogą sudaro:</a:t>
            </a:r>
          </a:p>
          <a:p>
            <a:r>
              <a:rPr lang="lt-LT" sz="1200" b="0" i="0" kern="1200" dirty="0">
                <a:solidFill>
                  <a:schemeClr val="tx1"/>
                </a:solidFill>
                <a:effectLst/>
                <a:latin typeface="+mn-lt"/>
                <a:ea typeface="+mn-ea"/>
                <a:cs typeface="+mn-cs"/>
              </a:rPr>
              <a:t>1) Valstybės mobilizacinių išteklių katalogas, kuriame kaupiama informacija apie valstybės ir savivaldybių institucijų ir įstaigų materialinius išteklius bei teikiamas paslaugas, taip pat ūkio subjektų materialinius išteklius, gaminamą produkciją, parduodamas prekes bei teikiamas paslaugas, reikalingus rengiantis mobilizacijai ir (ar) ją vykdant;</a:t>
            </a:r>
          </a:p>
          <a:p>
            <a:r>
              <a:rPr lang="lt-LT" sz="1200" b="0" i="0" kern="1200" dirty="0">
                <a:solidFill>
                  <a:schemeClr val="tx1"/>
                </a:solidFill>
                <a:effectLst/>
                <a:latin typeface="+mn-lt"/>
                <a:ea typeface="+mn-ea"/>
                <a:cs typeface="+mn-cs"/>
              </a:rPr>
              <a:t>2) Priimančiosios šalies paramos galimybių katalogas, kuriame kaupiama informacija apie Lietuvos Respublikos karinę infrastruktūrą ir karinių vienetų pajėgumus priimančiosios šalies paramai teikti, Lietuvos Respublikos civilinę infrastruktūrą, valstybės ir savivaldybių institucijų ir įstaigų materialinius išteklius bei teikiamas paslaugas, taip pat ūkio subjektų materialinius išteklius, gaminamą produkciją, parduodamas prekes bei teikiamas paslaugas, reikalingus rengiantis teikti priimančiosios šalies paramą ir (ar) ją teikiant.</a:t>
            </a:r>
          </a:p>
        </p:txBody>
      </p:sp>
      <p:sp>
        <p:nvSpPr>
          <p:cNvPr id="4" name="Skaidrės numerio vietos rezervavimo ženklas 3"/>
          <p:cNvSpPr>
            <a:spLocks noGrp="1"/>
          </p:cNvSpPr>
          <p:nvPr>
            <p:ph type="sldNum" sz="quarter" idx="5"/>
          </p:nvPr>
        </p:nvSpPr>
        <p:spPr/>
        <p:txBody>
          <a:bodyPr/>
          <a:lstStyle/>
          <a:p>
            <a:fld id="{717FEBF1-DE45-474C-9FFA-0830458AFA27}" type="slidenum">
              <a:rPr lang="lt-LT" smtClean="0"/>
              <a:t>7</a:t>
            </a:fld>
            <a:endParaRPr lang="lt-LT"/>
          </a:p>
        </p:txBody>
      </p:sp>
    </p:spTree>
    <p:extLst>
      <p:ext uri="{BB962C8B-B14F-4D97-AF65-F5344CB8AC3E}">
        <p14:creationId xmlns:p14="http://schemas.microsoft.com/office/powerpoint/2010/main" val="954095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A76EC-7882-0071-A15C-8C209E43CD6D}"/>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BD32CD3C-2895-F71E-ED71-377309BF50B9}"/>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69BFEDAB-E62C-FC0B-B7B8-7C914ED09BF3}"/>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Savivaldybės administracijos direktorius gautą prašymą išnagrinėja ir sprendimą dėl laikinojo turto paėmimo ar turto rekvizicijos priima nedelsdamas, ne vėliau kaip per vieną kalendorinę dieną nuo prašymo gavimo dienos. Jeigu tą patį turtą laikinai paimti ar rekvizuoti prašo kelios valstybės ar savivaldybių institucijos ar įstaigos, sprendimą, kurios institucijos ar įstaigos naudai turtas turėtų būti laikinai paimamas ar rekvizuojamas, priima savivaldybės administracijos direktorius, atsižvelgdamas į turto poreikio pagrindimą. </a:t>
            </a:r>
          </a:p>
          <a:p>
            <a:r>
              <a:rPr lang="lt-LT" sz="1200" b="0" i="0" kern="1200" dirty="0">
                <a:solidFill>
                  <a:schemeClr val="tx1"/>
                </a:solidFill>
                <a:effectLst/>
                <a:latin typeface="+mn-lt"/>
                <a:ea typeface="+mn-ea"/>
                <a:cs typeface="+mn-cs"/>
              </a:rPr>
              <a:t>Laikinąjį turto paėmimą ir turto rekviziciją vykdo savivaldybės administracijos direktoriaus įgalioti asmenys, dalyvaujant turto savininkui ar valdytojui arba jų įgaliotiems asmenims, ir valstybės ar savivaldybės institucijos ar įstaigos, kurios naudai laikinai paimamas ar rekvizuojamas turtas, įgaliotas priimti turtą asmuo. Turto savininkui ar valdytojui atsisakius perduoti turtą, jiems ar jų įgaliotiems asmenims neatvykus į sprendime dėl laikinojo turto paėmimo ar turto rekvizicijos nurodytą turto paėmimo vietą, turtas gali būti laikinai paimtas ar rekvizuotas be turto savininko ar valdytojo sutikimo, taip pat nedalyvaujant turto savininkui ar valdytojui, ar kitiems jų įgaliotiems asmenims.</a:t>
            </a:r>
          </a:p>
        </p:txBody>
      </p:sp>
      <p:sp>
        <p:nvSpPr>
          <p:cNvPr id="4" name="Skaidrės numerio vietos rezervavimo ženklas 3">
            <a:extLst>
              <a:ext uri="{FF2B5EF4-FFF2-40B4-BE49-F238E27FC236}">
                <a16:creationId xmlns:a16="http://schemas.microsoft.com/office/drawing/2014/main" id="{B06E9707-07FA-B9DF-2ADC-5A40C40CFCAB}"/>
              </a:ext>
            </a:extLst>
          </p:cNvPr>
          <p:cNvSpPr>
            <a:spLocks noGrp="1"/>
          </p:cNvSpPr>
          <p:nvPr>
            <p:ph type="sldNum" sz="quarter" idx="5"/>
          </p:nvPr>
        </p:nvSpPr>
        <p:spPr/>
        <p:txBody>
          <a:bodyPr/>
          <a:lstStyle/>
          <a:p>
            <a:fld id="{717FEBF1-DE45-474C-9FFA-0830458AFA27}" type="slidenum">
              <a:rPr lang="lt-LT" smtClean="0"/>
              <a:t>17</a:t>
            </a:fld>
            <a:endParaRPr lang="lt-LT"/>
          </a:p>
        </p:txBody>
      </p:sp>
    </p:spTree>
    <p:extLst>
      <p:ext uri="{BB962C8B-B14F-4D97-AF65-F5344CB8AC3E}">
        <p14:creationId xmlns:p14="http://schemas.microsoft.com/office/powerpoint/2010/main" val="4032344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6E5C5-82DF-7765-FCF5-EA611AD86FE1}"/>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38AA44D6-2D45-05ED-5118-53AA89F32CB9}"/>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9304C623-FF69-0E3E-5E08-FCBE0C702C7F}"/>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Laikinai paimant ar rekvizuojant turtą, savivaldybės administracijos direktoriaus įgaliotas asmuo 3 egzemplioriais, tenkančiais turto savininkui ar valdytojui arba jų įgaliotiems asmenims, valstybės ar savivaldybės institucijai ar įstaigai, kurios naudai laikinai paimamas ar rekvizuojamas turtas, ir savivaldybės administracijos direktoriui, surašo turto paėmimo–perdavimo aktą, kurį pasirašo turtą perduodantis asmuo, valstybės ar savivaldybės institucijos ar įstaigos, kurios naudai laikinai paimamas ar rekvizuojamas turtas, įgaliotas priimti turtą asmuo ir savivaldybės administracijos direktoriaus įgaliotas asmuo. Tais atvejais, kai turto savininkas ar valdytojas atsisako perduoti turtą, turto savininkas ar valdytojas, ar jų įgalioti asmenys neatvyksta į turto paėmimo vietą, turto paėmimo–perdavimo aktą, kuriame nurodomos anksčiau minėtos aplinkybės, pasirašo savivaldybės administracijos direktoriaus įgaliotas asmuo ir valstybės ar savivaldybės institucijos ar įstaigos, kurios naudai laikinai paimamas ar rekvizuojamas turtas, įgaliotas priimti turtą asmuo.</a:t>
            </a:r>
          </a:p>
          <a:p>
            <a:endParaRPr lang="lt-LT" sz="1200" b="0" i="0" kern="1200" dirty="0">
              <a:solidFill>
                <a:schemeClr val="tx1"/>
              </a:solidFill>
              <a:effectLst/>
              <a:latin typeface="+mn-lt"/>
              <a:ea typeface="+mn-ea"/>
              <a:cs typeface="+mn-cs"/>
            </a:endParaRPr>
          </a:p>
        </p:txBody>
      </p:sp>
      <p:sp>
        <p:nvSpPr>
          <p:cNvPr id="4" name="Skaidrės numerio vietos rezervavimo ženklas 3">
            <a:extLst>
              <a:ext uri="{FF2B5EF4-FFF2-40B4-BE49-F238E27FC236}">
                <a16:creationId xmlns:a16="http://schemas.microsoft.com/office/drawing/2014/main" id="{078480C5-A7EC-AFB6-28AC-3708A898101E}"/>
              </a:ext>
            </a:extLst>
          </p:cNvPr>
          <p:cNvSpPr>
            <a:spLocks noGrp="1"/>
          </p:cNvSpPr>
          <p:nvPr>
            <p:ph type="sldNum" sz="quarter" idx="5"/>
          </p:nvPr>
        </p:nvSpPr>
        <p:spPr/>
        <p:txBody>
          <a:bodyPr/>
          <a:lstStyle/>
          <a:p>
            <a:fld id="{717FEBF1-DE45-474C-9FFA-0830458AFA27}" type="slidenum">
              <a:rPr lang="lt-LT" smtClean="0"/>
              <a:t>18</a:t>
            </a:fld>
            <a:endParaRPr lang="lt-LT"/>
          </a:p>
        </p:txBody>
      </p:sp>
    </p:spTree>
    <p:extLst>
      <p:ext uri="{BB962C8B-B14F-4D97-AF65-F5344CB8AC3E}">
        <p14:creationId xmlns:p14="http://schemas.microsoft.com/office/powerpoint/2010/main" val="9412269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30CEB-AD4F-6715-F65F-27EF2221BDB7}"/>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DA6BE1D8-AE3F-8B19-3D50-FC831B155455}"/>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D05A7227-D097-53F4-C3C2-D90F7317FDCA}"/>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Apie karinio vieneto vado sprendimu laikinai paimtą ar rekvizuotą turtą ginkluotosios pajėgos informuoja savivaldybės administracijos direktorių, veikiantį toje savivaldybėje, kurioje buvo laikinai paimtas ar rekvizuotas turtas, nedelsdamos, ne vėliau kaip per 15 kalendorinių dienų nuo turto paėmimo dienos.</a:t>
            </a:r>
          </a:p>
          <a:p>
            <a:r>
              <a:rPr lang="lt-LT" sz="1200" b="0" i="0" kern="1200" dirty="0">
                <a:solidFill>
                  <a:schemeClr val="tx1"/>
                </a:solidFill>
                <a:effectLst/>
                <a:latin typeface="+mn-lt"/>
                <a:ea typeface="+mn-ea"/>
                <a:cs typeface="+mn-cs"/>
              </a:rPr>
              <a:t>Savivaldybės administracijos direktorius ar jo įgaliotas asmuo tvarko ginkluotųjų pajėgų narių šiame straipsnyje nustatyta tvarka laikinai paimto ar rekvizuoto turto apskaitą ir, jeigu laikinai paimant ar rekvizuojant turtą nedalyvavo šio turto savininkas ar valdytojas, nedelsdamas, ne vėliau kaip per 3 kalendorines dienas nuo informacijos apie ginkluotųjų pajėgų narių laikinai paimtą ar rekvizuotą turtą gavimo dienos apie tai informuoja šio turto savininką ar valdytoją.</a:t>
            </a:r>
          </a:p>
          <a:p>
            <a:r>
              <a:rPr lang="lt-LT" sz="1200" b="0" i="0" kern="1200">
                <a:solidFill>
                  <a:schemeClr val="tx1"/>
                </a:solidFill>
                <a:effectLst/>
                <a:latin typeface="+mn-lt"/>
                <a:ea typeface="+mn-ea"/>
                <a:cs typeface="+mn-cs"/>
              </a:rPr>
              <a:t>ginkluotųjų </a:t>
            </a:r>
            <a:r>
              <a:rPr lang="lt-LT" sz="1200" b="0" i="0" kern="1200" dirty="0">
                <a:solidFill>
                  <a:schemeClr val="tx1"/>
                </a:solidFill>
                <a:effectLst/>
                <a:latin typeface="+mn-lt"/>
                <a:ea typeface="+mn-ea"/>
                <a:cs typeface="+mn-cs"/>
              </a:rPr>
              <a:t>pajėgų narys surašo turto, išskyrus transporto priemones, ginklus, ginklų priedėlius, šaudmenis, jų dalis, paėmimo ir perdavimo aktą (3 priedas) ir (ar) transporto priemonių paėmimo ir perdavimo aktą (4 priedas), ir (ar) ginklų, ginklų priedėlių, šaudmenų, jų dalių paėmimo ir perdavimo aktą (5 priedas). Jeigu paimant turtą dalyvauja turto savininkas ar valdytojas, ginkluotųjų pajėgų narys šiame punkte nurodytus aktus surašo 2 egzemplioriais ir vieną įteikia turto savininkui ar valdytojui. Paimamo turto būklei nustatyti ginkluotųjų pajėgų narys atlieka fizinę turto apžiūrą, nufotografuoja ir (ar) nufilmuoja paimamą turtą iš išorės ir vidaus (jeigu turtas turi išorę ir vidų).</a:t>
            </a:r>
            <a:endParaRPr lang="lt-LT" dirty="0"/>
          </a:p>
        </p:txBody>
      </p:sp>
      <p:sp>
        <p:nvSpPr>
          <p:cNvPr id="4" name="Skaidrės numerio vietos rezervavimo ženklas 3">
            <a:extLst>
              <a:ext uri="{FF2B5EF4-FFF2-40B4-BE49-F238E27FC236}">
                <a16:creationId xmlns:a16="http://schemas.microsoft.com/office/drawing/2014/main" id="{CD82401F-2610-0A92-05C3-58726FC5E6A4}"/>
              </a:ext>
            </a:extLst>
          </p:cNvPr>
          <p:cNvSpPr>
            <a:spLocks noGrp="1"/>
          </p:cNvSpPr>
          <p:nvPr>
            <p:ph type="sldNum" sz="quarter" idx="5"/>
          </p:nvPr>
        </p:nvSpPr>
        <p:spPr/>
        <p:txBody>
          <a:bodyPr/>
          <a:lstStyle/>
          <a:p>
            <a:fld id="{717FEBF1-DE45-474C-9FFA-0830458AFA27}" type="slidenum">
              <a:rPr lang="lt-LT" smtClean="0"/>
              <a:t>19</a:t>
            </a:fld>
            <a:endParaRPr lang="lt-LT"/>
          </a:p>
        </p:txBody>
      </p:sp>
    </p:spTree>
    <p:extLst>
      <p:ext uri="{BB962C8B-B14F-4D97-AF65-F5344CB8AC3E}">
        <p14:creationId xmlns:p14="http://schemas.microsoft.com/office/powerpoint/2010/main" val="29404344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717FEBF1-DE45-474C-9FFA-0830458AFA27}" type="slidenum">
              <a:rPr lang="lt-LT" smtClean="0"/>
              <a:t>20</a:t>
            </a:fld>
            <a:endParaRPr lang="lt-LT"/>
          </a:p>
        </p:txBody>
      </p:sp>
    </p:spTree>
    <p:extLst>
      <p:ext uri="{BB962C8B-B14F-4D97-AF65-F5344CB8AC3E}">
        <p14:creationId xmlns:p14="http://schemas.microsoft.com/office/powerpoint/2010/main" val="27672978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B5B3D-F523-C087-9AC8-236AE023F750}"/>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02A55020-8B3D-2756-0FD3-93C8A114E071}"/>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651E35CC-73A7-A070-D8D7-F1C88D179CC0}"/>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Grąžinant išlikusį turtą savivaldybės administracijos direktoriaus įgaliotas asmuo 3 egzemplioriais, tenkančiais turto savininkui ar valdytojui arba jų įgaliotam asmeniui, valstybės ar savivaldybės institucijai ar įstaigai, kurios naudai buvo paimtas turtas, ir savivaldybės administracijos direktoriui, surašo išlikusio turto, išskyrus transporto priemones, ginklus, ginklų priedėlius, šaudmenis, jų dalis, grąžinimo aktą (6 priedas) ir (ar) išlikusių transporto priemonių grąžinimo aktą (7 priedas), ir (ar) išlikusių ginklų, ginklų priedėlių, šaudmenų, jų dalių grąžinimo aktą (8 priedas), jį pasirašo turto savininkas ar valdytojas arba jų įgaliotas asmuo, valstybės ar savivaldybės institucijos ar įstaigos ir (ar) ginkluotųjų pajėgų, kurių naudai buvo paimtas turtas, įgaliotas perduoti turtą asmuo ir savivaldybės administracijos direktoriaus įgaliotas asmuo. Grąžinamo turto būklei nustatyti savivaldybės administracijos direktoriaus įgaliotas asmuo atlieka fizinę turto apžiūrą, nufotografuoja ir (ar) nufilmuoja paimamą turtą iš išorės ir vidaus (jeigu turtas turi išorę ir vidų). Šio turto būklei nustatyti gali būti pasitelkti turto vertinimo specialistai arba teisės aktų, reglamentuojančių viešųjų pirkimų organizavimą ir vykdymą, nustatyta tvarka perkama išlikusio turto būklės vertinimo paslauga.</a:t>
            </a:r>
          </a:p>
        </p:txBody>
      </p:sp>
      <p:sp>
        <p:nvSpPr>
          <p:cNvPr id="4" name="Skaidrės numerio vietos rezervavimo ženklas 3">
            <a:extLst>
              <a:ext uri="{FF2B5EF4-FFF2-40B4-BE49-F238E27FC236}">
                <a16:creationId xmlns:a16="http://schemas.microsoft.com/office/drawing/2014/main" id="{C908FB76-CAD2-B801-DF77-3EC7EBAA8478}"/>
              </a:ext>
            </a:extLst>
          </p:cNvPr>
          <p:cNvSpPr>
            <a:spLocks noGrp="1"/>
          </p:cNvSpPr>
          <p:nvPr>
            <p:ph type="sldNum" sz="quarter" idx="5"/>
          </p:nvPr>
        </p:nvSpPr>
        <p:spPr/>
        <p:txBody>
          <a:bodyPr/>
          <a:lstStyle/>
          <a:p>
            <a:fld id="{717FEBF1-DE45-474C-9FFA-0830458AFA27}" type="slidenum">
              <a:rPr lang="lt-LT" smtClean="0"/>
              <a:t>21</a:t>
            </a:fld>
            <a:endParaRPr lang="lt-LT"/>
          </a:p>
        </p:txBody>
      </p:sp>
    </p:spTree>
    <p:extLst>
      <p:ext uri="{BB962C8B-B14F-4D97-AF65-F5344CB8AC3E}">
        <p14:creationId xmlns:p14="http://schemas.microsoft.com/office/powerpoint/2010/main" val="10808467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E9D1D-98E4-EA4C-6165-E2CD7530DCB3}"/>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0816EE85-9795-1677-A8E1-93857D85C757}"/>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AB471DE9-541C-9631-232E-EB280C432B5D}"/>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Rekvizuoto ir laikinai paimto, tačiau neišlikusio turto vertė nustatoma vadovaujantis Lietuvos Respublikos turto ir verslo vertinimo pagrindų įstatyme nustatytais vertės nustatymo principais, atsižvelgiant į esamą tos pačios rūšies turto rinkos vertę. Nuostoliai dėl laikinai paimto išlikusio turto sužalojimo nustatomi įvertinus turto paėmimo ir grąžinimo metu nustatytus turto būklės pokyčius. Išlaidos dėl turto paruošimo, pristatymo į paėmimo vietą ir atsiėmimo nustatomos pagal savininko ar turto valdytojo pateiktus išlaidas pagrindžiančius dokumentus.</a:t>
            </a:r>
            <a:endParaRPr lang="lt-LT" dirty="0"/>
          </a:p>
        </p:txBody>
      </p:sp>
      <p:sp>
        <p:nvSpPr>
          <p:cNvPr id="4" name="Skaidrės numerio vietos rezervavimo ženklas 3">
            <a:extLst>
              <a:ext uri="{FF2B5EF4-FFF2-40B4-BE49-F238E27FC236}">
                <a16:creationId xmlns:a16="http://schemas.microsoft.com/office/drawing/2014/main" id="{4B7070B5-083A-103E-7D26-428A87A954DB}"/>
              </a:ext>
            </a:extLst>
          </p:cNvPr>
          <p:cNvSpPr>
            <a:spLocks noGrp="1"/>
          </p:cNvSpPr>
          <p:nvPr>
            <p:ph type="sldNum" sz="quarter" idx="5"/>
          </p:nvPr>
        </p:nvSpPr>
        <p:spPr/>
        <p:txBody>
          <a:bodyPr/>
          <a:lstStyle/>
          <a:p>
            <a:fld id="{717FEBF1-DE45-474C-9FFA-0830458AFA27}" type="slidenum">
              <a:rPr lang="lt-LT" smtClean="0"/>
              <a:t>22</a:t>
            </a:fld>
            <a:endParaRPr lang="lt-LT"/>
          </a:p>
        </p:txBody>
      </p:sp>
    </p:spTree>
    <p:extLst>
      <p:ext uri="{BB962C8B-B14F-4D97-AF65-F5344CB8AC3E}">
        <p14:creationId xmlns:p14="http://schemas.microsoft.com/office/powerpoint/2010/main" val="1127171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FF8DC-E5F3-5A1E-01A9-2A0C30CAB431}"/>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EFE0E535-E216-BB3D-E49E-50122F69204A}"/>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1ADD96BB-9369-A434-923A-A76101463C84}"/>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 1. Paramos katalogo karinė dalis, kurioje pateikiama informacija apie Lietuvos kariuomenės galimybes teikti apgyvendinimo, ryšių, maitinimo, transporto, sandėliavimo, medicinos, mokymo, atliekų šalinimo ir kitas paslaugas, reikalingas teikiant priimančiosios šalies paramą;</a:t>
            </a:r>
          </a:p>
          <a:p>
            <a:r>
              <a:rPr lang="lt-LT" sz="1200" b="0" i="0" kern="1200" dirty="0">
                <a:solidFill>
                  <a:schemeClr val="tx1"/>
                </a:solidFill>
                <a:effectLst/>
                <a:latin typeface="+mn-lt"/>
                <a:ea typeface="+mn-ea"/>
                <a:cs typeface="+mn-cs"/>
              </a:rPr>
              <a:t>2. Paramos katalogo civilinė dalis, kurioje pateikiama informacija apie valstybės ir savivaldybių institucijų ir įstaigų, ūkio subjektų galimybes teikti apgyvendinimo, maitinimo, ryšių, komunalines, transportavimo, medicinos, sandėliavimo, pavojingų, medicininių ir kitų atliekų šalinimo, remonto, priežiūros ir kitas paslaugas, reikalingas rengiantis teikti priimančiosios šalies paramą ir (ar) ją teikiant, kuro, elektros energijos tiekimą, transporto infrastruktūrą (oro uostus, jūrų uostus ir prieplaukas, visuomeninius civilinės ir sportinės aviacijos aerodromus, vandens, automobilių kelių, geležinkelių, tiltų, tunelių infrastruktūrą) ir kitus duomenis, susijusius su priimančiosios šalies paramos teikimu.</a:t>
            </a:r>
          </a:p>
          <a:p>
            <a:endParaRPr lang="lt-LT" sz="1200" b="0" i="0" kern="1200" dirty="0">
              <a:solidFill>
                <a:schemeClr val="tx1"/>
              </a:solidFill>
              <a:effectLst/>
              <a:latin typeface="+mn-lt"/>
              <a:ea typeface="+mn-ea"/>
              <a:cs typeface="+mn-cs"/>
            </a:endParaRPr>
          </a:p>
        </p:txBody>
      </p:sp>
      <p:sp>
        <p:nvSpPr>
          <p:cNvPr id="4" name="Skaidrės numerio vietos rezervavimo ženklas 3">
            <a:extLst>
              <a:ext uri="{FF2B5EF4-FFF2-40B4-BE49-F238E27FC236}">
                <a16:creationId xmlns:a16="http://schemas.microsoft.com/office/drawing/2014/main" id="{20037F25-A965-4A2B-BC2B-1B41BBFF9580}"/>
              </a:ext>
            </a:extLst>
          </p:cNvPr>
          <p:cNvSpPr>
            <a:spLocks noGrp="1"/>
          </p:cNvSpPr>
          <p:nvPr>
            <p:ph type="sldNum" sz="quarter" idx="5"/>
          </p:nvPr>
        </p:nvSpPr>
        <p:spPr/>
        <p:txBody>
          <a:bodyPr/>
          <a:lstStyle/>
          <a:p>
            <a:fld id="{717FEBF1-DE45-474C-9FFA-0830458AFA27}" type="slidenum">
              <a:rPr lang="lt-LT" smtClean="0"/>
              <a:t>8</a:t>
            </a:fld>
            <a:endParaRPr lang="lt-LT"/>
          </a:p>
        </p:txBody>
      </p:sp>
    </p:spTree>
    <p:extLst>
      <p:ext uri="{BB962C8B-B14F-4D97-AF65-F5344CB8AC3E}">
        <p14:creationId xmlns:p14="http://schemas.microsoft.com/office/powerpoint/2010/main" val="3584059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sz="1200" b="0" i="0" kern="1200" dirty="0">
                <a:solidFill>
                  <a:schemeClr val="tx1"/>
                </a:solidFill>
                <a:effectLst/>
                <a:latin typeface="+mn-lt"/>
                <a:ea typeface="+mn-ea"/>
                <a:cs typeface="+mn-cs"/>
              </a:rPr>
              <a:t>1.  Valstybės gynyba (ši gyvybiškai svarbi valstybės funkcija apima: ginkluotą gynybą; pilietinį pasipriešinimą; civilinių mobilizacijos institucijų paramą Lietuvos Respublikos ginkluotosioms pajėgoms; kovą su informacinėmis grėsmėmis; kibernetinį saugumą ir kibernetinę gynybą; ypatingos svarbos informacinės infrastruktūros, valstybės informacinių išteklių, elektroninių ryšių paslaugų teikimą; žvalgybą ir kontržvalgybą).</a:t>
            </a:r>
          </a:p>
          <a:p>
            <a:r>
              <a:rPr lang="lt-LT" sz="1200" b="0" i="0" kern="1200" dirty="0">
                <a:solidFill>
                  <a:schemeClr val="tx1"/>
                </a:solidFill>
                <a:effectLst/>
                <a:latin typeface="+mn-lt"/>
                <a:ea typeface="+mn-ea"/>
                <a:cs typeface="+mn-cs"/>
              </a:rPr>
              <a:t>2.  Valstybės valdymas ir savivaldybių institucijų veikla (ši gyvybiškai svarbi valstybės funkcija apima: valstybės valdymą (Lietuvos Respublikos Prezidento, Lietuvos Respublikos Seimo, Lietuvos Respublikos Vyriausybės, savivaldybių institucijų veiklą); teismų, prokuratūros ir pataisos įstaigų veiklą, visuomenės informavimą apie situaciją šalyje; kilnojamųjų ir nekilnojamųjų kultūros vertybių, dokumentų ir archyvų apsaugą).</a:t>
            </a:r>
          </a:p>
          <a:p>
            <a:r>
              <a:rPr lang="lt-LT" sz="1200" b="0" i="0" kern="1200" dirty="0">
                <a:solidFill>
                  <a:schemeClr val="tx1"/>
                </a:solidFill>
                <a:effectLst/>
                <a:latin typeface="+mn-lt"/>
                <a:ea typeface="+mn-ea"/>
                <a:cs typeface="+mn-cs"/>
              </a:rPr>
              <a:t>3.  Ekonomikos ir civilinės infrastruktūros funkcionavimas (ši gyvybiškai svarbi valstybės funkcija apima finansų, energetikos ir transporto sistemų veiklą ir panaudoto branduolinio kuro bei radioaktyviųjų atliekų tvarkymą).</a:t>
            </a:r>
          </a:p>
          <a:p>
            <a:r>
              <a:rPr lang="lt-LT" sz="1200" b="0" i="0" kern="1200" dirty="0">
                <a:solidFill>
                  <a:schemeClr val="tx1"/>
                </a:solidFill>
                <a:effectLst/>
                <a:latin typeface="+mn-lt"/>
                <a:ea typeface="+mn-ea"/>
                <a:cs typeface="+mn-cs"/>
              </a:rPr>
              <a:t>4.  Gyventojų būtinųjų poreikių tenkinimas (ši gyvybiškai svarbi valstybės funkcija apima: asmens ir visuomenės sveikatos priežiūros paslaugų užtikrinimą; gyventojų aprūpinimą maisto produktais ir geriamuoju vandeniu; aplinkos taršos nustatymą).</a:t>
            </a:r>
          </a:p>
          <a:p>
            <a:r>
              <a:rPr lang="lt-LT" sz="1200" b="0" i="0" kern="1200" dirty="0">
                <a:solidFill>
                  <a:schemeClr val="tx1"/>
                </a:solidFill>
                <a:effectLst/>
                <a:latin typeface="+mn-lt"/>
                <a:ea typeface="+mn-ea"/>
                <a:cs typeface="+mn-cs"/>
              </a:rPr>
              <a:t>5.  Vidaus saugumas (ši gyvybiškai svarbi valstybės funkcija apima: viešosios tvarkos ir visuomenės saugumo užtikrinimą; civilinės saugos sistemos veiklą).</a:t>
            </a:r>
          </a:p>
          <a:p>
            <a:r>
              <a:rPr lang="lt-LT" sz="1200" b="0" i="0" kern="1200" dirty="0">
                <a:solidFill>
                  <a:schemeClr val="tx1"/>
                </a:solidFill>
                <a:effectLst/>
                <a:latin typeface="+mn-lt"/>
                <a:ea typeface="+mn-ea"/>
                <a:cs typeface="+mn-cs"/>
              </a:rPr>
              <a:t>6.  Tarptautinė veikla (ši gyvybiškai svarbi valstybės funkcija apima: Lietuvos Respublikos diplomatinių atstovybių ir konsulinių įstaigų užsienyje veiklos tęstinumą; Lietuvos Respublikos bendradarbiavimo su tarptautinėmis organizacijomis ir užsienio valstybėmis užtikrinimą; galimą valstybės valdymo tęstinumo užsienio valstybėje organizavimą).</a:t>
            </a:r>
          </a:p>
          <a:p>
            <a:endParaRPr lang="lt-LT" dirty="0"/>
          </a:p>
        </p:txBody>
      </p:sp>
      <p:sp>
        <p:nvSpPr>
          <p:cNvPr id="4" name="Skaidrės numerio vietos rezervavimo ženklas 3"/>
          <p:cNvSpPr>
            <a:spLocks noGrp="1"/>
          </p:cNvSpPr>
          <p:nvPr>
            <p:ph type="sldNum" sz="quarter" idx="5"/>
          </p:nvPr>
        </p:nvSpPr>
        <p:spPr/>
        <p:txBody>
          <a:bodyPr/>
          <a:lstStyle/>
          <a:p>
            <a:fld id="{717FEBF1-DE45-474C-9FFA-0830458AFA27}" type="slidenum">
              <a:rPr lang="lt-LT" smtClean="0"/>
              <a:t>9</a:t>
            </a:fld>
            <a:endParaRPr lang="lt-LT"/>
          </a:p>
        </p:txBody>
      </p:sp>
    </p:spTree>
    <p:extLst>
      <p:ext uri="{BB962C8B-B14F-4D97-AF65-F5344CB8AC3E}">
        <p14:creationId xmlns:p14="http://schemas.microsoft.com/office/powerpoint/2010/main" val="133981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7EE44-0574-8CC6-82D2-139F07D99337}"/>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24DD08A9-E6DD-3404-A402-0EC70E2CF1C5}"/>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223AA69C-2445-0FAA-FC90-4DC386815C6D}"/>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 </a:t>
            </a:r>
          </a:p>
        </p:txBody>
      </p:sp>
      <p:sp>
        <p:nvSpPr>
          <p:cNvPr id="4" name="Skaidrės numerio vietos rezervavimo ženklas 3">
            <a:extLst>
              <a:ext uri="{FF2B5EF4-FFF2-40B4-BE49-F238E27FC236}">
                <a16:creationId xmlns:a16="http://schemas.microsoft.com/office/drawing/2014/main" id="{63D41B5A-6DC7-3B27-E95D-99CB495EDE47}"/>
              </a:ext>
            </a:extLst>
          </p:cNvPr>
          <p:cNvSpPr>
            <a:spLocks noGrp="1"/>
          </p:cNvSpPr>
          <p:nvPr>
            <p:ph type="sldNum" sz="quarter" idx="5"/>
          </p:nvPr>
        </p:nvSpPr>
        <p:spPr/>
        <p:txBody>
          <a:bodyPr/>
          <a:lstStyle/>
          <a:p>
            <a:fld id="{717FEBF1-DE45-474C-9FFA-0830458AFA27}" type="slidenum">
              <a:rPr lang="lt-LT" smtClean="0"/>
              <a:t>10</a:t>
            </a:fld>
            <a:endParaRPr lang="lt-LT"/>
          </a:p>
        </p:txBody>
      </p:sp>
    </p:spTree>
    <p:extLst>
      <p:ext uri="{BB962C8B-B14F-4D97-AF65-F5344CB8AC3E}">
        <p14:creationId xmlns:p14="http://schemas.microsoft.com/office/powerpoint/2010/main" val="249738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dirty="0"/>
              <a:t>Karo padėties įstatymo 10 straipsnio 1 dalis apibrėžia / nurodo 10 savivaldybės administracijos funkcijų. Tačiau verslui, turbūt vienos svarbesnių būtų šios:</a:t>
            </a:r>
          </a:p>
        </p:txBody>
      </p:sp>
      <p:sp>
        <p:nvSpPr>
          <p:cNvPr id="4" name="Skaidrės numerio vietos rezervavimo ženklas 3"/>
          <p:cNvSpPr>
            <a:spLocks noGrp="1"/>
          </p:cNvSpPr>
          <p:nvPr>
            <p:ph type="sldNum" sz="quarter" idx="5"/>
          </p:nvPr>
        </p:nvSpPr>
        <p:spPr/>
        <p:txBody>
          <a:bodyPr/>
          <a:lstStyle/>
          <a:p>
            <a:fld id="{717FEBF1-DE45-474C-9FFA-0830458AFA27}" type="slidenum">
              <a:rPr lang="lt-LT" smtClean="0"/>
              <a:t>12</a:t>
            </a:fld>
            <a:endParaRPr lang="lt-LT"/>
          </a:p>
        </p:txBody>
      </p:sp>
    </p:spTree>
    <p:extLst>
      <p:ext uri="{BB962C8B-B14F-4D97-AF65-F5344CB8AC3E}">
        <p14:creationId xmlns:p14="http://schemas.microsoft.com/office/powerpoint/2010/main" val="3338412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3E635-A9DD-2837-EC8F-F1C51E0C46CA}"/>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E626EB50-2D7A-6B10-E021-30E779570CC6}"/>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7772A03B-AEE3-B613-02E9-CDBC47C06B6E}"/>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Sprendime dėl būtinųjų darbų skyrimo Lietuvos Respublikos piliečiams gali būti nurodyta paskirtiems būtiniesiems darbams atlikti naudoti savo įrankius, prietaisus ar transporto priemones, jeigu asmuo jas turi. Už tokių įrankių, prietaisų ar transporto priemonių naudojimą atlyginama atšaukus karo padėtį Vyriausybės ar jos įgaliotos institucijos nustatyta tvarka.</a:t>
            </a:r>
          </a:p>
          <a:p>
            <a:r>
              <a:rPr lang="lt-LT" sz="1200" b="0" i="0" kern="1200" dirty="0">
                <a:solidFill>
                  <a:schemeClr val="tx1"/>
                </a:solidFill>
                <a:effectLst/>
                <a:latin typeface="+mn-lt"/>
                <a:ea typeface="+mn-ea"/>
                <a:cs typeface="+mn-cs"/>
              </a:rPr>
              <a:t>Asmenys, neatliekantys būtinųjų darbų ar juos atliekantys netinkamai, atsako įstatymų nustatyta tvarka.</a:t>
            </a:r>
            <a:endParaRPr lang="lt-LT" dirty="0"/>
          </a:p>
        </p:txBody>
      </p:sp>
      <p:sp>
        <p:nvSpPr>
          <p:cNvPr id="4" name="Skaidrės numerio vietos rezervavimo ženklas 3">
            <a:extLst>
              <a:ext uri="{FF2B5EF4-FFF2-40B4-BE49-F238E27FC236}">
                <a16:creationId xmlns:a16="http://schemas.microsoft.com/office/drawing/2014/main" id="{1F18380D-0DF0-F8BA-B56D-858DFC45A81F}"/>
              </a:ext>
            </a:extLst>
          </p:cNvPr>
          <p:cNvSpPr>
            <a:spLocks noGrp="1"/>
          </p:cNvSpPr>
          <p:nvPr>
            <p:ph type="sldNum" sz="quarter" idx="5"/>
          </p:nvPr>
        </p:nvSpPr>
        <p:spPr/>
        <p:txBody>
          <a:bodyPr/>
          <a:lstStyle/>
          <a:p>
            <a:fld id="{717FEBF1-DE45-474C-9FFA-0830458AFA27}" type="slidenum">
              <a:rPr lang="lt-LT" smtClean="0"/>
              <a:t>13</a:t>
            </a:fld>
            <a:endParaRPr lang="lt-LT"/>
          </a:p>
        </p:txBody>
      </p:sp>
    </p:spTree>
    <p:extLst>
      <p:ext uri="{BB962C8B-B14F-4D97-AF65-F5344CB8AC3E}">
        <p14:creationId xmlns:p14="http://schemas.microsoft.com/office/powerpoint/2010/main" val="3416339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FCB82-088B-DA86-8105-162DBFDBD433}"/>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5F8A16E2-52CF-D4B6-0D39-D07C1AFDA179}"/>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E424660A-9FFF-B40D-9AB6-A214166E7EDA}"/>
              </a:ext>
            </a:extLst>
          </p:cNvPr>
          <p:cNvSpPr>
            <a:spLocks noGrp="1"/>
          </p:cNvSpPr>
          <p:nvPr>
            <p:ph type="body" idx="1"/>
          </p:nvPr>
        </p:nvSpPr>
        <p:spPr/>
        <p:txBody>
          <a:bodyPr/>
          <a:lstStyle/>
          <a:p>
            <a:r>
              <a:rPr lang="lt-LT" sz="1200" b="0" i="0" kern="1200" dirty="0">
                <a:solidFill>
                  <a:schemeClr val="tx1"/>
                </a:solidFill>
                <a:effectLst/>
                <a:latin typeface="+mn-lt"/>
                <a:ea typeface="+mn-ea"/>
                <a:cs typeface="+mn-cs"/>
              </a:rPr>
              <a:t>Vyriausybė turi teisę uždrausti ginklų, šaudmenų ir jų dalių, karinės technikos ir jos įrangos, vaistų (vaistinių preparatų), medicinos pagalbos priemonių, medicinos priemonių (prietaisų), geriamojo vandens, žemės ūkio ir maisto produktų prekybą, importą, eksportą, reeksportą ir (ar) tranzitą į užsienio valstybes ar iš užsienio valstybių, kurios yra priešiškos ginkluoto konflikto, kuriame dalyvauja Lietuvos Respublika, šalys.</a:t>
            </a:r>
          </a:p>
          <a:p>
            <a:r>
              <a:rPr lang="lt-LT" sz="1200" b="0" i="0" kern="1200" dirty="0">
                <a:solidFill>
                  <a:schemeClr val="tx1"/>
                </a:solidFill>
                <a:effectLst/>
                <a:latin typeface="+mn-lt"/>
                <a:ea typeface="+mn-ea"/>
                <a:cs typeface="+mn-cs"/>
              </a:rPr>
              <a:t>Vyriausybė turi teisę apriboti ar uždrausti bet kokią ūkinę komercinę veiklą ar konkretaus ūkio subjekto veiklą. Dėl šioje dalyje nurodytų apribojimų ar draudimų ūkio subjektų patirti nuostoliai atlyginami atšaukus karo padėtį įstatymų nustatytomis sąlygomis ir tvarka.</a:t>
            </a:r>
            <a:endParaRPr lang="lt-LT" dirty="0"/>
          </a:p>
        </p:txBody>
      </p:sp>
      <p:sp>
        <p:nvSpPr>
          <p:cNvPr id="4" name="Skaidrės numerio vietos rezervavimo ženklas 3">
            <a:extLst>
              <a:ext uri="{FF2B5EF4-FFF2-40B4-BE49-F238E27FC236}">
                <a16:creationId xmlns:a16="http://schemas.microsoft.com/office/drawing/2014/main" id="{9E1DB3DE-209F-FE4C-1F0E-FDD6588BF767}"/>
              </a:ext>
            </a:extLst>
          </p:cNvPr>
          <p:cNvSpPr>
            <a:spLocks noGrp="1"/>
          </p:cNvSpPr>
          <p:nvPr>
            <p:ph type="sldNum" sz="quarter" idx="5"/>
          </p:nvPr>
        </p:nvSpPr>
        <p:spPr/>
        <p:txBody>
          <a:bodyPr/>
          <a:lstStyle/>
          <a:p>
            <a:fld id="{717FEBF1-DE45-474C-9FFA-0830458AFA27}" type="slidenum">
              <a:rPr lang="lt-LT" smtClean="0"/>
              <a:t>14</a:t>
            </a:fld>
            <a:endParaRPr lang="lt-LT"/>
          </a:p>
        </p:txBody>
      </p:sp>
    </p:spTree>
    <p:extLst>
      <p:ext uri="{BB962C8B-B14F-4D97-AF65-F5344CB8AC3E}">
        <p14:creationId xmlns:p14="http://schemas.microsoft.com/office/powerpoint/2010/main" val="2409882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sz="1200" b="0" i="0" kern="1200" dirty="0">
                <a:solidFill>
                  <a:schemeClr val="tx1"/>
                </a:solidFill>
                <a:effectLst/>
                <a:latin typeface="+mn-lt"/>
                <a:ea typeface="+mn-ea"/>
                <a:cs typeface="+mn-cs"/>
              </a:rPr>
              <a:t>.Savivaldybės administracijos direktorius, be Lietuvos Respublikos vietos savivaldos įstatyme ir kituose teisės aktuose nurodytų funkcijų priima sprendimą laikinai paimti ar rekvizuoti turtą ir tvarko tokio laikinai paimto ar rekvizuoto turto apskaitą.</a:t>
            </a:r>
            <a:endParaRPr lang="lt-LT" dirty="0"/>
          </a:p>
        </p:txBody>
      </p:sp>
      <p:sp>
        <p:nvSpPr>
          <p:cNvPr id="4" name="Skaidrės numerio vietos rezervavimo ženklas 3"/>
          <p:cNvSpPr>
            <a:spLocks noGrp="1"/>
          </p:cNvSpPr>
          <p:nvPr>
            <p:ph type="sldNum" sz="quarter" idx="5"/>
          </p:nvPr>
        </p:nvSpPr>
        <p:spPr/>
        <p:txBody>
          <a:bodyPr/>
          <a:lstStyle/>
          <a:p>
            <a:fld id="{717FEBF1-DE45-474C-9FFA-0830458AFA27}" type="slidenum">
              <a:rPr lang="lt-LT" smtClean="0"/>
              <a:t>15</a:t>
            </a:fld>
            <a:endParaRPr lang="lt-LT"/>
          </a:p>
        </p:txBody>
      </p:sp>
    </p:spTree>
    <p:extLst>
      <p:ext uri="{BB962C8B-B14F-4D97-AF65-F5344CB8AC3E}">
        <p14:creationId xmlns:p14="http://schemas.microsoft.com/office/powerpoint/2010/main" val="3526386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7776F-C9B9-31A7-CD67-EDA697EA6720}"/>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54A2C811-962A-E1BB-D742-7585ADA8B645}"/>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FA9D420D-7BEB-0E67-9C97-23A32BAA3042}"/>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F3939837-6D9C-CF05-F6EA-DE1FBC595753}"/>
              </a:ext>
            </a:extLst>
          </p:cNvPr>
          <p:cNvSpPr>
            <a:spLocks noGrp="1"/>
          </p:cNvSpPr>
          <p:nvPr>
            <p:ph type="sldNum" sz="quarter" idx="5"/>
          </p:nvPr>
        </p:nvSpPr>
        <p:spPr/>
        <p:txBody>
          <a:bodyPr/>
          <a:lstStyle/>
          <a:p>
            <a:fld id="{717FEBF1-DE45-474C-9FFA-0830458AFA27}" type="slidenum">
              <a:rPr lang="lt-LT" smtClean="0"/>
              <a:t>16</a:t>
            </a:fld>
            <a:endParaRPr lang="lt-LT"/>
          </a:p>
        </p:txBody>
      </p:sp>
    </p:spTree>
    <p:extLst>
      <p:ext uri="{BB962C8B-B14F-4D97-AF65-F5344CB8AC3E}">
        <p14:creationId xmlns:p14="http://schemas.microsoft.com/office/powerpoint/2010/main" val="2970621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A8FFA6C-EB1B-8D88-75AF-26A90EF8B9A7}"/>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17E03DC7-4AF8-5A0D-537A-0F2969A22D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B161813F-86D2-D359-CF91-A24F51600191}"/>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5" name="Poraštės vietos rezervavimo ženklas 4">
            <a:extLst>
              <a:ext uri="{FF2B5EF4-FFF2-40B4-BE49-F238E27FC236}">
                <a16:creationId xmlns:a16="http://schemas.microsoft.com/office/drawing/2014/main" id="{699099BC-FDC5-3482-BB02-5BC06FDA865A}"/>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7581AFBE-A50B-4724-285D-ADA65AA6BBA3}"/>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3470082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8BF0E1C-BF63-F608-65F5-6C3432A3D3F9}"/>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475B872A-4522-ADF6-8AFE-3F6D940BA1B7}"/>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3720E693-3D2E-8D18-00A7-6E10E0D4FA39}"/>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5" name="Poraštės vietos rezervavimo ženklas 4">
            <a:extLst>
              <a:ext uri="{FF2B5EF4-FFF2-40B4-BE49-F238E27FC236}">
                <a16:creationId xmlns:a16="http://schemas.microsoft.com/office/drawing/2014/main" id="{0EFFCADB-6151-8DE2-C865-B2E328F0C0FA}"/>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CBAF9E3B-A254-32AE-0118-9F512F997EAD}"/>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1260651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74F46286-24EE-6FCC-6EED-BAC870B26D9A}"/>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61C17C8B-3914-7DEF-D347-665190808B9B}"/>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92949474-8539-A593-D4F2-0AE42ACE39EE}"/>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5" name="Poraštės vietos rezervavimo ženklas 4">
            <a:extLst>
              <a:ext uri="{FF2B5EF4-FFF2-40B4-BE49-F238E27FC236}">
                <a16:creationId xmlns:a16="http://schemas.microsoft.com/office/drawing/2014/main" id="{052523C2-C53E-EA47-274E-CC4394C7E66D}"/>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E925FBD7-4DCB-FE72-C3B5-ED90EB3D284B}"/>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3422364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9AC7AB3-74A9-D120-15E2-EC61A696FCA4}"/>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4428149B-1580-BD4E-4767-6F7EC8D9CF87}"/>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F8CCB353-05C5-64E9-3D1B-7323BF22E8AE}"/>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5" name="Poraštės vietos rezervavimo ženklas 4">
            <a:extLst>
              <a:ext uri="{FF2B5EF4-FFF2-40B4-BE49-F238E27FC236}">
                <a16:creationId xmlns:a16="http://schemas.microsoft.com/office/drawing/2014/main" id="{D97B443E-F932-3783-C925-DA0EC2A7E6F1}"/>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30703F3E-AEA9-188A-BFBD-717354547A01}"/>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3167142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3FD21AE-34E5-FDD1-3CE3-73F9162644D6}"/>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9A27E3BB-0970-AB2C-6B95-A5041FCF80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C5C38619-C6A7-4E09-A3A9-A36D90158680}"/>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5" name="Poraštės vietos rezervavimo ženklas 4">
            <a:extLst>
              <a:ext uri="{FF2B5EF4-FFF2-40B4-BE49-F238E27FC236}">
                <a16:creationId xmlns:a16="http://schemas.microsoft.com/office/drawing/2014/main" id="{FD70AE18-7770-6BE0-0710-087763B67C9F}"/>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853A2378-8550-7AA0-9A53-186068D10E54}"/>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1753129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9723DF6-F954-7E29-314C-781D307C0274}"/>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D8941BF0-29EF-7F46-7C04-D7D7B9A57131}"/>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B7410006-F4B1-69CB-DE59-61A69ED1DF4B}"/>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16128337-2A14-429E-829A-BA50DFBA3663}"/>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6" name="Poraštės vietos rezervavimo ženklas 5">
            <a:extLst>
              <a:ext uri="{FF2B5EF4-FFF2-40B4-BE49-F238E27FC236}">
                <a16:creationId xmlns:a16="http://schemas.microsoft.com/office/drawing/2014/main" id="{07B00DE7-C1FD-B152-F5C3-0F06EAC0FC21}"/>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F8E1D407-C1C0-2DBA-63CE-04D3F2ECF038}"/>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3617608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4A245BB-4BC2-0917-4F6F-0B3043B4D8AA}"/>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F85B3D1F-75CC-5024-2FDA-41D9933A9E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437FCA50-F9C0-814D-BBCC-105BB1351EDA}"/>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53696C54-55AE-8D56-7C09-318E6FDBBC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A746126C-8554-1F8B-3F00-CD2BEA4C6D3B}"/>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5200DE19-B478-8E6D-372A-D282E4DEE784}"/>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8" name="Poraštės vietos rezervavimo ženklas 7">
            <a:extLst>
              <a:ext uri="{FF2B5EF4-FFF2-40B4-BE49-F238E27FC236}">
                <a16:creationId xmlns:a16="http://schemas.microsoft.com/office/drawing/2014/main" id="{ED9BC016-01CD-288D-8CED-2862CD3CDE90}"/>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86D3825A-9F82-0221-84AF-F44C7CA48B87}"/>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1888206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C272075-438F-52F2-2AB3-99B6A7580AE4}"/>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DA835E4A-37B1-EBD0-B59D-FA3025F56A90}"/>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4" name="Poraštės vietos rezervavimo ženklas 3">
            <a:extLst>
              <a:ext uri="{FF2B5EF4-FFF2-40B4-BE49-F238E27FC236}">
                <a16:creationId xmlns:a16="http://schemas.microsoft.com/office/drawing/2014/main" id="{B956EFBD-C925-1D06-18C0-C3E99FCD468B}"/>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9FECBA9D-C95A-0998-F1C0-B22B9E3F198E}"/>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364106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F8582D09-3B7A-CBE5-5A93-3245B8176D68}"/>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3" name="Poraštės vietos rezervavimo ženklas 2">
            <a:extLst>
              <a:ext uri="{FF2B5EF4-FFF2-40B4-BE49-F238E27FC236}">
                <a16:creationId xmlns:a16="http://schemas.microsoft.com/office/drawing/2014/main" id="{0082C3AF-C271-F3B1-109E-1BE8DA111858}"/>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100A7ECD-5689-BC33-E944-93411A76A148}"/>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3457788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06B9BD7-4696-6EED-B6DB-906FAE13D911}"/>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F41A14A3-B144-5DAC-4D12-EC29DB3A29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B644C929-DBD8-E5C8-B6E2-3147550EE1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2A5E755B-4988-8D24-AC1C-C29B418B0AD8}"/>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6" name="Poraštės vietos rezervavimo ženklas 5">
            <a:extLst>
              <a:ext uri="{FF2B5EF4-FFF2-40B4-BE49-F238E27FC236}">
                <a16:creationId xmlns:a16="http://schemas.microsoft.com/office/drawing/2014/main" id="{A564BBB9-3506-2424-75DB-397A4CC750FB}"/>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1E80FB9B-0924-684F-F6B4-5FB17D1E80EB}"/>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2161345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6CD67FC-4703-08C7-93FD-707268277A17}"/>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806C79FC-33C5-7264-00F6-EFE289B99C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CED77324-F183-91CC-B88C-20C16D43FA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2A7EFDE8-AC0F-8FD9-5D30-2C805E18B7FA}"/>
              </a:ext>
            </a:extLst>
          </p:cNvPr>
          <p:cNvSpPr>
            <a:spLocks noGrp="1"/>
          </p:cNvSpPr>
          <p:nvPr>
            <p:ph type="dt" sz="half" idx="10"/>
          </p:nvPr>
        </p:nvSpPr>
        <p:spPr/>
        <p:txBody>
          <a:bodyPr/>
          <a:lstStyle/>
          <a:p>
            <a:fld id="{37B3028F-E4BE-4AF6-84F7-9D747E78C517}" type="datetimeFigureOut">
              <a:rPr lang="lt-LT" smtClean="0"/>
              <a:t>2025-12-05</a:t>
            </a:fld>
            <a:endParaRPr lang="lt-LT"/>
          </a:p>
        </p:txBody>
      </p:sp>
      <p:sp>
        <p:nvSpPr>
          <p:cNvPr id="6" name="Poraštės vietos rezervavimo ženklas 5">
            <a:extLst>
              <a:ext uri="{FF2B5EF4-FFF2-40B4-BE49-F238E27FC236}">
                <a16:creationId xmlns:a16="http://schemas.microsoft.com/office/drawing/2014/main" id="{2E08BFBC-2C6F-03AB-BE6C-CBF0A34741DA}"/>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19F79B3F-0866-5F05-70C6-B2B09F6C23CE}"/>
              </a:ext>
            </a:extLst>
          </p:cNvPr>
          <p:cNvSpPr>
            <a:spLocks noGrp="1"/>
          </p:cNvSpPr>
          <p:nvPr>
            <p:ph type="sldNum" sz="quarter" idx="12"/>
          </p:nvPr>
        </p:nvSpPr>
        <p:spPr/>
        <p:txBody>
          <a:bodyPr/>
          <a:lstStyle/>
          <a:p>
            <a:fld id="{A5ABD58F-47A9-4BD3-A0B1-8E2C04F43F53}" type="slidenum">
              <a:rPr lang="lt-LT" smtClean="0"/>
              <a:t>‹#›</a:t>
            </a:fld>
            <a:endParaRPr lang="lt-LT"/>
          </a:p>
        </p:txBody>
      </p:sp>
    </p:spTree>
    <p:extLst>
      <p:ext uri="{BB962C8B-B14F-4D97-AF65-F5344CB8AC3E}">
        <p14:creationId xmlns:p14="http://schemas.microsoft.com/office/powerpoint/2010/main" val="789037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62A4A782-33C9-4100-3177-99AEDDD497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15B35EAE-6505-48F1-3C8E-D92BF37BF6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4C48138F-ADCB-FD53-7081-339D1856ED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3028F-E4BE-4AF6-84F7-9D747E78C517}" type="datetimeFigureOut">
              <a:rPr lang="lt-LT" smtClean="0"/>
              <a:t>2025-12-05</a:t>
            </a:fld>
            <a:endParaRPr lang="lt-LT"/>
          </a:p>
        </p:txBody>
      </p:sp>
      <p:sp>
        <p:nvSpPr>
          <p:cNvPr id="5" name="Poraštės vietos rezervavimo ženklas 4">
            <a:extLst>
              <a:ext uri="{FF2B5EF4-FFF2-40B4-BE49-F238E27FC236}">
                <a16:creationId xmlns:a16="http://schemas.microsoft.com/office/drawing/2014/main" id="{4052934F-B8A3-3538-EB8C-CDDF91C14E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82E458AB-4652-18B2-DC72-7D93435F7A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BD58F-47A9-4BD3-A0B1-8E2C04F43F53}" type="slidenum">
              <a:rPr lang="lt-LT" smtClean="0"/>
              <a:t>‹#›</a:t>
            </a:fld>
            <a:endParaRPr lang="lt-LT"/>
          </a:p>
        </p:txBody>
      </p:sp>
    </p:spTree>
    <p:extLst>
      <p:ext uri="{BB962C8B-B14F-4D97-AF65-F5344CB8AC3E}">
        <p14:creationId xmlns:p14="http://schemas.microsoft.com/office/powerpoint/2010/main" val="360334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aveikslėlis 6">
            <a:extLst>
              <a:ext uri="{FF2B5EF4-FFF2-40B4-BE49-F238E27FC236}">
                <a16:creationId xmlns:a16="http://schemas.microsoft.com/office/drawing/2014/main" id="{00A2D23A-0F58-6B7B-265B-8300C8A952B9}"/>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l="40515" r="36374"/>
          <a:stretch/>
        </p:blipFill>
        <p:spPr>
          <a:xfrm>
            <a:off x="20" y="1"/>
            <a:ext cx="12191980" cy="6857999"/>
          </a:xfrm>
          <a:prstGeom prst="rect">
            <a:avLst/>
          </a:prstGeom>
        </p:spPr>
      </p:pic>
      <p:sp>
        <p:nvSpPr>
          <p:cNvPr id="2" name="Pavadinimas 1">
            <a:extLst>
              <a:ext uri="{FF2B5EF4-FFF2-40B4-BE49-F238E27FC236}">
                <a16:creationId xmlns:a16="http://schemas.microsoft.com/office/drawing/2014/main" id="{A26AEFA4-F210-8CF2-52C9-9D6102815A93}"/>
              </a:ext>
            </a:extLst>
          </p:cNvPr>
          <p:cNvSpPr>
            <a:spLocks noGrp="1"/>
          </p:cNvSpPr>
          <p:nvPr>
            <p:ph type="ctrTitle"/>
          </p:nvPr>
        </p:nvSpPr>
        <p:spPr>
          <a:xfrm>
            <a:off x="767653" y="528481"/>
            <a:ext cx="11178540" cy="2900518"/>
          </a:xfrm>
        </p:spPr>
        <p:txBody>
          <a:bodyPr vert="horz" lIns="91440" tIns="45720" rIns="91440" bIns="45720" rtlCol="0" anchor="b">
            <a:noAutofit/>
          </a:bodyPr>
          <a:lstStyle/>
          <a:p>
            <a:r>
              <a:rPr lang="lt-LT" sz="5400" b="1" dirty="0">
                <a:solidFill>
                  <a:srgbClr val="FDB515"/>
                </a:solidFill>
                <a:latin typeface="Georgia" panose="02040502050405020303" pitchFamily="18" charset="0"/>
              </a:rPr>
              <a:t>MOBILIZACINĖS PAREIGOS ŪKIO SUBJEKTAMS: KĄ PRIVALO ŽINOTI VERSLAS</a:t>
            </a:r>
          </a:p>
        </p:txBody>
      </p:sp>
      <p:sp>
        <p:nvSpPr>
          <p:cNvPr id="11" name="TextBox 10">
            <a:extLst>
              <a:ext uri="{FF2B5EF4-FFF2-40B4-BE49-F238E27FC236}">
                <a16:creationId xmlns:a16="http://schemas.microsoft.com/office/drawing/2014/main" id="{B8BE8AB6-55A6-4C96-9A33-A7EC178366B2}"/>
              </a:ext>
            </a:extLst>
          </p:cNvPr>
          <p:cNvSpPr txBox="1"/>
          <p:nvPr/>
        </p:nvSpPr>
        <p:spPr>
          <a:xfrm>
            <a:off x="1362075" y="5626254"/>
            <a:ext cx="9144000" cy="1098395"/>
          </a:xfrm>
          <a:prstGeom prst="rect">
            <a:avLst/>
          </a:prstGeom>
        </p:spPr>
        <p:txBody>
          <a:bodyPr vert="horz" lIns="91440" tIns="45720" rIns="91440" bIns="45720" rtlCol="0">
            <a:normAutofit/>
          </a:bodyPr>
          <a:lstStyle/>
          <a:p>
            <a:pPr algn="ctr">
              <a:lnSpc>
                <a:spcPct val="90000"/>
              </a:lnSpc>
              <a:spcBef>
                <a:spcPts val="1000"/>
              </a:spcBef>
            </a:pPr>
            <a:endParaRPr lang="en-US" sz="2400" dirty="0">
              <a:solidFill>
                <a:srgbClr val="FFFFFF"/>
              </a:solidFill>
              <a:latin typeface="Georgia" panose="02040502050405020303" pitchFamily="18" charset="0"/>
            </a:endParaRPr>
          </a:p>
        </p:txBody>
      </p:sp>
      <p:pic>
        <p:nvPicPr>
          <p:cNvPr id="14" name="Picture 13" descr="A black background with a yellow circle with a person holding a bow&#10;&#10;Description automatically generated">
            <a:extLst>
              <a:ext uri="{FF2B5EF4-FFF2-40B4-BE49-F238E27FC236}">
                <a16:creationId xmlns:a16="http://schemas.microsoft.com/office/drawing/2014/main" id="{F6293193-A764-B751-534A-4BF1FC31025A}"/>
              </a:ext>
            </a:extLst>
          </p:cNvPr>
          <p:cNvPicPr>
            <a:picLocks noChangeAspect="1"/>
          </p:cNvPicPr>
          <p:nvPr/>
        </p:nvPicPr>
        <p:blipFill rotWithShape="1">
          <a:blip r:embed="rId3">
            <a:extLst>
              <a:ext uri="{28A0092B-C50C-407E-A947-70E740481C1C}">
                <a14:useLocalDpi xmlns:a14="http://schemas.microsoft.com/office/drawing/2010/main" val="0"/>
              </a:ext>
            </a:extLst>
          </a:blip>
          <a:srcRect l="3771" t="18473" r="75135" b="56389"/>
          <a:stretch/>
        </p:blipFill>
        <p:spPr>
          <a:xfrm>
            <a:off x="0" y="-30163"/>
            <a:ext cx="857250" cy="1021635"/>
          </a:xfrm>
          <a:prstGeom prst="rect">
            <a:avLst/>
          </a:prstGeom>
        </p:spPr>
      </p:pic>
      <p:sp>
        <p:nvSpPr>
          <p:cNvPr id="4" name="TextBox 3">
            <a:extLst>
              <a:ext uri="{FF2B5EF4-FFF2-40B4-BE49-F238E27FC236}">
                <a16:creationId xmlns:a16="http://schemas.microsoft.com/office/drawing/2014/main" id="{152057F9-400E-9368-189A-AE80E6BFBABD}"/>
              </a:ext>
            </a:extLst>
          </p:cNvPr>
          <p:cNvSpPr txBox="1"/>
          <p:nvPr/>
        </p:nvSpPr>
        <p:spPr>
          <a:xfrm>
            <a:off x="3814916" y="4996974"/>
            <a:ext cx="8131277" cy="923330"/>
          </a:xfrm>
          <a:prstGeom prst="rect">
            <a:avLst/>
          </a:prstGeom>
          <a:noFill/>
        </p:spPr>
        <p:txBody>
          <a:bodyPr wrap="square">
            <a:spAutoFit/>
          </a:bodyPr>
          <a:lstStyle/>
          <a:p>
            <a:pPr algn="r"/>
            <a:r>
              <a:rPr lang="lt-LT" sz="1800" b="1" dirty="0">
                <a:latin typeface="Georgia" panose="02040502050405020303" pitchFamily="18" charset="0"/>
              </a:rPr>
              <a:t>Šiaulių miesto savivaldybės administracija</a:t>
            </a:r>
          </a:p>
          <a:p>
            <a:pPr algn="r"/>
            <a:r>
              <a:rPr lang="lt-LT" b="1" dirty="0">
                <a:latin typeface="Georgia" panose="02040502050405020303" pitchFamily="18" charset="0"/>
              </a:rPr>
              <a:t>vyriausioji specialistė mobilizacijai</a:t>
            </a:r>
            <a:endParaRPr lang="lt-LT" sz="1800" b="1" dirty="0">
              <a:latin typeface="Georgia" panose="02040502050405020303" pitchFamily="18" charset="0"/>
            </a:endParaRPr>
          </a:p>
          <a:p>
            <a:pPr algn="r"/>
            <a:r>
              <a:rPr lang="lt-LT" sz="1800" b="1" dirty="0">
                <a:latin typeface="Georgia" panose="02040502050405020303" pitchFamily="18" charset="0"/>
              </a:rPr>
              <a:t>Jolita Naudžiūnaitė-Janišauskienė</a:t>
            </a:r>
          </a:p>
        </p:txBody>
      </p:sp>
    </p:spTree>
    <p:extLst>
      <p:ext uri="{BB962C8B-B14F-4D97-AF65-F5344CB8AC3E}">
        <p14:creationId xmlns:p14="http://schemas.microsoft.com/office/powerpoint/2010/main" val="72007197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EC0F3-CA32-F88B-D25B-B5AA3F2AF829}"/>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4C449FDD-7967-573C-0B7D-9EA45DB5F1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FE539E1F-F843-AD34-C2BC-BD99F3E92A34}"/>
              </a:ext>
            </a:extLst>
          </p:cNvPr>
          <p:cNvSpPr>
            <a:spLocks noGrp="1"/>
          </p:cNvSpPr>
          <p:nvPr>
            <p:ph type="ctrTitle"/>
          </p:nvPr>
        </p:nvSpPr>
        <p:spPr>
          <a:xfrm>
            <a:off x="1348763" y="533306"/>
            <a:ext cx="9809290" cy="648107"/>
          </a:xfrm>
        </p:spPr>
        <p:txBody>
          <a:bodyPr>
            <a:normAutofit fontScale="90000"/>
          </a:bodyPr>
          <a:lstStyle/>
          <a:p>
            <a:r>
              <a:rPr lang="lt-LT" sz="3600" b="1" dirty="0">
                <a:solidFill>
                  <a:srgbClr val="FDB515"/>
                </a:solidFill>
                <a:latin typeface="Georgia" panose="02040502050405020303" pitchFamily="18" charset="0"/>
              </a:rPr>
              <a:t>CIVILINIO MOBILIZACINIO PERSONALO REZERVAS</a:t>
            </a:r>
          </a:p>
        </p:txBody>
      </p:sp>
      <p:sp>
        <p:nvSpPr>
          <p:cNvPr id="12" name="TextBox 11">
            <a:extLst>
              <a:ext uri="{FF2B5EF4-FFF2-40B4-BE49-F238E27FC236}">
                <a16:creationId xmlns:a16="http://schemas.microsoft.com/office/drawing/2014/main" id="{A4DF54B7-D93A-5EE6-A6CB-5C8DF8F4EEB2}"/>
              </a:ext>
            </a:extLst>
          </p:cNvPr>
          <p:cNvSpPr txBox="1"/>
          <p:nvPr/>
        </p:nvSpPr>
        <p:spPr>
          <a:xfrm>
            <a:off x="854845" y="1181413"/>
            <a:ext cx="10935017" cy="5970865"/>
          </a:xfrm>
          <a:prstGeom prst="rect">
            <a:avLst/>
          </a:prstGeom>
          <a:noFill/>
        </p:spPr>
        <p:txBody>
          <a:bodyPr wrap="square">
            <a:spAutoFit/>
          </a:bodyPr>
          <a:lstStyle/>
          <a:p>
            <a:pPr algn="just"/>
            <a:r>
              <a:rPr lang="lt-LT" dirty="0">
                <a:latin typeface="Georgia" panose="02040502050405020303" pitchFamily="18" charset="0"/>
              </a:rPr>
              <a:t>Į civilinio mobilizacinio personalo rezervą įrašomi Lietuvos Respublikos piliečiai, paskirti (priimti) į ministro, viceministro, ministerijos kanclerio, savivaldybės administracijos direktoriaus, kitas mobilizacijos sistemos subjektų vadovų pareigas, išskyrus Lietuvos kariuomenės vado pareigas, deleguoti į Valstybės mobilizacijos operacijų centrą ir civilinių mobilizacijos institucijų mobilizacijos valdymo grupes, taip pat civilinės mobilizacijos institucijos vadovo sprendimu – kiti civilinėje mobilizacijos institucijoje dirbantys ar tarnaujantys Lietuvos Respublikos piliečiai, kurių atliekamos funkcijos būtinos civilinės mobilizacijos institucijos mobilizacijos plane numatytiems veiksmams ir (ar) priemonėms įgyvendinti, į civilinės mobilizacijos institucijos mobilizacijos planą įtraukto civilinei mobilizacijos institucijai pavaldaus subjekto vadovo sprendimu – kiti civilinei mobilizacijos institucijai pavaldžiame subjekte dirbantys ar tarnaujantys Lietuvos Respublikos piliečiai, kurių atliekamos funkcijos būtinos civilinės mobilizacijos institucijos mobilizacijos plane numatytiems veiksmams ir (ar) priemonėms įgyvendinti, ar mobilizacinio ūkio subjekto vadovo sprendimu – kiti mobilizaciniame ūkio subjekte dirbantys Lietuvos Respublikos piliečiai, </a:t>
            </a:r>
            <a:r>
              <a:rPr lang="lt-LT" b="1" dirty="0">
                <a:latin typeface="Georgia" panose="02040502050405020303" pitchFamily="18" charset="0"/>
              </a:rPr>
              <a:t>kurių atliekamos funkcijos būtinos mobilizacinio ūkio subjekto sudarytoje mobilizacinio užsakymo ir (ar) priimančiosios šalies paramos teikimo sutartyje nustatytiems mobilizacijos metu vykdytiniems įsipareigojimams užtikrinti</a:t>
            </a:r>
            <a:r>
              <a:rPr lang="lt-LT" dirty="0">
                <a:latin typeface="Georgia" panose="02040502050405020303" pitchFamily="18" charset="0"/>
              </a:rPr>
              <a:t>.</a:t>
            </a:r>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p:txBody>
      </p:sp>
      <p:pic>
        <p:nvPicPr>
          <p:cNvPr id="10" name="Paveikslėlis 4">
            <a:extLst>
              <a:ext uri="{FF2B5EF4-FFF2-40B4-BE49-F238E27FC236}">
                <a16:creationId xmlns:a16="http://schemas.microsoft.com/office/drawing/2014/main" id="{52251D57-AD84-1130-D283-9F1A37D950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1660963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D1D28-974A-9AE8-6DDE-765249200461}"/>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77BD407D-796B-ADD2-5CF9-04A0F3338E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498A384B-1CF6-F5CB-02B7-06B4787176A3}"/>
              </a:ext>
            </a:extLst>
          </p:cNvPr>
          <p:cNvSpPr>
            <a:spLocks noGrp="1"/>
          </p:cNvSpPr>
          <p:nvPr>
            <p:ph type="ctrTitle"/>
          </p:nvPr>
        </p:nvSpPr>
        <p:spPr>
          <a:xfrm>
            <a:off x="1309434" y="237932"/>
            <a:ext cx="9809290" cy="648107"/>
          </a:xfrm>
        </p:spPr>
        <p:txBody>
          <a:bodyPr>
            <a:normAutofit/>
          </a:bodyPr>
          <a:lstStyle/>
          <a:p>
            <a:r>
              <a:rPr lang="lt-LT" sz="3600" b="1" dirty="0">
                <a:solidFill>
                  <a:srgbClr val="FDB515"/>
                </a:solidFill>
                <a:latin typeface="Georgia" panose="02040502050405020303" pitchFamily="18" charset="0"/>
              </a:rPr>
              <a:t>KARO PADĖTIS</a:t>
            </a:r>
          </a:p>
        </p:txBody>
      </p:sp>
      <p:sp>
        <p:nvSpPr>
          <p:cNvPr id="12" name="TextBox 11">
            <a:extLst>
              <a:ext uri="{FF2B5EF4-FFF2-40B4-BE49-F238E27FC236}">
                <a16:creationId xmlns:a16="http://schemas.microsoft.com/office/drawing/2014/main" id="{0887C15E-BA19-4CF1-96E7-724953064ABB}"/>
              </a:ext>
            </a:extLst>
          </p:cNvPr>
          <p:cNvSpPr txBox="1"/>
          <p:nvPr/>
        </p:nvSpPr>
        <p:spPr>
          <a:xfrm>
            <a:off x="1068173" y="2405086"/>
            <a:ext cx="10370470" cy="1815882"/>
          </a:xfrm>
          <a:prstGeom prst="rect">
            <a:avLst/>
          </a:prstGeom>
          <a:noFill/>
        </p:spPr>
        <p:txBody>
          <a:bodyPr wrap="square">
            <a:spAutoFit/>
          </a:bodyPr>
          <a:lstStyle/>
          <a:p>
            <a:pPr marL="457200" indent="-457200" algn="just">
              <a:buFont typeface="Arial" panose="020B0604020202020204" pitchFamily="34" charset="0"/>
              <a:buChar char="•"/>
            </a:pPr>
            <a:r>
              <a:rPr lang="lt-LT" sz="2800" dirty="0">
                <a:latin typeface="Georgia" panose="02040502050405020303" pitchFamily="18" charset="0"/>
                <a:ea typeface="+mj-ea"/>
                <a:cs typeface="+mj-cs"/>
              </a:rPr>
              <a:t>Lietuvos Respublikos karo padėties įstatymas</a:t>
            </a:r>
          </a:p>
          <a:p>
            <a:pPr marL="457200" indent="-457200" algn="just">
              <a:buFont typeface="Arial" panose="020B0604020202020204" pitchFamily="34" charset="0"/>
              <a:buChar char="•"/>
            </a:pPr>
            <a:r>
              <a:rPr lang="lt-LT" sz="2800" dirty="0">
                <a:latin typeface="Georgia" panose="02040502050405020303" pitchFamily="18" charset="0"/>
                <a:ea typeface="+mj-ea"/>
                <a:cs typeface="+mj-cs"/>
              </a:rPr>
              <a:t>Lietuvos Respublikos Vyriausybės 2020 m. lapkričio 18 d. nutarimas Nr. 1295 „Dėl Lietuvos Respublikos karo padėties įstatymo įgyvendinimo“</a:t>
            </a:r>
            <a:endParaRPr lang="lt-LT" sz="2000" dirty="0">
              <a:latin typeface="Georgia" panose="02040502050405020303" pitchFamily="18" charset="0"/>
              <a:ea typeface="+mj-ea"/>
              <a:cs typeface="+mj-cs"/>
            </a:endParaRPr>
          </a:p>
        </p:txBody>
      </p:sp>
      <p:pic>
        <p:nvPicPr>
          <p:cNvPr id="10" name="Paveikslėlis 4">
            <a:extLst>
              <a:ext uri="{FF2B5EF4-FFF2-40B4-BE49-F238E27FC236}">
                <a16:creationId xmlns:a16="http://schemas.microsoft.com/office/drawing/2014/main" id="{9E828E11-42FD-8662-F8DF-9E98211C24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1988873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E1730-2800-67D8-1D6E-24DBE62B4488}"/>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BAF72936-340B-A3C6-8938-558B51925A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F720DEB8-4460-B107-E55E-AC885F00ACA5}"/>
              </a:ext>
            </a:extLst>
          </p:cNvPr>
          <p:cNvSpPr>
            <a:spLocks noGrp="1"/>
          </p:cNvSpPr>
          <p:nvPr>
            <p:ph type="ctrTitle"/>
          </p:nvPr>
        </p:nvSpPr>
        <p:spPr>
          <a:xfrm>
            <a:off x="1348763" y="459714"/>
            <a:ext cx="9809290" cy="648107"/>
          </a:xfrm>
        </p:spPr>
        <p:txBody>
          <a:bodyPr>
            <a:normAutofit fontScale="90000"/>
          </a:bodyPr>
          <a:lstStyle/>
          <a:p>
            <a:r>
              <a:rPr lang="lt-LT" sz="3600" b="1" dirty="0">
                <a:solidFill>
                  <a:srgbClr val="FDB515"/>
                </a:solidFill>
                <a:latin typeface="Georgia" panose="02040502050405020303" pitchFamily="18" charset="0"/>
              </a:rPr>
              <a:t>SAVIVALDYBĖS ADMINISTRACIJOS DIREKTORIUS</a:t>
            </a:r>
          </a:p>
        </p:txBody>
      </p:sp>
      <p:sp>
        <p:nvSpPr>
          <p:cNvPr id="12" name="TextBox 11">
            <a:extLst>
              <a:ext uri="{FF2B5EF4-FFF2-40B4-BE49-F238E27FC236}">
                <a16:creationId xmlns:a16="http://schemas.microsoft.com/office/drawing/2014/main" id="{94BD354A-EABB-ACCC-3C69-E7D8C2D25A40}"/>
              </a:ext>
            </a:extLst>
          </p:cNvPr>
          <p:cNvSpPr txBox="1"/>
          <p:nvPr/>
        </p:nvSpPr>
        <p:spPr>
          <a:xfrm>
            <a:off x="1068173" y="1595799"/>
            <a:ext cx="10370470" cy="3139321"/>
          </a:xfrm>
          <a:prstGeom prst="rect">
            <a:avLst/>
          </a:prstGeom>
          <a:noFill/>
        </p:spPr>
        <p:txBody>
          <a:bodyPr wrap="square">
            <a:spAutoFit/>
          </a:bodyPr>
          <a:lstStyle/>
          <a:p>
            <a:pPr marL="285750" indent="-285750" algn="just">
              <a:buFont typeface="Arial" panose="020B0604020202020204" pitchFamily="34" charset="0"/>
              <a:buChar char="•"/>
            </a:pPr>
            <a:r>
              <a:rPr lang="lt-LT" sz="2200" dirty="0">
                <a:latin typeface="Georgia" panose="02040502050405020303" pitchFamily="18" charset="0"/>
              </a:rPr>
              <a:t>Priima sprendimą laikinai paimti ar rekvizuoti turtą ir tvarko tokio laikinai paimto ar rekvizuoto turto apskaitą;</a:t>
            </a:r>
          </a:p>
          <a:p>
            <a:pPr marL="285750" indent="-285750" algn="just">
              <a:buFont typeface="Arial" panose="020B0604020202020204" pitchFamily="34" charset="0"/>
              <a:buChar char="•"/>
            </a:pPr>
            <a:r>
              <a:rPr lang="lt-LT" sz="2200" dirty="0">
                <a:latin typeface="Georgia" panose="02040502050405020303" pitchFamily="18" charset="0"/>
              </a:rPr>
              <a:t>priima sprendimą dėl savivaldybės turto, reikalingo valstybės gynybos ar kitoms gyvybiškai svarbioms valstybės funkcijoms, mobilizacijos planams ir valstybinėms mobilizacinėms užduotims vykdyti, perdavimo patikėjimo teise ar panaudos pagrindais kitai valstybės ar savivaldybės institucijai arba įstaigai;</a:t>
            </a:r>
          </a:p>
          <a:p>
            <a:pPr marL="285750" indent="-285750" algn="just">
              <a:buFont typeface="Arial" panose="020B0604020202020204" pitchFamily="34" charset="0"/>
              <a:buChar char="•"/>
            </a:pPr>
            <a:r>
              <a:rPr lang="lt-LT" sz="2200" dirty="0">
                <a:latin typeface="Georgia" panose="02040502050405020303" pitchFamily="18" charset="0"/>
              </a:rPr>
              <a:t>visuomenės informavimo priemonėse skelbia informaciją apie uždarąsias teritorijas, taip pat teritorijas, į kurias vykti nerekomenduojama dėl karinės jėgos naudojimo ar jos naudojimo grėsmės.</a:t>
            </a:r>
            <a:endParaRPr lang="lt-LT" sz="2200" dirty="0">
              <a:latin typeface="Georgia" panose="02040502050405020303" pitchFamily="18" charset="0"/>
              <a:ea typeface="+mj-ea"/>
              <a:cs typeface="+mj-cs"/>
            </a:endParaRPr>
          </a:p>
        </p:txBody>
      </p:sp>
      <p:pic>
        <p:nvPicPr>
          <p:cNvPr id="10" name="Paveikslėlis 4">
            <a:extLst>
              <a:ext uri="{FF2B5EF4-FFF2-40B4-BE49-F238E27FC236}">
                <a16:creationId xmlns:a16="http://schemas.microsoft.com/office/drawing/2014/main" id="{24D94437-EFDE-0C5A-A79B-3403B4283E9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2993609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A6EB4-7C7C-4035-701E-5C24F89B5852}"/>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9E785911-FECE-133E-BB15-3DB482112C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4EE680F8-D081-67D1-8105-C51987F1F4E0}"/>
              </a:ext>
            </a:extLst>
          </p:cNvPr>
          <p:cNvSpPr>
            <a:spLocks noGrp="1"/>
          </p:cNvSpPr>
          <p:nvPr>
            <p:ph type="ctrTitle"/>
          </p:nvPr>
        </p:nvSpPr>
        <p:spPr>
          <a:xfrm>
            <a:off x="1348763" y="459714"/>
            <a:ext cx="9809290" cy="648107"/>
          </a:xfrm>
        </p:spPr>
        <p:txBody>
          <a:bodyPr>
            <a:normAutofit/>
          </a:bodyPr>
          <a:lstStyle/>
          <a:p>
            <a:r>
              <a:rPr lang="lt-LT" sz="3600" b="1" dirty="0">
                <a:solidFill>
                  <a:srgbClr val="FDB515"/>
                </a:solidFill>
                <a:latin typeface="Georgia" panose="02040502050405020303" pitchFamily="18" charset="0"/>
              </a:rPr>
              <a:t>BŪTINIEJI DARBAI</a:t>
            </a:r>
          </a:p>
        </p:txBody>
      </p:sp>
      <p:pic>
        <p:nvPicPr>
          <p:cNvPr id="10" name="Paveikslėlis 4">
            <a:extLst>
              <a:ext uri="{FF2B5EF4-FFF2-40B4-BE49-F238E27FC236}">
                <a16:creationId xmlns:a16="http://schemas.microsoft.com/office/drawing/2014/main" id="{2DDD4F9B-44D8-2BBA-A563-E7B0D67A08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
        <p:nvSpPr>
          <p:cNvPr id="4" name="TextBox 3">
            <a:extLst>
              <a:ext uri="{FF2B5EF4-FFF2-40B4-BE49-F238E27FC236}">
                <a16:creationId xmlns:a16="http://schemas.microsoft.com/office/drawing/2014/main" id="{B2518C46-64B0-4DB1-9147-03EFA0E698C2}"/>
              </a:ext>
            </a:extLst>
          </p:cNvPr>
          <p:cNvSpPr txBox="1"/>
          <p:nvPr/>
        </p:nvSpPr>
        <p:spPr>
          <a:xfrm>
            <a:off x="960120" y="1674674"/>
            <a:ext cx="10744199" cy="3046988"/>
          </a:xfrm>
          <a:prstGeom prst="rect">
            <a:avLst/>
          </a:prstGeom>
          <a:noFill/>
        </p:spPr>
        <p:txBody>
          <a:bodyPr wrap="square">
            <a:spAutoFit/>
          </a:bodyPr>
          <a:lstStyle/>
          <a:p>
            <a:pPr algn="just"/>
            <a:r>
              <a:rPr lang="lt-LT" sz="2400" b="0" i="0" dirty="0">
                <a:solidFill>
                  <a:srgbClr val="000000"/>
                </a:solidFill>
                <a:effectLst/>
                <a:latin typeface="Georgia" panose="02040502050405020303" pitchFamily="18" charset="0"/>
              </a:rPr>
              <a:t>Savivaldybės administracijos direktorius Lietuvos Respublikos piliečiams gali skirti vienkartinio pobūdžio užduočiai atlikti būtinuosius darbus, kurie reikalingi teikiant sveikatos, socialines paslaugas, užtikrinant gyventojų saugumą ir aprūpinimą geriamuoju vandeniu, žemės ūkio ir maisto produktais, kitomis būtinomis prekėmis, gyvūnų priežiūrą, kultūros ir gamtos paveldo objektų apsaugą, ginkluotųjų pajėgų netrukdomą veikimą, ar vykdyti kitus darbus, reikalingus savivaldybių funkcijoms užtikrinti ar susijusius su neginkluota pagalba ginkluotosioms pajėgoms.</a:t>
            </a:r>
            <a:endParaRPr lang="lt-LT" sz="2400" dirty="0">
              <a:latin typeface="Georgia" panose="02040502050405020303" pitchFamily="18" charset="0"/>
            </a:endParaRPr>
          </a:p>
        </p:txBody>
      </p:sp>
    </p:spTree>
    <p:extLst>
      <p:ext uri="{BB962C8B-B14F-4D97-AF65-F5344CB8AC3E}">
        <p14:creationId xmlns:p14="http://schemas.microsoft.com/office/powerpoint/2010/main" val="1513027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C734D-C931-72D7-1D02-D9753B49F530}"/>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62225074-6CAE-3A50-0C62-9076BE4F2D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C887B1CD-DD0C-15C7-8BA8-5457CA4B5ECE}"/>
              </a:ext>
            </a:extLst>
          </p:cNvPr>
          <p:cNvSpPr>
            <a:spLocks noGrp="1"/>
          </p:cNvSpPr>
          <p:nvPr>
            <p:ph type="ctrTitle"/>
          </p:nvPr>
        </p:nvSpPr>
        <p:spPr>
          <a:xfrm>
            <a:off x="1427574" y="914348"/>
            <a:ext cx="9809290" cy="648107"/>
          </a:xfrm>
        </p:spPr>
        <p:txBody>
          <a:bodyPr>
            <a:noAutofit/>
          </a:bodyPr>
          <a:lstStyle/>
          <a:p>
            <a:r>
              <a:rPr lang="lt-LT" sz="3200" b="1" dirty="0">
                <a:solidFill>
                  <a:srgbClr val="FDB515"/>
                </a:solidFill>
                <a:latin typeface="Georgia" panose="02040502050405020303" pitchFamily="18" charset="0"/>
              </a:rPr>
              <a:t>ĮPAREIGOJIMAI ŪKIO SUBJEKTAMS IR ŪKINĖS KOMERCINĖS VEIKLOS APRIBOJIMAI</a:t>
            </a:r>
          </a:p>
        </p:txBody>
      </p:sp>
      <p:pic>
        <p:nvPicPr>
          <p:cNvPr id="10" name="Paveikslėlis 4">
            <a:extLst>
              <a:ext uri="{FF2B5EF4-FFF2-40B4-BE49-F238E27FC236}">
                <a16:creationId xmlns:a16="http://schemas.microsoft.com/office/drawing/2014/main" id="{8BAE9F4A-0D7D-F807-E04C-87BAF03291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
        <p:nvSpPr>
          <p:cNvPr id="4" name="TextBox 3">
            <a:extLst>
              <a:ext uri="{FF2B5EF4-FFF2-40B4-BE49-F238E27FC236}">
                <a16:creationId xmlns:a16="http://schemas.microsoft.com/office/drawing/2014/main" id="{36440BF3-B1EA-27B8-F865-5807DDFF88E1}"/>
              </a:ext>
            </a:extLst>
          </p:cNvPr>
          <p:cNvSpPr txBox="1"/>
          <p:nvPr/>
        </p:nvSpPr>
        <p:spPr>
          <a:xfrm>
            <a:off x="960119" y="1993789"/>
            <a:ext cx="10744199" cy="4031873"/>
          </a:xfrm>
          <a:prstGeom prst="rect">
            <a:avLst/>
          </a:prstGeom>
          <a:noFill/>
        </p:spPr>
        <p:txBody>
          <a:bodyPr wrap="square">
            <a:spAutoFit/>
          </a:bodyPr>
          <a:lstStyle/>
          <a:p>
            <a:pPr marL="342900" indent="-342900" algn="just">
              <a:buFont typeface="Arial" panose="020B0604020202020204" pitchFamily="34" charset="0"/>
              <a:buChar char="•"/>
            </a:pPr>
            <a:r>
              <a:rPr lang="lt-LT" sz="2000" dirty="0">
                <a:latin typeface="Georgia" panose="02040502050405020303" pitchFamily="18" charset="0"/>
              </a:rPr>
              <a:t>Karo padėties metu valstybės, ginkluotųjų pajėgų ir (ar) visuomenės reikmėms reikalingas prekes tiekiantys ir (ar) paslaugas teikiantys ūkio subjektai, kurių sąrašą tvirtina Vyriausybė, privalo užtikrinti savo vykdomos veiklos tęstinumą.</a:t>
            </a:r>
          </a:p>
          <a:p>
            <a:pPr algn="just"/>
            <a:endParaRPr lang="lt-LT" sz="2000" dirty="0">
              <a:latin typeface="Georgia" panose="02040502050405020303" pitchFamily="18" charset="0"/>
            </a:endParaRPr>
          </a:p>
          <a:p>
            <a:pPr marL="342900" indent="-342900" algn="just">
              <a:buFont typeface="Arial" panose="020B0604020202020204" pitchFamily="34" charset="0"/>
              <a:buChar char="•"/>
            </a:pPr>
            <a:r>
              <a:rPr lang="lt-LT" sz="2000" dirty="0">
                <a:latin typeface="Georgia" panose="02040502050405020303" pitchFamily="18" charset="0"/>
              </a:rPr>
              <a:t>Vyriausybė gali paskirti atstovus į ūkio subjektus šio straipsnio 1 dalyje nurodytų ūkinių komercinių veiklų tęstinumui užtikrinti. Kai ūkio subjektų vadovų ir juos pavaduojančių asmenų nėra arba jie negali eiti savo pareigų, jų funkcijas atlieka Vyriausybės paskirti atstovai, tačiau tik tiek, kiek tai reikalinga ūkio subjekto vykdomos ūkinės komercinės veiklos tęstinumui užtikrinti. Vyriausybės paskirto atstovo teises ir pareigas nustato Vyriausybė sprendimu, kuriuo asmuo skiriamas atstovu atitinkamame ūkio subjekte.</a:t>
            </a:r>
          </a:p>
          <a:p>
            <a:pPr algn="just"/>
            <a:endParaRPr lang="lt-LT" sz="2800" dirty="0">
              <a:latin typeface="Georgia" panose="02040502050405020303" pitchFamily="18" charset="0"/>
            </a:endParaRPr>
          </a:p>
          <a:p>
            <a:pPr algn="just"/>
            <a:endParaRPr lang="lt-LT" sz="2800" dirty="0">
              <a:latin typeface="Georgia" panose="02040502050405020303" pitchFamily="18" charset="0"/>
            </a:endParaRPr>
          </a:p>
        </p:txBody>
      </p:sp>
    </p:spTree>
    <p:extLst>
      <p:ext uri="{BB962C8B-B14F-4D97-AF65-F5344CB8AC3E}">
        <p14:creationId xmlns:p14="http://schemas.microsoft.com/office/powerpoint/2010/main" val="3857486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01FA5-90A9-3BB0-6EFF-AAB72B46F4C0}"/>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0BA5731E-EE41-4A5D-42DF-DEEE3413F8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7AC076CA-0460-D055-C63F-AF7FD7794CBA}"/>
              </a:ext>
            </a:extLst>
          </p:cNvPr>
          <p:cNvSpPr>
            <a:spLocks noGrp="1"/>
          </p:cNvSpPr>
          <p:nvPr>
            <p:ph type="ctrTitle"/>
          </p:nvPr>
        </p:nvSpPr>
        <p:spPr>
          <a:xfrm>
            <a:off x="1348763" y="533306"/>
            <a:ext cx="9809290" cy="648107"/>
          </a:xfrm>
        </p:spPr>
        <p:txBody>
          <a:bodyPr>
            <a:normAutofit fontScale="90000"/>
          </a:bodyPr>
          <a:lstStyle/>
          <a:p>
            <a:r>
              <a:rPr lang="lt-LT" sz="3600" b="1" dirty="0">
                <a:solidFill>
                  <a:srgbClr val="FDB515"/>
                </a:solidFill>
                <a:latin typeface="Georgia" panose="02040502050405020303" pitchFamily="18" charset="0"/>
              </a:rPr>
              <a:t>LAIKINASIS TURTO PAĖMIMAS IR REKVIZICIJA (I)</a:t>
            </a:r>
          </a:p>
        </p:txBody>
      </p:sp>
      <p:sp>
        <p:nvSpPr>
          <p:cNvPr id="12" name="TextBox 11">
            <a:extLst>
              <a:ext uri="{FF2B5EF4-FFF2-40B4-BE49-F238E27FC236}">
                <a16:creationId xmlns:a16="http://schemas.microsoft.com/office/drawing/2014/main" id="{1876D9BA-98AC-8FC7-A977-6C9BF6D91CA5}"/>
              </a:ext>
            </a:extLst>
          </p:cNvPr>
          <p:cNvSpPr txBox="1"/>
          <p:nvPr/>
        </p:nvSpPr>
        <p:spPr>
          <a:xfrm>
            <a:off x="1191355" y="1318022"/>
            <a:ext cx="9809290" cy="5570756"/>
          </a:xfrm>
          <a:prstGeom prst="rect">
            <a:avLst/>
          </a:prstGeom>
          <a:noFill/>
        </p:spPr>
        <p:txBody>
          <a:bodyPr wrap="square">
            <a:spAutoFit/>
          </a:bodyPr>
          <a:lstStyle/>
          <a:p>
            <a:pPr algn="just"/>
            <a:r>
              <a:rPr lang="lt-LT" sz="2200" b="1" dirty="0">
                <a:latin typeface="Georgia" panose="02040502050405020303" pitchFamily="18" charset="0"/>
              </a:rPr>
              <a:t>Laikinasis turto paėmimas</a:t>
            </a:r>
            <a:r>
              <a:rPr lang="lt-LT" sz="2200" dirty="0">
                <a:latin typeface="Georgia" panose="02040502050405020303" pitchFamily="18" charset="0"/>
              </a:rPr>
              <a:t> – atlygintinas privačios nuosavybės teise fiziniams ar juridiniams asmenims, organizacijoms, neturinčioms juridinio asmens statuso, priklausančio turto paėmimas valstybės reikmėms, numatant tą turtą grąžinti, jeigu jis išliks, išnykus priežastims, dėl kurių yra paimamas.</a:t>
            </a:r>
          </a:p>
          <a:p>
            <a:r>
              <a:rPr lang="lt-LT" sz="1600" i="1" dirty="0">
                <a:latin typeface="Georgia" panose="02040502050405020303" pitchFamily="18" charset="0"/>
              </a:rPr>
              <a:t>(Lietuvos Respublikos karo padėties įstatymo 2 straipsnio 6 punktas)</a:t>
            </a:r>
          </a:p>
          <a:p>
            <a:endParaRPr lang="lt-LT" sz="2800" dirty="0">
              <a:latin typeface="Georgia" panose="02040502050405020303" pitchFamily="18" charset="0"/>
            </a:endParaRPr>
          </a:p>
          <a:p>
            <a:pPr algn="just"/>
            <a:r>
              <a:rPr lang="lt-LT" sz="2200" b="1" dirty="0">
                <a:latin typeface="Georgia" panose="02040502050405020303" pitchFamily="18" charset="0"/>
              </a:rPr>
              <a:t>Turto rekvizicija</a:t>
            </a:r>
            <a:r>
              <a:rPr lang="lt-LT" sz="2200" dirty="0">
                <a:latin typeface="Georgia" panose="02040502050405020303" pitchFamily="18" charset="0"/>
              </a:rPr>
              <a:t> – atlygintinas privačios nuosavybės teise fiziniams ar juridiniams asmenims, organizacijoms, neturinčioms juridinio asmens statuso, priklausančio turto paėmimas valstybės reikmėms, nenumatant to turto grąžinti.</a:t>
            </a:r>
          </a:p>
          <a:p>
            <a:r>
              <a:rPr lang="lt-LT" sz="1600" i="1" dirty="0">
                <a:latin typeface="Georgia" panose="02040502050405020303" pitchFamily="18" charset="0"/>
              </a:rPr>
              <a:t>(Lietuvos Respublikos karo padėties įstatymo 2 straipsnio 8 punktas)</a:t>
            </a: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p:txBody>
      </p:sp>
      <p:pic>
        <p:nvPicPr>
          <p:cNvPr id="10" name="Paveikslėlis 4">
            <a:extLst>
              <a:ext uri="{FF2B5EF4-FFF2-40B4-BE49-F238E27FC236}">
                <a16:creationId xmlns:a16="http://schemas.microsoft.com/office/drawing/2014/main" id="{E7740DC2-2709-BFEC-E676-440C9DC523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2833631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08366-18EA-A418-CC1D-0AA4854F7E4F}"/>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F9F24932-3DCD-C6EA-AD91-9945E6203D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1C342152-4A65-EC4D-CE01-41E29BE2773D}"/>
              </a:ext>
            </a:extLst>
          </p:cNvPr>
          <p:cNvSpPr>
            <a:spLocks noGrp="1"/>
          </p:cNvSpPr>
          <p:nvPr>
            <p:ph type="ctrTitle"/>
          </p:nvPr>
        </p:nvSpPr>
        <p:spPr>
          <a:xfrm>
            <a:off x="1348763" y="533306"/>
            <a:ext cx="9809290" cy="648107"/>
          </a:xfrm>
        </p:spPr>
        <p:txBody>
          <a:bodyPr>
            <a:normAutofit fontScale="90000"/>
          </a:bodyPr>
          <a:lstStyle/>
          <a:p>
            <a:r>
              <a:rPr lang="lt-LT" sz="3600" b="1" dirty="0">
                <a:solidFill>
                  <a:srgbClr val="FDB515"/>
                </a:solidFill>
                <a:latin typeface="Georgia" panose="02040502050405020303" pitchFamily="18" charset="0"/>
              </a:rPr>
              <a:t>LAIKINASIS TURTO PAĖMIMAS IR REKVIZICIJA (II)</a:t>
            </a:r>
          </a:p>
        </p:txBody>
      </p:sp>
      <p:sp>
        <p:nvSpPr>
          <p:cNvPr id="12" name="TextBox 11">
            <a:extLst>
              <a:ext uri="{FF2B5EF4-FFF2-40B4-BE49-F238E27FC236}">
                <a16:creationId xmlns:a16="http://schemas.microsoft.com/office/drawing/2014/main" id="{5F781AF5-4C23-422C-8360-9ED197556AE2}"/>
              </a:ext>
            </a:extLst>
          </p:cNvPr>
          <p:cNvSpPr txBox="1"/>
          <p:nvPr/>
        </p:nvSpPr>
        <p:spPr>
          <a:xfrm>
            <a:off x="1191355" y="1318022"/>
            <a:ext cx="9809290" cy="5201424"/>
          </a:xfrm>
          <a:prstGeom prst="rect">
            <a:avLst/>
          </a:prstGeom>
          <a:noFill/>
        </p:spPr>
        <p:txBody>
          <a:bodyPr wrap="square">
            <a:spAutoFit/>
          </a:bodyPr>
          <a:lstStyle/>
          <a:p>
            <a:pPr marL="342900" indent="-342900" algn="just">
              <a:buFont typeface="Arial" panose="020B0604020202020204" pitchFamily="34" charset="0"/>
              <a:buChar char="•"/>
            </a:pPr>
            <a:r>
              <a:rPr lang="lt-LT" sz="2000" dirty="0">
                <a:latin typeface="Georgia" panose="02040502050405020303" pitchFamily="18" charset="0"/>
              </a:rPr>
              <a:t>Turto rekvizicija taikoma tik tokiam turtui, kuris jį panaudojus neišliks (bus sunaudotas), neteks savo vertės arba kurio paskirtis bus pakeista.</a:t>
            </a:r>
          </a:p>
          <a:p>
            <a:pPr marL="342900" indent="-342900" algn="just">
              <a:buFont typeface="Arial" panose="020B0604020202020204" pitchFamily="34" charset="0"/>
              <a:buChar char="•"/>
            </a:pPr>
            <a:r>
              <a:rPr lang="lt-LT" sz="2000" dirty="0">
                <a:latin typeface="Georgia" panose="02040502050405020303" pitchFamily="18" charset="0"/>
              </a:rPr>
              <a:t>Valstybės ar savivaldybės institucija ar įstaiga laikinai paimtu ar rekvizuotu turtu gali pradėti naudotis, o turto rekvizicijos atveju – ir nuosavybės teisė į turtą institucijai ar įstaigai pereina iš karto po to, kai surašomas turto paėmimo–perdavimo aktas.</a:t>
            </a:r>
          </a:p>
          <a:p>
            <a:pPr marL="342900" indent="-342900" algn="just">
              <a:buFont typeface="Arial" panose="020B0604020202020204" pitchFamily="34" charset="0"/>
              <a:buChar char="•"/>
            </a:pPr>
            <a:r>
              <a:rPr lang="lt-LT" sz="2000" dirty="0">
                <a:latin typeface="Georgia" panose="02040502050405020303" pitchFamily="18" charset="0"/>
              </a:rPr>
              <a:t>Išlikęs turtas grąžinamas nedelsiant, ne vėliau kaip per 3 mėnesius nuo to laiko, kai išnyksta priežastys, dėl kurių jis buvo laikinai paimtas.</a:t>
            </a:r>
          </a:p>
          <a:p>
            <a:pPr marL="342900" indent="-342900" algn="just">
              <a:buFont typeface="Arial" panose="020B0604020202020204" pitchFamily="34" charset="0"/>
              <a:buChar char="•"/>
            </a:pPr>
            <a:r>
              <a:rPr lang="lt-LT" sz="2000" dirty="0">
                <a:latin typeface="Georgia" panose="02040502050405020303" pitchFamily="18" charset="0"/>
              </a:rPr>
              <a:t>Už laikinai paimtą ar rekvizuotą turtą, atsižvelgiant į valstybės finansines galimybes, atlyginama Vyriausybės sprendimu iš valstybės biudžeto lėšų per kuo trumpesnį laiką nuo karo padėties atšaukimo.</a:t>
            </a: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p:txBody>
      </p:sp>
      <p:pic>
        <p:nvPicPr>
          <p:cNvPr id="10" name="Paveikslėlis 4">
            <a:extLst>
              <a:ext uri="{FF2B5EF4-FFF2-40B4-BE49-F238E27FC236}">
                <a16:creationId xmlns:a16="http://schemas.microsoft.com/office/drawing/2014/main" id="{DCF29D10-A1D0-C4BE-68C1-D8DBEBA920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430667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0C6F9-8B1A-8C8E-B856-CAA8C3C008F0}"/>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C0D361B3-DC48-6683-E301-F5DA070BB9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062478"/>
            <a:ext cx="12184500" cy="1987813"/>
          </a:xfrm>
          <a:prstGeom prst="rect">
            <a:avLst/>
          </a:prstGeom>
        </p:spPr>
      </p:pic>
      <p:sp>
        <p:nvSpPr>
          <p:cNvPr id="2" name="Pavadinimas 1">
            <a:extLst>
              <a:ext uri="{FF2B5EF4-FFF2-40B4-BE49-F238E27FC236}">
                <a16:creationId xmlns:a16="http://schemas.microsoft.com/office/drawing/2014/main" id="{1F95470B-611B-C1EB-C306-8490A315482A}"/>
              </a:ext>
            </a:extLst>
          </p:cNvPr>
          <p:cNvSpPr>
            <a:spLocks noGrp="1"/>
          </p:cNvSpPr>
          <p:nvPr>
            <p:ph type="ctrTitle"/>
          </p:nvPr>
        </p:nvSpPr>
        <p:spPr>
          <a:xfrm>
            <a:off x="1358595" y="669915"/>
            <a:ext cx="9809290" cy="648107"/>
          </a:xfrm>
        </p:spPr>
        <p:txBody>
          <a:bodyPr>
            <a:noAutofit/>
          </a:bodyPr>
          <a:lstStyle/>
          <a:p>
            <a:r>
              <a:rPr lang="lt-LT" sz="2800" b="1" dirty="0">
                <a:solidFill>
                  <a:srgbClr val="FDB515"/>
                </a:solidFill>
                <a:latin typeface="Georgia" panose="02040502050405020303" pitchFamily="18" charset="0"/>
              </a:rPr>
              <a:t>LAIKINASIS TURTO PAĖMIMAS IR TURTO REKVIZICIJA SAVIVALDYBĖS ADMINISTRACIJOS DIREKTORIAUS SPRENDIMU</a:t>
            </a:r>
          </a:p>
        </p:txBody>
      </p:sp>
      <p:sp>
        <p:nvSpPr>
          <p:cNvPr id="12" name="TextBox 11">
            <a:extLst>
              <a:ext uri="{FF2B5EF4-FFF2-40B4-BE49-F238E27FC236}">
                <a16:creationId xmlns:a16="http://schemas.microsoft.com/office/drawing/2014/main" id="{FB44435C-F09A-228C-69E8-1558E784D065}"/>
              </a:ext>
            </a:extLst>
          </p:cNvPr>
          <p:cNvSpPr txBox="1"/>
          <p:nvPr/>
        </p:nvSpPr>
        <p:spPr>
          <a:xfrm>
            <a:off x="1191355" y="1553997"/>
            <a:ext cx="9809290" cy="3970318"/>
          </a:xfrm>
          <a:prstGeom prst="rect">
            <a:avLst/>
          </a:prstGeom>
          <a:noFill/>
        </p:spPr>
        <p:txBody>
          <a:bodyPr wrap="square">
            <a:spAutoFit/>
          </a:bodyPr>
          <a:lstStyle/>
          <a:p>
            <a:pPr algn="just"/>
            <a:r>
              <a:rPr lang="lt-LT" sz="2800" dirty="0">
                <a:latin typeface="Georgia" panose="02040502050405020303" pitchFamily="18" charset="0"/>
              </a:rPr>
              <a:t>Valstybės ir savivaldybių institucijos ir įstaigos, atsižvelgdamos į susidariusias faktines aplinkybes ir nustačiusios faktinį turto poreikį, teikia savivaldybės, kurioje yra planuojamas laikinai paimti ar rekvizuoti turtas, administracijos direktoriui prašymą laikinai paimti ar rekvizuoti turtą.</a:t>
            </a: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p:txBody>
      </p:sp>
      <p:pic>
        <p:nvPicPr>
          <p:cNvPr id="10" name="Paveikslėlis 4">
            <a:extLst>
              <a:ext uri="{FF2B5EF4-FFF2-40B4-BE49-F238E27FC236}">
                <a16:creationId xmlns:a16="http://schemas.microsoft.com/office/drawing/2014/main" id="{6269C45A-6A09-CB0F-3526-4759CEDF11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3816434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DB515"/>
        </a:solidFill>
        <a:effectLst/>
      </p:bgPr>
    </p:bg>
    <p:spTree>
      <p:nvGrpSpPr>
        <p:cNvPr id="1" name="">
          <a:extLst>
            <a:ext uri="{FF2B5EF4-FFF2-40B4-BE49-F238E27FC236}">
              <a16:creationId xmlns:a16="http://schemas.microsoft.com/office/drawing/2014/main" id="{851CB17F-FAD4-F556-2CF2-C5A2BEA94C21}"/>
            </a:ext>
          </a:extLst>
        </p:cNvPr>
        <p:cNvGrpSpPr/>
        <p:nvPr/>
      </p:nvGrpSpPr>
      <p:grpSpPr>
        <a:xfrm>
          <a:off x="0" y="0"/>
          <a:ext cx="0" cy="0"/>
          <a:chOff x="0" y="0"/>
          <a:chExt cx="0" cy="0"/>
        </a:xfrm>
      </p:grpSpPr>
      <p:pic>
        <p:nvPicPr>
          <p:cNvPr id="6" name="Paveikslėlis 5">
            <a:extLst>
              <a:ext uri="{FF2B5EF4-FFF2-40B4-BE49-F238E27FC236}">
                <a16:creationId xmlns:a16="http://schemas.microsoft.com/office/drawing/2014/main" id="{EDAAC212-2424-80DE-3DCE-41EA53A5A529}"/>
              </a:ext>
            </a:extLst>
          </p:cNvPr>
          <p:cNvPicPr>
            <a:picLocks noChangeAspect="1"/>
          </p:cNvPicPr>
          <p:nvPr/>
        </p:nvPicPr>
        <p:blipFill>
          <a:blip r:embed="rId3"/>
          <a:stretch>
            <a:fillRect/>
          </a:stretch>
        </p:blipFill>
        <p:spPr>
          <a:xfrm>
            <a:off x="483718" y="0"/>
            <a:ext cx="5287818" cy="6858000"/>
          </a:xfrm>
          <a:prstGeom prst="rect">
            <a:avLst/>
          </a:prstGeom>
        </p:spPr>
      </p:pic>
      <p:pic>
        <p:nvPicPr>
          <p:cNvPr id="9" name="Paveikslėlis 8">
            <a:extLst>
              <a:ext uri="{FF2B5EF4-FFF2-40B4-BE49-F238E27FC236}">
                <a16:creationId xmlns:a16="http://schemas.microsoft.com/office/drawing/2014/main" id="{A41C4D7B-0950-EFEB-5AD2-0DD03EF3988C}"/>
              </a:ext>
            </a:extLst>
          </p:cNvPr>
          <p:cNvPicPr>
            <a:picLocks noChangeAspect="1"/>
          </p:cNvPicPr>
          <p:nvPr/>
        </p:nvPicPr>
        <p:blipFill>
          <a:blip r:embed="rId4"/>
          <a:stretch>
            <a:fillRect/>
          </a:stretch>
        </p:blipFill>
        <p:spPr>
          <a:xfrm>
            <a:off x="6551454" y="0"/>
            <a:ext cx="5322743" cy="6858000"/>
          </a:xfrm>
          <a:prstGeom prst="rect">
            <a:avLst/>
          </a:prstGeom>
        </p:spPr>
      </p:pic>
    </p:spTree>
    <p:extLst>
      <p:ext uri="{BB962C8B-B14F-4D97-AF65-F5344CB8AC3E}">
        <p14:creationId xmlns:p14="http://schemas.microsoft.com/office/powerpoint/2010/main" val="2859686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FF07C-67CC-C04A-EBC5-C1CFC379D126}"/>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C118DCB0-7204-008F-DAF0-7B61F5CDE3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5E4C3AA7-61AF-A6FD-6B18-04327AFCD32B}"/>
              </a:ext>
            </a:extLst>
          </p:cNvPr>
          <p:cNvSpPr>
            <a:spLocks noGrp="1"/>
          </p:cNvSpPr>
          <p:nvPr>
            <p:ph type="ctrTitle"/>
          </p:nvPr>
        </p:nvSpPr>
        <p:spPr>
          <a:xfrm>
            <a:off x="1358595" y="669915"/>
            <a:ext cx="9809290" cy="648107"/>
          </a:xfrm>
        </p:spPr>
        <p:txBody>
          <a:bodyPr>
            <a:noAutofit/>
          </a:bodyPr>
          <a:lstStyle/>
          <a:p>
            <a:r>
              <a:rPr lang="lt-LT" sz="2800" b="1" dirty="0">
                <a:solidFill>
                  <a:srgbClr val="FDB515"/>
                </a:solidFill>
                <a:latin typeface="Georgia" panose="02040502050405020303" pitchFamily="18" charset="0"/>
              </a:rPr>
              <a:t>LAIKINASIS TURTO PAĖMIMAS IR TURTO REKVIZICIJA KARINIO VIENETO VADO SPRENDIMU</a:t>
            </a:r>
          </a:p>
        </p:txBody>
      </p:sp>
      <p:sp>
        <p:nvSpPr>
          <p:cNvPr id="12" name="TextBox 11">
            <a:extLst>
              <a:ext uri="{FF2B5EF4-FFF2-40B4-BE49-F238E27FC236}">
                <a16:creationId xmlns:a16="http://schemas.microsoft.com/office/drawing/2014/main" id="{1656B753-379D-E435-F654-7E3E1937C58E}"/>
              </a:ext>
            </a:extLst>
          </p:cNvPr>
          <p:cNvSpPr txBox="1"/>
          <p:nvPr/>
        </p:nvSpPr>
        <p:spPr>
          <a:xfrm>
            <a:off x="1191355" y="1553997"/>
            <a:ext cx="9809290" cy="3539430"/>
          </a:xfrm>
          <a:prstGeom prst="rect">
            <a:avLst/>
          </a:prstGeom>
          <a:noFill/>
        </p:spPr>
        <p:txBody>
          <a:bodyPr wrap="square">
            <a:spAutoFit/>
          </a:bodyPr>
          <a:lstStyle/>
          <a:p>
            <a:pPr algn="just"/>
            <a:r>
              <a:rPr lang="lt-LT" sz="2400" dirty="0">
                <a:latin typeface="Georgia" panose="02040502050405020303" pitchFamily="18" charset="0"/>
              </a:rPr>
              <a:t>Neatidėliotinais atvejais, kai tai būtina karinių operacijų tikslams pasiekti, turtas gali būti laikinai paimamas ar rekvizuojamas karinio vieneto vado sprendimu. Ginkluotųjų pajėgų narys, vykdantis laikinąjį turto paėmimą ar turto rekviziciją, užpildo turto paėmimo–perdavimo aktą ir, jeigu laikinai paimant ar rekvizuojant turtą dalyvauja šio turto savininkas ar valdytojas, vieną turto paėmimo–perdavimo akto egzempliorių įteikia šio turto savininkui ar valdytojui.</a:t>
            </a:r>
          </a:p>
          <a:p>
            <a:endParaRPr lang="lt-LT" sz="2800" dirty="0">
              <a:latin typeface="Georgia" panose="02040502050405020303" pitchFamily="18" charset="0"/>
            </a:endParaRPr>
          </a:p>
          <a:p>
            <a:endParaRPr lang="lt-LT" sz="2800" dirty="0">
              <a:latin typeface="Georgia" panose="02040502050405020303" pitchFamily="18" charset="0"/>
            </a:endParaRPr>
          </a:p>
        </p:txBody>
      </p:sp>
      <p:pic>
        <p:nvPicPr>
          <p:cNvPr id="10" name="Paveikslėlis 4">
            <a:extLst>
              <a:ext uri="{FF2B5EF4-FFF2-40B4-BE49-F238E27FC236}">
                <a16:creationId xmlns:a16="http://schemas.microsoft.com/office/drawing/2014/main" id="{FDBE285C-2BC5-57F1-BBD0-9DDB22F7E3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2253113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57353-4702-9D9E-B712-A0FB8101B700}"/>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D127681F-6A6B-684A-8D93-AEA2506988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F3E5C898-57EC-D27F-BB5C-0A0A8823E99C}"/>
              </a:ext>
            </a:extLst>
          </p:cNvPr>
          <p:cNvSpPr>
            <a:spLocks noGrp="1"/>
          </p:cNvSpPr>
          <p:nvPr>
            <p:ph type="ctrTitle"/>
          </p:nvPr>
        </p:nvSpPr>
        <p:spPr>
          <a:xfrm>
            <a:off x="1309434" y="237932"/>
            <a:ext cx="9809290" cy="648107"/>
          </a:xfrm>
        </p:spPr>
        <p:txBody>
          <a:bodyPr>
            <a:normAutofit/>
          </a:bodyPr>
          <a:lstStyle/>
          <a:p>
            <a:r>
              <a:rPr lang="lt-LT" sz="3600" b="1" dirty="0">
                <a:solidFill>
                  <a:srgbClr val="FDB515"/>
                </a:solidFill>
                <a:latin typeface="Georgia" panose="02040502050405020303" pitchFamily="18" charset="0"/>
              </a:rPr>
              <a:t>MOBILIZACIJA</a:t>
            </a:r>
          </a:p>
        </p:txBody>
      </p:sp>
      <p:sp>
        <p:nvSpPr>
          <p:cNvPr id="12" name="TextBox 11">
            <a:extLst>
              <a:ext uri="{FF2B5EF4-FFF2-40B4-BE49-F238E27FC236}">
                <a16:creationId xmlns:a16="http://schemas.microsoft.com/office/drawing/2014/main" id="{AE1453D7-0587-23AC-BB0C-184C5FAB1E9A}"/>
              </a:ext>
            </a:extLst>
          </p:cNvPr>
          <p:cNvSpPr txBox="1"/>
          <p:nvPr/>
        </p:nvSpPr>
        <p:spPr>
          <a:xfrm>
            <a:off x="1068173" y="2405086"/>
            <a:ext cx="10370470" cy="2246769"/>
          </a:xfrm>
          <a:prstGeom prst="rect">
            <a:avLst/>
          </a:prstGeom>
          <a:noFill/>
        </p:spPr>
        <p:txBody>
          <a:bodyPr wrap="square">
            <a:spAutoFit/>
          </a:bodyPr>
          <a:lstStyle/>
          <a:p>
            <a:pPr marL="457200" indent="-457200" algn="just">
              <a:buFont typeface="Arial" panose="020B0604020202020204" pitchFamily="34" charset="0"/>
              <a:buChar char="•"/>
            </a:pPr>
            <a:r>
              <a:rPr lang="lt-LT" sz="2800" dirty="0">
                <a:latin typeface="Georgia" panose="02040502050405020303" pitchFamily="18" charset="0"/>
                <a:ea typeface="+mj-ea"/>
                <a:cs typeface="+mj-cs"/>
              </a:rPr>
              <a:t>Lietuvos Respublikos mobilizacijos ir priimančios šalies paramos įstatymas</a:t>
            </a:r>
          </a:p>
          <a:p>
            <a:pPr marL="457200" indent="-457200" algn="just">
              <a:buFont typeface="Arial" panose="020B0604020202020204" pitchFamily="34" charset="0"/>
              <a:buChar char="•"/>
            </a:pPr>
            <a:r>
              <a:rPr lang="lt-LT" sz="2800" dirty="0">
                <a:latin typeface="Georgia" panose="02040502050405020303" pitchFamily="18" charset="0"/>
                <a:ea typeface="+mj-ea"/>
                <a:cs typeface="+mj-cs"/>
              </a:rPr>
              <a:t>Lietuvos Respublikos Vyriausybės 2022 m. sausio 5 d. nutarimas Nr. 23 „Dėl Lietuvos Respublikos mobilizacijos ir priimančiosios šalies paramos įstatymo įgyvendinimo“</a:t>
            </a:r>
          </a:p>
        </p:txBody>
      </p:sp>
      <p:pic>
        <p:nvPicPr>
          <p:cNvPr id="10" name="Paveikslėlis 4">
            <a:extLst>
              <a:ext uri="{FF2B5EF4-FFF2-40B4-BE49-F238E27FC236}">
                <a16:creationId xmlns:a16="http://schemas.microsoft.com/office/drawing/2014/main" id="{0ED84B59-3B17-E81E-40C1-AD94528C1B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523548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94000-49DF-E318-658E-D56DF4F280C8}"/>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D06E37B2-D480-3269-CE87-954B231AFE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7DD92B01-B524-9371-4B9B-52A2CB16A9E1}"/>
              </a:ext>
            </a:extLst>
          </p:cNvPr>
          <p:cNvSpPr>
            <a:spLocks noGrp="1"/>
          </p:cNvSpPr>
          <p:nvPr>
            <p:ph type="ctrTitle"/>
          </p:nvPr>
        </p:nvSpPr>
        <p:spPr>
          <a:xfrm>
            <a:off x="1348763" y="533306"/>
            <a:ext cx="9809290" cy="648107"/>
          </a:xfrm>
        </p:spPr>
        <p:txBody>
          <a:bodyPr>
            <a:normAutofit/>
          </a:bodyPr>
          <a:lstStyle/>
          <a:p>
            <a:r>
              <a:rPr lang="lt-LT" sz="3600" b="1" dirty="0">
                <a:solidFill>
                  <a:srgbClr val="FDB515"/>
                </a:solidFill>
                <a:latin typeface="Georgia" panose="02040502050405020303" pitchFamily="18" charset="0"/>
              </a:rPr>
              <a:t>IŠLIKUSIO TURTO GRĄŽINIMAS</a:t>
            </a:r>
          </a:p>
        </p:txBody>
      </p:sp>
      <p:sp>
        <p:nvSpPr>
          <p:cNvPr id="12" name="TextBox 11">
            <a:extLst>
              <a:ext uri="{FF2B5EF4-FFF2-40B4-BE49-F238E27FC236}">
                <a16:creationId xmlns:a16="http://schemas.microsoft.com/office/drawing/2014/main" id="{B9B2B106-891A-AB89-18EB-D0DFB748D65B}"/>
              </a:ext>
            </a:extLst>
          </p:cNvPr>
          <p:cNvSpPr txBox="1"/>
          <p:nvPr/>
        </p:nvSpPr>
        <p:spPr>
          <a:xfrm>
            <a:off x="989514" y="1629587"/>
            <a:ext cx="10370470" cy="2246769"/>
          </a:xfrm>
          <a:prstGeom prst="rect">
            <a:avLst/>
          </a:prstGeom>
          <a:noFill/>
        </p:spPr>
        <p:txBody>
          <a:bodyPr wrap="square">
            <a:spAutoFit/>
          </a:bodyPr>
          <a:lstStyle/>
          <a:p>
            <a:pPr algn="just"/>
            <a:r>
              <a:rPr lang="lt-LT" sz="2800" dirty="0">
                <a:latin typeface="Georgia" panose="02040502050405020303" pitchFamily="18" charset="0"/>
              </a:rPr>
              <a:t>Išlikusį turtą savininkui ar valdytojui arba jų įgaliotam asmeniui grąžina savivaldybės, kurios teritorijoje buvo įvykdytas turto paėmimas, administracijos direktoriaus įgaliotas asmuo, dalyvaujant valstybės ar savivaldybės institucijos ar įstaigos, kurios naudai buvo paimtas turtas, įgaliotam asmeniui.</a:t>
            </a:r>
          </a:p>
        </p:txBody>
      </p:sp>
      <p:pic>
        <p:nvPicPr>
          <p:cNvPr id="10" name="Paveikslėlis 4">
            <a:extLst>
              <a:ext uri="{FF2B5EF4-FFF2-40B4-BE49-F238E27FC236}">
                <a16:creationId xmlns:a16="http://schemas.microsoft.com/office/drawing/2014/main" id="{AF437AF9-9B28-DB3D-6FF8-79998DADF5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4221921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DB515"/>
        </a:solidFill>
        <a:effectLst/>
      </p:bgPr>
    </p:bg>
    <p:spTree>
      <p:nvGrpSpPr>
        <p:cNvPr id="1" name="">
          <a:extLst>
            <a:ext uri="{FF2B5EF4-FFF2-40B4-BE49-F238E27FC236}">
              <a16:creationId xmlns:a16="http://schemas.microsoft.com/office/drawing/2014/main" id="{FCBEDE77-30A0-E891-3549-300659B0CD3A}"/>
            </a:ext>
          </a:extLst>
        </p:cNvPr>
        <p:cNvGrpSpPr/>
        <p:nvPr/>
      </p:nvGrpSpPr>
      <p:grpSpPr>
        <a:xfrm>
          <a:off x="0" y="0"/>
          <a:ext cx="0" cy="0"/>
          <a:chOff x="0" y="0"/>
          <a:chExt cx="0" cy="0"/>
        </a:xfrm>
      </p:grpSpPr>
      <p:pic>
        <p:nvPicPr>
          <p:cNvPr id="3" name="Paveikslėlis 2">
            <a:extLst>
              <a:ext uri="{FF2B5EF4-FFF2-40B4-BE49-F238E27FC236}">
                <a16:creationId xmlns:a16="http://schemas.microsoft.com/office/drawing/2014/main" id="{700F0FF4-F507-03A5-1023-72BEDD90332E}"/>
              </a:ext>
            </a:extLst>
          </p:cNvPr>
          <p:cNvPicPr>
            <a:picLocks noChangeAspect="1"/>
          </p:cNvPicPr>
          <p:nvPr/>
        </p:nvPicPr>
        <p:blipFill>
          <a:blip r:embed="rId3"/>
          <a:stretch>
            <a:fillRect/>
          </a:stretch>
        </p:blipFill>
        <p:spPr>
          <a:xfrm>
            <a:off x="761149" y="0"/>
            <a:ext cx="10669701" cy="6858000"/>
          </a:xfrm>
          <a:prstGeom prst="rect">
            <a:avLst/>
          </a:prstGeom>
        </p:spPr>
      </p:pic>
    </p:spTree>
    <p:extLst>
      <p:ext uri="{BB962C8B-B14F-4D97-AF65-F5344CB8AC3E}">
        <p14:creationId xmlns:p14="http://schemas.microsoft.com/office/powerpoint/2010/main" val="22788772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3B47C-953D-0A34-3533-9F41612333AC}"/>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0A4A0131-6FB9-D48F-AA91-AA9C262A9A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F50A9A0C-ED5F-E631-7D66-DAEAAE39C6F4}"/>
              </a:ext>
            </a:extLst>
          </p:cNvPr>
          <p:cNvSpPr>
            <a:spLocks noGrp="1"/>
          </p:cNvSpPr>
          <p:nvPr>
            <p:ph type="ctrTitle"/>
          </p:nvPr>
        </p:nvSpPr>
        <p:spPr>
          <a:xfrm>
            <a:off x="1348763" y="533306"/>
            <a:ext cx="9809290" cy="648107"/>
          </a:xfrm>
        </p:spPr>
        <p:txBody>
          <a:bodyPr>
            <a:normAutofit/>
          </a:bodyPr>
          <a:lstStyle/>
          <a:p>
            <a:r>
              <a:rPr lang="lt-LT" sz="3600" b="1" dirty="0">
                <a:solidFill>
                  <a:srgbClr val="FDB515"/>
                </a:solidFill>
                <a:latin typeface="Georgia" panose="02040502050405020303" pitchFamily="18" charset="0"/>
              </a:rPr>
              <a:t>ATLYGINIMAS UŽ PAIMTĄ TURTĄ</a:t>
            </a:r>
          </a:p>
        </p:txBody>
      </p:sp>
      <p:sp>
        <p:nvSpPr>
          <p:cNvPr id="12" name="TextBox 11">
            <a:extLst>
              <a:ext uri="{FF2B5EF4-FFF2-40B4-BE49-F238E27FC236}">
                <a16:creationId xmlns:a16="http://schemas.microsoft.com/office/drawing/2014/main" id="{AC681900-D0BF-3125-ECD5-D230D2C2BCA4}"/>
              </a:ext>
            </a:extLst>
          </p:cNvPr>
          <p:cNvSpPr txBox="1"/>
          <p:nvPr/>
        </p:nvSpPr>
        <p:spPr>
          <a:xfrm>
            <a:off x="989514" y="1629587"/>
            <a:ext cx="10370470" cy="3539430"/>
          </a:xfrm>
          <a:prstGeom prst="rect">
            <a:avLst/>
          </a:prstGeom>
          <a:noFill/>
        </p:spPr>
        <p:txBody>
          <a:bodyPr wrap="square">
            <a:spAutoFit/>
          </a:bodyPr>
          <a:lstStyle/>
          <a:p>
            <a:pPr algn="just"/>
            <a:r>
              <a:rPr lang="lt-LT" sz="2800" dirty="0">
                <a:latin typeface="Georgia" panose="02040502050405020303" pitchFamily="18" charset="0"/>
              </a:rPr>
              <a:t>Už laikinai paimtą ar rekvizuotą turtą, atsižvelgiant į valstybės finansines galimybes, atlyginama Vyriausybės sprendimu iš valstybės biudžeto lėšų per kuo trumpesnį laiką nuo karo padėties atšaukimo. Atlyginama rekvizuoto, laikinai paimto, tačiau neišlikusio turto vertė, nuostoliai dėl laikinai paimto išlikusio turto sužalojimo, taip pat dėl laikinai paimto turto paruošimo, pristatymo į paėmimo vietą ir atsiėmimo turėtos išlaidos.</a:t>
            </a:r>
          </a:p>
        </p:txBody>
      </p:sp>
      <p:pic>
        <p:nvPicPr>
          <p:cNvPr id="10" name="Paveikslėlis 4">
            <a:extLst>
              <a:ext uri="{FF2B5EF4-FFF2-40B4-BE49-F238E27FC236}">
                <a16:creationId xmlns:a16="http://schemas.microsoft.com/office/drawing/2014/main" id="{794D72EC-4976-DE66-D941-87EF53F4D0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306861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aveikslėlis 6">
            <a:extLst>
              <a:ext uri="{FF2B5EF4-FFF2-40B4-BE49-F238E27FC236}">
                <a16:creationId xmlns:a16="http://schemas.microsoft.com/office/drawing/2014/main" id="{00A2D23A-0F58-6B7B-265B-8300C8A952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0" y="4870187"/>
            <a:ext cx="12184500" cy="1987813"/>
          </a:xfrm>
          <a:prstGeom prst="rect">
            <a:avLst/>
          </a:prstGeom>
        </p:spPr>
      </p:pic>
      <p:pic>
        <p:nvPicPr>
          <p:cNvPr id="10" name="Paveikslėlis 4">
            <a:extLst>
              <a:ext uri="{FF2B5EF4-FFF2-40B4-BE49-F238E27FC236}">
                <a16:creationId xmlns:a16="http://schemas.microsoft.com/office/drawing/2014/main" id="{AEBB4FB8-BFEA-59A7-9934-FB651E2D31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
        <p:nvSpPr>
          <p:cNvPr id="5" name="Pavadinimas 4">
            <a:extLst>
              <a:ext uri="{FF2B5EF4-FFF2-40B4-BE49-F238E27FC236}">
                <a16:creationId xmlns:a16="http://schemas.microsoft.com/office/drawing/2014/main" id="{0093A45E-F54B-2F3F-CEB2-2E93C4FD62C6}"/>
              </a:ext>
            </a:extLst>
          </p:cNvPr>
          <p:cNvSpPr>
            <a:spLocks noGrp="1"/>
          </p:cNvSpPr>
          <p:nvPr>
            <p:ph type="title"/>
          </p:nvPr>
        </p:nvSpPr>
        <p:spPr>
          <a:xfrm>
            <a:off x="1206635" y="320040"/>
            <a:ext cx="10515600" cy="1372552"/>
          </a:xfrm>
        </p:spPr>
        <p:txBody>
          <a:bodyPr>
            <a:normAutofit/>
          </a:bodyPr>
          <a:lstStyle/>
          <a:p>
            <a:pPr algn="ctr"/>
            <a:r>
              <a:rPr lang="lt-LT" sz="6000" b="1" dirty="0">
                <a:solidFill>
                  <a:srgbClr val="FDB515"/>
                </a:solidFill>
                <a:latin typeface="Georgia" panose="02040502050405020303" pitchFamily="18" charset="0"/>
              </a:rPr>
              <a:t>JŪSŲ KLAUSIMAI</a:t>
            </a:r>
          </a:p>
        </p:txBody>
      </p:sp>
      <p:sp>
        <p:nvSpPr>
          <p:cNvPr id="2" name="Teksto vietos rezervavimo ženklas 1">
            <a:extLst>
              <a:ext uri="{FF2B5EF4-FFF2-40B4-BE49-F238E27FC236}">
                <a16:creationId xmlns:a16="http://schemas.microsoft.com/office/drawing/2014/main" id="{8D5F6795-9048-0848-9F39-0ACC70F27117}"/>
              </a:ext>
            </a:extLst>
          </p:cNvPr>
          <p:cNvSpPr>
            <a:spLocks noGrp="1"/>
          </p:cNvSpPr>
          <p:nvPr>
            <p:ph type="body" idx="1"/>
          </p:nvPr>
        </p:nvSpPr>
        <p:spPr>
          <a:xfrm>
            <a:off x="1206635" y="3370000"/>
            <a:ext cx="10515600" cy="1500187"/>
          </a:xfrm>
        </p:spPr>
        <p:txBody>
          <a:bodyPr>
            <a:noAutofit/>
          </a:bodyPr>
          <a:lstStyle/>
          <a:p>
            <a:pPr algn="r"/>
            <a:r>
              <a:rPr lang="lt-LT" sz="1800" dirty="0">
                <a:solidFill>
                  <a:schemeClr val="tx1"/>
                </a:solidFill>
                <a:latin typeface="Georgia" panose="02040502050405020303" pitchFamily="18" charset="0"/>
              </a:rPr>
              <a:t>Šiaulių miesto savivaldybės administracijos</a:t>
            </a:r>
          </a:p>
          <a:p>
            <a:pPr algn="r"/>
            <a:r>
              <a:rPr lang="lt-LT" sz="1800" dirty="0">
                <a:solidFill>
                  <a:schemeClr val="tx1"/>
                </a:solidFill>
                <a:latin typeface="Georgia" panose="02040502050405020303" pitchFamily="18" charset="0"/>
              </a:rPr>
              <a:t>Vyriausioji specialistė mobilizacijai</a:t>
            </a:r>
          </a:p>
          <a:p>
            <a:pPr algn="r"/>
            <a:r>
              <a:rPr lang="lt-LT" sz="1800" dirty="0">
                <a:solidFill>
                  <a:schemeClr val="tx1"/>
                </a:solidFill>
                <a:latin typeface="Georgia" panose="02040502050405020303" pitchFamily="18" charset="0"/>
              </a:rPr>
              <a:t>Jolita Naudžiūnaitė-Janišauskienė</a:t>
            </a:r>
          </a:p>
          <a:p>
            <a:pPr algn="r"/>
            <a:r>
              <a:rPr lang="lt-LT" sz="1800" dirty="0">
                <a:solidFill>
                  <a:schemeClr val="tx1"/>
                </a:solidFill>
                <a:latin typeface="Georgia" panose="02040502050405020303" pitchFamily="18" charset="0"/>
              </a:rPr>
              <a:t>Tel. +370 41 210 339</a:t>
            </a:r>
          </a:p>
          <a:p>
            <a:pPr algn="r"/>
            <a:r>
              <a:rPr lang="lt-LT" sz="1800" dirty="0">
                <a:solidFill>
                  <a:schemeClr val="tx1"/>
                </a:solidFill>
                <a:latin typeface="Georgia" panose="02040502050405020303" pitchFamily="18" charset="0"/>
              </a:rPr>
              <a:t>El. p. </a:t>
            </a:r>
            <a:r>
              <a:rPr lang="lt-LT" sz="1800" dirty="0" err="1">
                <a:solidFill>
                  <a:schemeClr val="tx1"/>
                </a:solidFill>
                <a:latin typeface="Georgia" panose="02040502050405020303" pitchFamily="18" charset="0"/>
              </a:rPr>
              <a:t>jolita.janisauskiene@siauliai.lt</a:t>
            </a:r>
            <a:endParaRPr lang="lt-LT" sz="18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938462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aveikslėlis 6">
            <a:extLst>
              <a:ext uri="{FF2B5EF4-FFF2-40B4-BE49-F238E27FC236}">
                <a16:creationId xmlns:a16="http://schemas.microsoft.com/office/drawing/2014/main" id="{00A2D23A-0F58-6B7B-265B-8300C8A952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A26AEFA4-F210-8CF2-52C9-9D6102815A93}"/>
              </a:ext>
            </a:extLst>
          </p:cNvPr>
          <p:cNvSpPr>
            <a:spLocks noGrp="1"/>
          </p:cNvSpPr>
          <p:nvPr>
            <p:ph type="ctrTitle"/>
          </p:nvPr>
        </p:nvSpPr>
        <p:spPr>
          <a:xfrm>
            <a:off x="1309434" y="237932"/>
            <a:ext cx="9809290" cy="648107"/>
          </a:xfrm>
        </p:spPr>
        <p:txBody>
          <a:bodyPr>
            <a:normAutofit/>
          </a:bodyPr>
          <a:lstStyle/>
          <a:p>
            <a:r>
              <a:rPr lang="lt-LT" sz="3600" b="1" dirty="0">
                <a:solidFill>
                  <a:srgbClr val="FDB515"/>
                </a:solidFill>
                <a:latin typeface="Georgia" panose="02040502050405020303" pitchFamily="18" charset="0"/>
              </a:rPr>
              <a:t>KAS YRA MOBILIZACIJA?</a:t>
            </a:r>
          </a:p>
        </p:txBody>
      </p:sp>
      <p:sp>
        <p:nvSpPr>
          <p:cNvPr id="12" name="TextBox 11">
            <a:extLst>
              <a:ext uri="{FF2B5EF4-FFF2-40B4-BE49-F238E27FC236}">
                <a16:creationId xmlns:a16="http://schemas.microsoft.com/office/drawing/2014/main" id="{86488EE1-03F2-4AA0-937E-FDDF31F5E914}"/>
              </a:ext>
            </a:extLst>
          </p:cNvPr>
          <p:cNvSpPr txBox="1"/>
          <p:nvPr/>
        </p:nvSpPr>
        <p:spPr>
          <a:xfrm>
            <a:off x="1068173" y="2405086"/>
            <a:ext cx="10370470" cy="2431435"/>
          </a:xfrm>
          <a:prstGeom prst="rect">
            <a:avLst/>
          </a:prstGeom>
          <a:noFill/>
        </p:spPr>
        <p:txBody>
          <a:bodyPr wrap="square">
            <a:spAutoFit/>
          </a:bodyPr>
          <a:lstStyle/>
          <a:p>
            <a:pPr algn="just"/>
            <a:r>
              <a:rPr lang="lt-LT" sz="2800" b="1" dirty="0">
                <a:latin typeface="Georgia" panose="02040502050405020303" pitchFamily="18" charset="0"/>
                <a:ea typeface="+mj-ea"/>
                <a:cs typeface="+mj-cs"/>
              </a:rPr>
              <a:t>Mobilizacija</a:t>
            </a:r>
            <a:r>
              <a:rPr lang="lt-LT" sz="2800" dirty="0">
                <a:latin typeface="Georgia" panose="02040502050405020303" pitchFamily="18" charset="0"/>
                <a:ea typeface="+mj-ea"/>
                <a:cs typeface="+mj-cs"/>
              </a:rPr>
              <a:t> – </a:t>
            </a:r>
            <a:r>
              <a:rPr lang="lt-LT" sz="2800" dirty="0">
                <a:latin typeface="Georgia" panose="02040502050405020303" pitchFamily="18" charset="0"/>
              </a:rPr>
              <a:t>valstybės, savivaldybių institucijų ar įstaigų ir ūkio subjektų veiklos pertvarkymas, taip pat karo prievolininkų šaukimas į privalomąją karo tarnybą ginti valstybės ir (ar) vykdyti Lietuvos valstybės tarptautinių įsipareigojimų.</a:t>
            </a:r>
            <a:endParaRPr lang="lt-LT" sz="2800" dirty="0">
              <a:latin typeface="Georgia" panose="02040502050405020303" pitchFamily="18" charset="0"/>
              <a:ea typeface="+mj-ea"/>
              <a:cs typeface="+mj-cs"/>
            </a:endParaRPr>
          </a:p>
          <a:p>
            <a:pPr marL="0" indent="0" algn="just">
              <a:buNone/>
            </a:pPr>
            <a:r>
              <a:rPr lang="lt-LT" sz="2000" i="1" dirty="0">
                <a:latin typeface="Georgia" panose="02040502050405020303" pitchFamily="18" charset="0"/>
                <a:ea typeface="+mj-ea"/>
                <a:cs typeface="+mj-cs"/>
              </a:rPr>
              <a:t>(Lietuvos Respublikos mobilizacijos ir priimančiosios šalies paramos įstatymo 2 straipsnio 14 dalis)</a:t>
            </a:r>
          </a:p>
        </p:txBody>
      </p:sp>
      <p:pic>
        <p:nvPicPr>
          <p:cNvPr id="10" name="Paveikslėlis 4">
            <a:extLst>
              <a:ext uri="{FF2B5EF4-FFF2-40B4-BE49-F238E27FC236}">
                <a16:creationId xmlns:a16="http://schemas.microsoft.com/office/drawing/2014/main" id="{AEBB4FB8-BFEA-59A7-9934-FB651E2D31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3902410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5B2B3-D4AF-2986-8CE4-EAD8E5171798}"/>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8DF8346B-AC49-EE6E-516A-0C8ACDE4A1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5702E82F-6BE1-43D2-CDAA-9411C1236DC4}"/>
              </a:ext>
            </a:extLst>
          </p:cNvPr>
          <p:cNvSpPr>
            <a:spLocks noGrp="1"/>
          </p:cNvSpPr>
          <p:nvPr>
            <p:ph type="ctrTitle"/>
          </p:nvPr>
        </p:nvSpPr>
        <p:spPr>
          <a:xfrm>
            <a:off x="1348763" y="432171"/>
            <a:ext cx="9809290" cy="648107"/>
          </a:xfrm>
        </p:spPr>
        <p:txBody>
          <a:bodyPr>
            <a:normAutofit fontScale="90000"/>
          </a:bodyPr>
          <a:lstStyle/>
          <a:p>
            <a:r>
              <a:rPr lang="lt-LT" sz="3600" b="1" dirty="0">
                <a:solidFill>
                  <a:srgbClr val="FDB515"/>
                </a:solidFill>
                <a:latin typeface="Georgia" panose="02040502050405020303" pitchFamily="18" charset="0"/>
              </a:rPr>
              <a:t>KAS YRA PRIIMANČIOSIOS ŠALIES PARAMA?</a:t>
            </a:r>
          </a:p>
        </p:txBody>
      </p:sp>
      <p:sp>
        <p:nvSpPr>
          <p:cNvPr id="12" name="TextBox 11">
            <a:extLst>
              <a:ext uri="{FF2B5EF4-FFF2-40B4-BE49-F238E27FC236}">
                <a16:creationId xmlns:a16="http://schemas.microsoft.com/office/drawing/2014/main" id="{BF024ED4-0D48-75FF-F6C6-60DC185E3B12}"/>
              </a:ext>
            </a:extLst>
          </p:cNvPr>
          <p:cNvSpPr txBox="1"/>
          <p:nvPr/>
        </p:nvSpPr>
        <p:spPr>
          <a:xfrm>
            <a:off x="1068173" y="1859340"/>
            <a:ext cx="10370470" cy="1569660"/>
          </a:xfrm>
          <a:prstGeom prst="rect">
            <a:avLst/>
          </a:prstGeom>
          <a:noFill/>
        </p:spPr>
        <p:txBody>
          <a:bodyPr wrap="square">
            <a:spAutoFit/>
          </a:bodyPr>
          <a:lstStyle/>
          <a:p>
            <a:pPr algn="just"/>
            <a:r>
              <a:rPr lang="lt-LT" sz="2800" b="1" dirty="0">
                <a:latin typeface="Georgia" panose="02040502050405020303" pitchFamily="18" charset="0"/>
                <a:ea typeface="+mj-ea"/>
                <a:cs typeface="+mj-cs"/>
              </a:rPr>
              <a:t>Priimančiosios šalies parama</a:t>
            </a:r>
            <a:r>
              <a:rPr lang="lt-LT" sz="2800" dirty="0">
                <a:latin typeface="Georgia" panose="02040502050405020303" pitchFamily="18" charset="0"/>
                <a:ea typeface="+mj-ea"/>
                <a:cs typeface="+mj-cs"/>
              </a:rPr>
              <a:t> – </a:t>
            </a:r>
            <a:r>
              <a:rPr lang="lt-LT" sz="2800" dirty="0">
                <a:latin typeface="Georgia" panose="02040502050405020303" pitchFamily="18" charset="0"/>
              </a:rPr>
              <a:t>darbai, prekės ir paslaugos, suteikiamos atvykstančioms pajėgoms.</a:t>
            </a:r>
            <a:endParaRPr lang="lt-LT" sz="2800" dirty="0">
              <a:latin typeface="Georgia" panose="02040502050405020303" pitchFamily="18" charset="0"/>
              <a:ea typeface="+mj-ea"/>
              <a:cs typeface="+mj-cs"/>
            </a:endParaRPr>
          </a:p>
          <a:p>
            <a:pPr marL="0" indent="0" algn="just">
              <a:buNone/>
            </a:pPr>
            <a:r>
              <a:rPr lang="lt-LT" sz="2000" i="1" dirty="0">
                <a:latin typeface="Georgia" panose="02040502050405020303" pitchFamily="18" charset="0"/>
                <a:ea typeface="+mj-ea"/>
                <a:cs typeface="+mj-cs"/>
              </a:rPr>
              <a:t>(Lietuvos Respublikos mobilizacijos ir priimančiosios šalies paramos įstatymo 2 straipsnio 21 dalis)</a:t>
            </a:r>
          </a:p>
        </p:txBody>
      </p:sp>
      <p:pic>
        <p:nvPicPr>
          <p:cNvPr id="10" name="Paveikslėlis 4">
            <a:extLst>
              <a:ext uri="{FF2B5EF4-FFF2-40B4-BE49-F238E27FC236}">
                <a16:creationId xmlns:a16="http://schemas.microsoft.com/office/drawing/2014/main" id="{7344E06A-BE18-8DD4-DFDF-0276810869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274529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24EB5-D91C-3D6C-8582-879427F9D6FF}"/>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DD02B406-28E7-3168-9800-B9E6BC265A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E027173A-B7D3-DD52-9804-33D5AB82C49D}"/>
              </a:ext>
            </a:extLst>
          </p:cNvPr>
          <p:cNvSpPr>
            <a:spLocks noGrp="1"/>
          </p:cNvSpPr>
          <p:nvPr>
            <p:ph type="ctrTitle"/>
          </p:nvPr>
        </p:nvSpPr>
        <p:spPr>
          <a:xfrm>
            <a:off x="1348763" y="432171"/>
            <a:ext cx="9809290" cy="648107"/>
          </a:xfrm>
        </p:spPr>
        <p:txBody>
          <a:bodyPr>
            <a:normAutofit/>
          </a:bodyPr>
          <a:lstStyle/>
          <a:p>
            <a:r>
              <a:rPr lang="lt-LT" sz="3600" b="1" dirty="0">
                <a:solidFill>
                  <a:srgbClr val="FDB515"/>
                </a:solidFill>
                <a:latin typeface="Georgia" panose="02040502050405020303" pitchFamily="18" charset="0"/>
              </a:rPr>
              <a:t>PASIRENGIMAS MOBILIZACIJAI</a:t>
            </a:r>
          </a:p>
        </p:txBody>
      </p:sp>
      <p:sp>
        <p:nvSpPr>
          <p:cNvPr id="12" name="TextBox 11">
            <a:extLst>
              <a:ext uri="{FF2B5EF4-FFF2-40B4-BE49-F238E27FC236}">
                <a16:creationId xmlns:a16="http://schemas.microsoft.com/office/drawing/2014/main" id="{866E1CB9-006B-1EA9-FC6F-F9DF5F685D86}"/>
              </a:ext>
            </a:extLst>
          </p:cNvPr>
          <p:cNvSpPr txBox="1"/>
          <p:nvPr/>
        </p:nvSpPr>
        <p:spPr>
          <a:xfrm>
            <a:off x="989514" y="1629587"/>
            <a:ext cx="10370470" cy="3539430"/>
          </a:xfrm>
          <a:prstGeom prst="rect">
            <a:avLst/>
          </a:prstGeom>
          <a:noFill/>
        </p:spPr>
        <p:txBody>
          <a:bodyPr wrap="square">
            <a:spAutoFit/>
          </a:bodyPr>
          <a:lstStyle/>
          <a:p>
            <a:r>
              <a:rPr lang="lt-LT" sz="2800" dirty="0">
                <a:latin typeface="Georgia" panose="02040502050405020303" pitchFamily="18" charset="0"/>
              </a:rPr>
              <a:t>1) Valstybės mobilizacinių galimybių katalogo sudarymas;</a:t>
            </a:r>
          </a:p>
          <a:p>
            <a:r>
              <a:rPr lang="lt-LT" sz="2800" dirty="0">
                <a:latin typeface="Georgia" panose="02040502050405020303" pitchFamily="18" charset="0"/>
              </a:rPr>
              <a:t>2) civilinių mobilizacijos institucijų, ginkluotųjų pajėgų ir valstybės mobilizacijos planų rengimas;</a:t>
            </a:r>
          </a:p>
          <a:p>
            <a:r>
              <a:rPr lang="lt-LT" sz="2800" dirty="0">
                <a:latin typeface="Georgia" panose="02040502050405020303" pitchFamily="18" charset="0"/>
              </a:rPr>
              <a:t>3) mobilizacinio rezervo rengimas;</a:t>
            </a:r>
          </a:p>
          <a:p>
            <a:r>
              <a:rPr lang="lt-LT" sz="2800" dirty="0">
                <a:latin typeface="Georgia" panose="02040502050405020303" pitchFamily="18" charset="0"/>
              </a:rPr>
              <a:t>4) mobilizaciniai mokymai;</a:t>
            </a:r>
          </a:p>
          <a:p>
            <a:r>
              <a:rPr lang="lt-LT" sz="2800" dirty="0">
                <a:latin typeface="Georgia" panose="02040502050405020303" pitchFamily="18" charset="0"/>
              </a:rPr>
              <a:t>5) mobilizacinių užsakymų sutarčių sudarymas ir administravimas;</a:t>
            </a:r>
          </a:p>
          <a:p>
            <a:r>
              <a:rPr lang="lt-LT" sz="2800" dirty="0">
                <a:latin typeface="Georgia" panose="02040502050405020303" pitchFamily="18" charset="0"/>
              </a:rPr>
              <a:t>6) pasirengimas teikti priimančiosios šalies paramą.</a:t>
            </a:r>
          </a:p>
        </p:txBody>
      </p:sp>
      <p:pic>
        <p:nvPicPr>
          <p:cNvPr id="10" name="Paveikslėlis 4">
            <a:extLst>
              <a:ext uri="{FF2B5EF4-FFF2-40B4-BE49-F238E27FC236}">
                <a16:creationId xmlns:a16="http://schemas.microsoft.com/office/drawing/2014/main" id="{5062C73B-3E88-2144-8DF6-279D5FE40E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791434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DA5EB-5BAA-38C5-6082-713035E4D2E8}"/>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AD31125C-A1C5-4324-3170-3D13DA47E8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B0C554AA-458B-62C0-092A-964888887D98}"/>
              </a:ext>
            </a:extLst>
          </p:cNvPr>
          <p:cNvSpPr>
            <a:spLocks noGrp="1"/>
          </p:cNvSpPr>
          <p:nvPr>
            <p:ph type="ctrTitle"/>
          </p:nvPr>
        </p:nvSpPr>
        <p:spPr>
          <a:xfrm>
            <a:off x="1348763" y="533306"/>
            <a:ext cx="9809290" cy="648107"/>
          </a:xfrm>
        </p:spPr>
        <p:txBody>
          <a:bodyPr>
            <a:normAutofit fontScale="90000"/>
          </a:bodyPr>
          <a:lstStyle/>
          <a:p>
            <a:r>
              <a:rPr lang="lt-LT" sz="3600" b="1" dirty="0">
                <a:solidFill>
                  <a:srgbClr val="FDB515"/>
                </a:solidFill>
                <a:latin typeface="Georgia" panose="02040502050405020303" pitchFamily="18" charset="0"/>
              </a:rPr>
              <a:t>PASIRENGIMAS TEIKTI PRIIMANČIOSIOS ŠALIES PARAMĄ</a:t>
            </a:r>
          </a:p>
        </p:txBody>
      </p:sp>
      <p:sp>
        <p:nvSpPr>
          <p:cNvPr id="12" name="TextBox 11">
            <a:extLst>
              <a:ext uri="{FF2B5EF4-FFF2-40B4-BE49-F238E27FC236}">
                <a16:creationId xmlns:a16="http://schemas.microsoft.com/office/drawing/2014/main" id="{03B0EB02-CC93-C218-DE3F-2B6C6E82E0C6}"/>
              </a:ext>
            </a:extLst>
          </p:cNvPr>
          <p:cNvSpPr txBox="1"/>
          <p:nvPr/>
        </p:nvSpPr>
        <p:spPr>
          <a:xfrm>
            <a:off x="989514" y="1629587"/>
            <a:ext cx="10370470" cy="2677656"/>
          </a:xfrm>
          <a:prstGeom prst="rect">
            <a:avLst/>
          </a:prstGeom>
          <a:noFill/>
        </p:spPr>
        <p:txBody>
          <a:bodyPr wrap="square">
            <a:spAutoFit/>
          </a:bodyPr>
          <a:lstStyle/>
          <a:p>
            <a:r>
              <a:rPr lang="lt-LT" sz="2800" dirty="0">
                <a:latin typeface="Georgia" panose="02040502050405020303" pitchFamily="18" charset="0"/>
              </a:rPr>
              <a:t>1) Valstybės mobilizacinių galimybių katalogo sudarymas;</a:t>
            </a:r>
          </a:p>
          <a:p>
            <a:r>
              <a:rPr lang="lt-LT" sz="2800" dirty="0">
                <a:latin typeface="Georgia" panose="02040502050405020303" pitchFamily="18" charset="0"/>
              </a:rPr>
              <a:t>2) civilinės ir karinės infrastruktūros pritaikymas ir (ar) sukūrimas;</a:t>
            </a:r>
          </a:p>
          <a:p>
            <a:r>
              <a:rPr lang="lt-LT" sz="2800" dirty="0">
                <a:latin typeface="Georgia" panose="02040502050405020303" pitchFamily="18" charset="0"/>
              </a:rPr>
              <a:t>3) priimančiosios šalies paramos teikimo sutarčių sudarymas ir administravimas;</a:t>
            </a:r>
          </a:p>
          <a:p>
            <a:r>
              <a:rPr lang="lt-LT" sz="2800" dirty="0">
                <a:latin typeface="Georgia" panose="02040502050405020303" pitchFamily="18" charset="0"/>
              </a:rPr>
              <a:t>4) priimančiosios šalies paramos mokymai.</a:t>
            </a:r>
          </a:p>
        </p:txBody>
      </p:sp>
      <p:pic>
        <p:nvPicPr>
          <p:cNvPr id="10" name="Paveikslėlis 4">
            <a:extLst>
              <a:ext uri="{FF2B5EF4-FFF2-40B4-BE49-F238E27FC236}">
                <a16:creationId xmlns:a16="http://schemas.microsoft.com/office/drawing/2014/main" id="{DE581005-3F4E-2789-16AA-1A082E1E8C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2995022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DC60E-A651-C60E-7803-E6649B6ED464}"/>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784336BF-79E5-15A3-8589-27F8123710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6AE381DB-7E75-F865-D80A-365DDAEA37C2}"/>
              </a:ext>
            </a:extLst>
          </p:cNvPr>
          <p:cNvSpPr>
            <a:spLocks noGrp="1"/>
          </p:cNvSpPr>
          <p:nvPr>
            <p:ph type="ctrTitle"/>
          </p:nvPr>
        </p:nvSpPr>
        <p:spPr>
          <a:xfrm>
            <a:off x="1348763" y="533306"/>
            <a:ext cx="9809290" cy="648107"/>
          </a:xfrm>
        </p:spPr>
        <p:txBody>
          <a:bodyPr>
            <a:normAutofit fontScale="90000"/>
          </a:bodyPr>
          <a:lstStyle/>
          <a:p>
            <a:r>
              <a:rPr lang="lt-LT" sz="3600" b="1" dirty="0">
                <a:solidFill>
                  <a:srgbClr val="FDB515"/>
                </a:solidFill>
                <a:latin typeface="Georgia" panose="02040502050405020303" pitchFamily="18" charset="0"/>
              </a:rPr>
              <a:t>VALSTYBĖS MOBILIZACINIŲ GALIMYBIŲ KATALOGAS (I)</a:t>
            </a:r>
          </a:p>
        </p:txBody>
      </p:sp>
      <p:sp>
        <p:nvSpPr>
          <p:cNvPr id="12" name="TextBox 11">
            <a:extLst>
              <a:ext uri="{FF2B5EF4-FFF2-40B4-BE49-F238E27FC236}">
                <a16:creationId xmlns:a16="http://schemas.microsoft.com/office/drawing/2014/main" id="{B048F911-8E20-9845-EF0C-1FB1403830E5}"/>
              </a:ext>
            </a:extLst>
          </p:cNvPr>
          <p:cNvSpPr txBox="1"/>
          <p:nvPr/>
        </p:nvSpPr>
        <p:spPr>
          <a:xfrm>
            <a:off x="910765" y="1728949"/>
            <a:ext cx="9809290" cy="3170099"/>
          </a:xfrm>
          <a:prstGeom prst="rect">
            <a:avLst/>
          </a:prstGeom>
          <a:noFill/>
        </p:spPr>
        <p:txBody>
          <a:bodyPr wrap="square">
            <a:spAutoFit/>
          </a:bodyPr>
          <a:lstStyle/>
          <a:p>
            <a:pPr marL="342900" indent="-342900">
              <a:buAutoNum type="arabicParenR"/>
            </a:pPr>
            <a:r>
              <a:rPr lang="lt-LT" sz="2800" dirty="0">
                <a:latin typeface="Georgia" panose="02040502050405020303" pitchFamily="18" charset="0"/>
              </a:rPr>
              <a:t>Valstybės mobilizacinių išteklių katalogas;</a:t>
            </a:r>
          </a:p>
          <a:p>
            <a:r>
              <a:rPr lang="lt-LT" sz="2800" dirty="0">
                <a:latin typeface="Georgia" panose="02040502050405020303" pitchFamily="18" charset="0"/>
              </a:rPr>
              <a:t>2) Priimančiosios šalies paramos galimybių katalogas.</a:t>
            </a: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pPr algn="just"/>
            <a:r>
              <a:rPr lang="lt-LT" sz="2000" b="1" dirty="0">
                <a:latin typeface="Georgia" panose="02040502050405020303" pitchFamily="18" charset="0"/>
              </a:rPr>
              <a:t>Civilinė mobilizacijos institucija turi teisę neatlygintinai gauti iš valstybės ir savivaldybių institucijų ar įstaigų ir ūkio subjektų informaciją ir duomenis, kurių </a:t>
            </a:r>
            <a:r>
              <a:rPr lang="lt-LT" sz="2000" b="1">
                <a:latin typeface="Georgia" panose="02040502050405020303" pitchFamily="18" charset="0"/>
              </a:rPr>
              <a:t>reikia funkcijoms </a:t>
            </a:r>
            <a:r>
              <a:rPr lang="lt-LT" sz="2000" b="1" dirty="0">
                <a:latin typeface="Georgia" panose="02040502050405020303" pitchFamily="18" charset="0"/>
              </a:rPr>
              <a:t>atlikti.</a:t>
            </a:r>
          </a:p>
        </p:txBody>
      </p:sp>
      <p:pic>
        <p:nvPicPr>
          <p:cNvPr id="10" name="Paveikslėlis 4">
            <a:extLst>
              <a:ext uri="{FF2B5EF4-FFF2-40B4-BE49-F238E27FC236}">
                <a16:creationId xmlns:a16="http://schemas.microsoft.com/office/drawing/2014/main" id="{C518FDA3-9091-2082-CA0C-3F6F3C0A93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4100219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E35DF-FB7F-D0DB-6C7B-3B52C31283A2}"/>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57589804-C2A1-0316-86CB-4C4A96D628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1C314456-9AD9-7F1F-74EE-B15943F03E80}"/>
              </a:ext>
            </a:extLst>
          </p:cNvPr>
          <p:cNvSpPr>
            <a:spLocks noGrp="1"/>
          </p:cNvSpPr>
          <p:nvPr>
            <p:ph type="ctrTitle"/>
          </p:nvPr>
        </p:nvSpPr>
        <p:spPr>
          <a:xfrm>
            <a:off x="1348763" y="533306"/>
            <a:ext cx="9809290" cy="648107"/>
          </a:xfrm>
        </p:spPr>
        <p:txBody>
          <a:bodyPr>
            <a:normAutofit fontScale="90000"/>
          </a:bodyPr>
          <a:lstStyle/>
          <a:p>
            <a:r>
              <a:rPr lang="lt-LT" sz="3600" b="1" dirty="0">
                <a:solidFill>
                  <a:srgbClr val="FDB515"/>
                </a:solidFill>
                <a:latin typeface="Georgia" panose="02040502050405020303" pitchFamily="18" charset="0"/>
              </a:rPr>
              <a:t>VALSTYBĖS MOBILIZACINIŲ GALIMYBIŲ KATALOGAS (II)</a:t>
            </a:r>
          </a:p>
        </p:txBody>
      </p:sp>
      <p:sp>
        <p:nvSpPr>
          <p:cNvPr id="12" name="TextBox 11">
            <a:extLst>
              <a:ext uri="{FF2B5EF4-FFF2-40B4-BE49-F238E27FC236}">
                <a16:creationId xmlns:a16="http://schemas.microsoft.com/office/drawing/2014/main" id="{9578380B-668C-2293-4807-368795B070E2}"/>
              </a:ext>
            </a:extLst>
          </p:cNvPr>
          <p:cNvSpPr txBox="1"/>
          <p:nvPr/>
        </p:nvSpPr>
        <p:spPr>
          <a:xfrm>
            <a:off x="1077913" y="1837556"/>
            <a:ext cx="9809290" cy="3539430"/>
          </a:xfrm>
          <a:prstGeom prst="rect">
            <a:avLst/>
          </a:prstGeom>
          <a:noFill/>
        </p:spPr>
        <p:txBody>
          <a:bodyPr wrap="square">
            <a:spAutoFit/>
          </a:bodyPr>
          <a:lstStyle/>
          <a:p>
            <a:r>
              <a:rPr lang="lt-LT" sz="2800" dirty="0">
                <a:latin typeface="Georgia" panose="02040502050405020303" pitchFamily="18" charset="0"/>
              </a:rPr>
              <a:t>Katalogą sudaro:</a:t>
            </a:r>
          </a:p>
          <a:p>
            <a:pPr marL="514350" indent="-514350">
              <a:buAutoNum type="arabicParenR"/>
            </a:pPr>
            <a:r>
              <a:rPr lang="lt-LT" sz="2800" dirty="0">
                <a:latin typeface="Georgia" panose="02040502050405020303" pitchFamily="18" charset="0"/>
              </a:rPr>
              <a:t>Paramos katalogo karinė dalis;</a:t>
            </a:r>
          </a:p>
          <a:p>
            <a:pPr marL="514350" indent="-514350">
              <a:buAutoNum type="arabicParenR"/>
            </a:pPr>
            <a:r>
              <a:rPr lang="lt-LT" sz="2800" dirty="0">
                <a:latin typeface="Georgia" panose="02040502050405020303" pitchFamily="18" charset="0"/>
              </a:rPr>
              <a:t>Paramos katalogo civilinė dalis.</a:t>
            </a: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p:txBody>
      </p:sp>
      <p:pic>
        <p:nvPicPr>
          <p:cNvPr id="10" name="Paveikslėlis 4">
            <a:extLst>
              <a:ext uri="{FF2B5EF4-FFF2-40B4-BE49-F238E27FC236}">
                <a16:creationId xmlns:a16="http://schemas.microsoft.com/office/drawing/2014/main" id="{DDC7A08E-2E90-6299-E84E-B5E8F104D9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332534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AE868-B4BB-951B-61CF-9A8912A8F1B9}"/>
            </a:ext>
          </a:extLst>
        </p:cNvPr>
        <p:cNvGrpSpPr/>
        <p:nvPr/>
      </p:nvGrpSpPr>
      <p:grpSpPr>
        <a:xfrm>
          <a:off x="0" y="0"/>
          <a:ext cx="0" cy="0"/>
          <a:chOff x="0" y="0"/>
          <a:chExt cx="0" cy="0"/>
        </a:xfrm>
      </p:grpSpPr>
      <p:pic>
        <p:nvPicPr>
          <p:cNvPr id="7" name="Paveikslėlis 6">
            <a:extLst>
              <a:ext uri="{FF2B5EF4-FFF2-40B4-BE49-F238E27FC236}">
                <a16:creationId xmlns:a16="http://schemas.microsoft.com/office/drawing/2014/main" id="{EA10D8AC-EC18-ED85-2062-AB4F895C3F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 y="4946099"/>
            <a:ext cx="12184500" cy="1987813"/>
          </a:xfrm>
          <a:prstGeom prst="rect">
            <a:avLst/>
          </a:prstGeom>
        </p:spPr>
      </p:pic>
      <p:sp>
        <p:nvSpPr>
          <p:cNvPr id="2" name="Pavadinimas 1">
            <a:extLst>
              <a:ext uri="{FF2B5EF4-FFF2-40B4-BE49-F238E27FC236}">
                <a16:creationId xmlns:a16="http://schemas.microsoft.com/office/drawing/2014/main" id="{DBB9C43C-0B9F-9639-1B25-62B98F923650}"/>
              </a:ext>
            </a:extLst>
          </p:cNvPr>
          <p:cNvSpPr>
            <a:spLocks noGrp="1"/>
          </p:cNvSpPr>
          <p:nvPr>
            <p:ph type="ctrTitle"/>
          </p:nvPr>
        </p:nvSpPr>
        <p:spPr>
          <a:xfrm>
            <a:off x="1348763" y="533306"/>
            <a:ext cx="9809290" cy="648107"/>
          </a:xfrm>
        </p:spPr>
        <p:txBody>
          <a:bodyPr>
            <a:normAutofit fontScale="90000"/>
          </a:bodyPr>
          <a:lstStyle/>
          <a:p>
            <a:r>
              <a:rPr lang="lt-LT" sz="3600" b="1" dirty="0">
                <a:solidFill>
                  <a:srgbClr val="FDB515"/>
                </a:solidFill>
                <a:latin typeface="Georgia" panose="02040502050405020303" pitchFamily="18" charset="0"/>
              </a:rPr>
              <a:t>GYVYBIŠKAI SVARBIOS VALSTYBĖS FUNKCIJOS</a:t>
            </a:r>
          </a:p>
        </p:txBody>
      </p:sp>
      <p:sp>
        <p:nvSpPr>
          <p:cNvPr id="12" name="TextBox 11">
            <a:extLst>
              <a:ext uri="{FF2B5EF4-FFF2-40B4-BE49-F238E27FC236}">
                <a16:creationId xmlns:a16="http://schemas.microsoft.com/office/drawing/2014/main" id="{DD6556C1-AC07-C36C-AAF9-BAAAEBB876DE}"/>
              </a:ext>
            </a:extLst>
          </p:cNvPr>
          <p:cNvSpPr txBox="1"/>
          <p:nvPr/>
        </p:nvSpPr>
        <p:spPr>
          <a:xfrm>
            <a:off x="910765" y="1728949"/>
            <a:ext cx="9809290" cy="4832092"/>
          </a:xfrm>
          <a:prstGeom prst="rect">
            <a:avLst/>
          </a:prstGeom>
          <a:noFill/>
        </p:spPr>
        <p:txBody>
          <a:bodyPr wrap="square">
            <a:spAutoFit/>
          </a:bodyPr>
          <a:lstStyle/>
          <a:p>
            <a:pPr marL="342900" indent="-342900">
              <a:buAutoNum type="arabicParenR"/>
            </a:pPr>
            <a:r>
              <a:rPr lang="lt-LT" sz="2800" dirty="0">
                <a:latin typeface="Georgia" panose="02040502050405020303" pitchFamily="18" charset="0"/>
              </a:rPr>
              <a:t>Valstybės gynyba;</a:t>
            </a:r>
          </a:p>
          <a:p>
            <a:r>
              <a:rPr lang="lt-LT" sz="2800" dirty="0">
                <a:latin typeface="Georgia" panose="02040502050405020303" pitchFamily="18" charset="0"/>
              </a:rPr>
              <a:t>2) Valstybės valdybas ir savivaldybių institucijų veikla;</a:t>
            </a:r>
          </a:p>
          <a:p>
            <a:r>
              <a:rPr lang="lt-LT" sz="2800" dirty="0">
                <a:latin typeface="Georgia" panose="02040502050405020303" pitchFamily="18" charset="0"/>
              </a:rPr>
              <a:t>3) e</a:t>
            </a:r>
            <a:r>
              <a:rPr lang="pt-BR" sz="2800" dirty="0">
                <a:latin typeface="Georgia" panose="02040502050405020303" pitchFamily="18" charset="0"/>
              </a:rPr>
              <a:t>konomikos ir civilinės infrastruktūros funkcionavimas</a:t>
            </a:r>
            <a:r>
              <a:rPr lang="lt-LT" sz="2800" dirty="0">
                <a:latin typeface="Georgia" panose="02040502050405020303" pitchFamily="18" charset="0"/>
              </a:rPr>
              <a:t>;</a:t>
            </a:r>
          </a:p>
          <a:p>
            <a:r>
              <a:rPr lang="lt-LT" sz="2800" dirty="0">
                <a:latin typeface="Georgia" panose="02040502050405020303" pitchFamily="18" charset="0"/>
              </a:rPr>
              <a:t>4) gyventojų būtinųjų poreikių tenkinimas;</a:t>
            </a:r>
          </a:p>
          <a:p>
            <a:r>
              <a:rPr lang="lt-LT" sz="2800" dirty="0">
                <a:latin typeface="Georgia" panose="02040502050405020303" pitchFamily="18" charset="0"/>
              </a:rPr>
              <a:t>5) vidaus saugumas;</a:t>
            </a:r>
          </a:p>
          <a:p>
            <a:r>
              <a:rPr lang="lt-LT" sz="2800" dirty="0">
                <a:latin typeface="Georgia" panose="02040502050405020303" pitchFamily="18" charset="0"/>
              </a:rPr>
              <a:t>6) tarptautinė veikla.</a:t>
            </a: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a:p>
            <a:endParaRPr lang="lt-LT" sz="2800" dirty="0">
              <a:latin typeface="Georgia" panose="02040502050405020303" pitchFamily="18" charset="0"/>
            </a:endParaRPr>
          </a:p>
        </p:txBody>
      </p:sp>
      <p:pic>
        <p:nvPicPr>
          <p:cNvPr id="10" name="Paveikslėlis 4">
            <a:extLst>
              <a:ext uri="{FF2B5EF4-FFF2-40B4-BE49-F238E27FC236}">
                <a16:creationId xmlns:a16="http://schemas.microsoft.com/office/drawing/2014/main" id="{8431FA3E-C809-CD6D-5423-649D4ED16B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54" y="62069"/>
            <a:ext cx="795291" cy="795291"/>
          </a:xfrm>
          <a:prstGeom prst="rect">
            <a:avLst/>
          </a:prstGeom>
        </p:spPr>
      </p:pic>
    </p:spTree>
    <p:extLst>
      <p:ext uri="{BB962C8B-B14F-4D97-AF65-F5344CB8AC3E}">
        <p14:creationId xmlns:p14="http://schemas.microsoft.com/office/powerpoint/2010/main" val="2103208485"/>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4029</TotalTime>
  <Words>2943</Words>
  <Application>Microsoft Office PowerPoint</Application>
  <PresentationFormat>Plačiaekranė</PresentationFormat>
  <Paragraphs>137</Paragraphs>
  <Slides>23</Slides>
  <Notes>15</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23</vt:i4>
      </vt:variant>
    </vt:vector>
  </HeadingPairs>
  <TitlesOfParts>
    <vt:vector size="29" baseType="lpstr">
      <vt:lpstr>Aptos</vt:lpstr>
      <vt:lpstr>Arial</vt:lpstr>
      <vt:lpstr>Calibri</vt:lpstr>
      <vt:lpstr>Calibri Light</vt:lpstr>
      <vt:lpstr>Georgia</vt:lpstr>
      <vt:lpstr>„Office“ tema</vt:lpstr>
      <vt:lpstr>MOBILIZACINĖS PAREIGOS ŪKIO SUBJEKTAMS: KĄ PRIVALO ŽINOTI VERSLAS</vt:lpstr>
      <vt:lpstr>MOBILIZACIJA</vt:lpstr>
      <vt:lpstr>KAS YRA MOBILIZACIJA?</vt:lpstr>
      <vt:lpstr>KAS YRA PRIIMANČIOSIOS ŠALIES PARAMA?</vt:lpstr>
      <vt:lpstr>PASIRENGIMAS MOBILIZACIJAI</vt:lpstr>
      <vt:lpstr>PASIRENGIMAS TEIKTI PRIIMANČIOSIOS ŠALIES PARAMĄ</vt:lpstr>
      <vt:lpstr>VALSTYBĖS MOBILIZACINIŲ GALIMYBIŲ KATALOGAS (I)</vt:lpstr>
      <vt:lpstr>VALSTYBĖS MOBILIZACINIŲ GALIMYBIŲ KATALOGAS (II)</vt:lpstr>
      <vt:lpstr>GYVYBIŠKAI SVARBIOS VALSTYBĖS FUNKCIJOS</vt:lpstr>
      <vt:lpstr>CIVILINIO MOBILIZACINIO PERSONALO REZERVAS</vt:lpstr>
      <vt:lpstr>KARO PADĖTIS</vt:lpstr>
      <vt:lpstr>SAVIVALDYBĖS ADMINISTRACIJOS DIREKTORIUS</vt:lpstr>
      <vt:lpstr>BŪTINIEJI DARBAI</vt:lpstr>
      <vt:lpstr>ĮPAREIGOJIMAI ŪKIO SUBJEKTAMS IR ŪKINĖS KOMERCINĖS VEIKLOS APRIBOJIMAI</vt:lpstr>
      <vt:lpstr>LAIKINASIS TURTO PAĖMIMAS IR REKVIZICIJA (I)</vt:lpstr>
      <vt:lpstr>LAIKINASIS TURTO PAĖMIMAS IR REKVIZICIJA (II)</vt:lpstr>
      <vt:lpstr>LAIKINASIS TURTO PAĖMIMAS IR TURTO REKVIZICIJA SAVIVALDYBĖS ADMINISTRACIJOS DIREKTORIAUS SPRENDIMU</vt:lpstr>
      <vt:lpstr>„PowerPoint“ pateiktis</vt:lpstr>
      <vt:lpstr>LAIKINASIS TURTO PAĖMIMAS IR TURTO REKVIZICIJA KARINIO VIENETO VADO SPRENDIMU</vt:lpstr>
      <vt:lpstr>IŠLIKUSIO TURTO GRĄŽINIMAS</vt:lpstr>
      <vt:lpstr>„PowerPoint“ pateiktis</vt:lpstr>
      <vt:lpstr>ATLYGINIMAS UŽ PAIMTĄ TURTĄ</vt:lpstr>
      <vt:lpstr>JŪSŲ KLAUSIMAI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Agnė Buchaitė</dc:creator>
  <cp:lastModifiedBy>Jolita Naudžiūnaitė-Janišauskienė</cp:lastModifiedBy>
  <cp:revision>216</cp:revision>
  <dcterms:created xsi:type="dcterms:W3CDTF">2023-02-28T09:23:40Z</dcterms:created>
  <dcterms:modified xsi:type="dcterms:W3CDTF">2025-12-05T11:24:49Z</dcterms:modified>
</cp:coreProperties>
</file>