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301" r:id="rId3"/>
    <p:sldId id="302" r:id="rId4"/>
    <p:sldId id="303" r:id="rId5"/>
    <p:sldId id="313" r:id="rId6"/>
    <p:sldId id="314" r:id="rId7"/>
    <p:sldId id="304" r:id="rId8"/>
    <p:sldId id="318" r:id="rId9"/>
    <p:sldId id="319" r:id="rId10"/>
    <p:sldId id="305" r:id="rId11"/>
    <p:sldId id="306" r:id="rId12"/>
    <p:sldId id="307" r:id="rId13"/>
    <p:sldId id="320" r:id="rId14"/>
    <p:sldId id="308" r:id="rId15"/>
    <p:sldId id="323" r:id="rId16"/>
    <p:sldId id="321" r:id="rId17"/>
    <p:sldId id="322" r:id="rId18"/>
    <p:sldId id="309" r:id="rId19"/>
    <p:sldId id="310" r:id="rId20"/>
    <p:sldId id="311" r:id="rId21"/>
    <p:sldId id="312" r:id="rId2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515"/>
    <a:srgbClr val="F5E271"/>
    <a:srgbClr val="E7AE00"/>
    <a:srgbClr val="F2D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5787" autoAdjust="0"/>
  </p:normalViewPr>
  <p:slideViewPr>
    <p:cSldViewPr snapToGrid="0">
      <p:cViewPr varScale="1">
        <p:scale>
          <a:sx n="62" d="100"/>
          <a:sy n="62" d="100"/>
        </p:scale>
        <p:origin x="145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5E128-FD93-4A42-90B3-8EC8D41392AA}" type="datetimeFigureOut">
              <a:rPr lang="lt-LT" smtClean="0"/>
              <a:t>2025-12-04</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FEBF1-DE45-474C-9FFA-0830458AFA27}" type="slidenum">
              <a:rPr lang="lt-LT" smtClean="0"/>
              <a:t>‹#›</a:t>
            </a:fld>
            <a:endParaRPr lang="lt-LT"/>
          </a:p>
        </p:txBody>
      </p:sp>
    </p:spTree>
    <p:extLst>
      <p:ext uri="{BB962C8B-B14F-4D97-AF65-F5344CB8AC3E}">
        <p14:creationId xmlns:p14="http://schemas.microsoft.com/office/powerpoint/2010/main" val="221679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Lietuvos Respublikos krizių valdymo ir civilinės saugos įstatymas</a:t>
            </a:r>
            <a:br>
              <a:rPr lang="lt-LT" dirty="0"/>
            </a:br>
            <a:r>
              <a:rPr lang="lt-LT" dirty="0"/>
              <a:t>LRV </a:t>
            </a:r>
            <a:r>
              <a:rPr lang="nn-NO" dirty="0"/>
              <a:t>2022 m. gruodžio 29 d. </a:t>
            </a:r>
            <a:r>
              <a:rPr lang="lt-LT" dirty="0"/>
              <a:t>Nutarimas </a:t>
            </a:r>
            <a:r>
              <a:rPr lang="nn-NO" dirty="0"/>
              <a:t>Nr. 1317</a:t>
            </a:r>
            <a:r>
              <a:rPr lang="lt-LT" dirty="0"/>
              <a:t> „Dėl Lietuvos Respublikos krizių valdymo ir civilinės saugos įstatymo įgyvendinimo“</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2</a:t>
            </a:fld>
            <a:endParaRPr lang="lt-LT"/>
          </a:p>
        </p:txBody>
      </p:sp>
    </p:spTree>
    <p:extLst>
      <p:ext uri="{BB962C8B-B14F-4D97-AF65-F5344CB8AC3E}">
        <p14:creationId xmlns:p14="http://schemas.microsoft.com/office/powerpoint/2010/main" val="226584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KRIZIŲ VALDYMO IR CIVILINĖS SAUGOS MOKYMO TVARKOS APRAŠAS</a:t>
            </a:r>
          </a:p>
          <a:p>
            <a:r>
              <a:rPr lang="lt-LT" sz="1200" kern="1200" dirty="0">
                <a:solidFill>
                  <a:schemeClr val="tx1"/>
                </a:solidFill>
                <a:effectLst/>
                <a:latin typeface="+mn-lt"/>
                <a:ea typeface="+mn-ea"/>
                <a:cs typeface="+mn-cs"/>
              </a:rPr>
              <a:t> </a:t>
            </a:r>
          </a:p>
          <a:p>
            <a:r>
              <a:rPr lang="lt-LT" sz="1200" kern="1200" dirty="0">
                <a:solidFill>
                  <a:schemeClr val="tx1"/>
                </a:solidFill>
                <a:effectLst/>
                <a:latin typeface="+mn-lt"/>
                <a:ea typeface="+mn-ea"/>
                <a:cs typeface="+mn-cs"/>
              </a:rPr>
              <a:t>8. Įgyvendindami Krizių valdymo ir civilinės saugos įstatymo 25 straipsnio 1 dalies nuostatas:</a:t>
            </a:r>
          </a:p>
          <a:p>
            <a:r>
              <a:rPr lang="lt-LT" sz="1200" kern="1200" dirty="0">
                <a:solidFill>
                  <a:schemeClr val="tx1"/>
                </a:solidFill>
                <a:effectLst/>
                <a:latin typeface="+mn-lt"/>
                <a:ea typeface="+mn-ea"/>
                <a:cs typeface="+mn-cs"/>
              </a:rPr>
              <a:t>8.3. kitų įstaigų, ūkio subjektų ir veiklos vykdytojų vadovai ar jų įgalioti asmenys organizuoja savo vadovaujamų kitų įstaigų, ūkio subjektų ir veiklos vykdytojų darbuotojų civilinės saugos mokymą šių darbuotojų darbo vietose.</a:t>
            </a:r>
          </a:p>
          <a:p>
            <a:r>
              <a:rPr lang="lt-LT" sz="1200" kern="1200" dirty="0">
                <a:solidFill>
                  <a:schemeClr val="tx1"/>
                </a:solidFill>
                <a:effectLst/>
                <a:latin typeface="+mn-lt"/>
                <a:ea typeface="+mn-ea"/>
                <a:cs typeface="+mn-cs"/>
              </a:rPr>
              <a:t>9. Aprašo 8 punkte nurodytą krizių valdymo ir civilinės saugos mokymą darbo vietose gali vykdyti:</a:t>
            </a:r>
          </a:p>
          <a:p>
            <a:r>
              <a:rPr lang="lt-LT" sz="1200" kern="1200" dirty="0">
                <a:solidFill>
                  <a:schemeClr val="tx1"/>
                </a:solidFill>
                <a:effectLst/>
                <a:latin typeface="+mn-lt"/>
                <a:ea typeface="+mn-ea"/>
                <a:cs typeface="+mn-cs"/>
              </a:rPr>
              <a:t>9.1. valstybės ir savivaldybių institucijų ir įstaigų, kitų įstaigų, ūkio subjektų ir veiklos vykdytojų valstybės tarnautojai ir (ar) darbuotojai – tik  valstybės ir savivaldybių institucijose ir įstaigose, kitose įstaigose, ūkio subjektuose ir veiklos vykdytojuose, kuriuose jie eina pareigas;</a:t>
            </a:r>
          </a:p>
          <a:p>
            <a:endParaRPr lang="lt-LT" sz="1200" kern="1200" dirty="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KRIZIŲ VALDYMO IR CIVILINĖS SAUGOS PRATYBŲ ORGANIZAVIMO TVARKOS APRAŠAS</a:t>
            </a: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4. Organizuojamos šios pratybos:</a:t>
            </a:r>
          </a:p>
          <a:p>
            <a:r>
              <a:rPr lang="lt-LT" sz="1200" kern="1200" dirty="0">
                <a:solidFill>
                  <a:schemeClr val="tx1"/>
                </a:solidFill>
                <a:effectLst/>
                <a:latin typeface="+mn-lt"/>
                <a:ea typeface="+mn-ea"/>
                <a:cs typeface="+mn-cs"/>
              </a:rPr>
              <a:t>4.7. ūkio subjektų, kitų įstaigų ir veiklos vykdytojų darbuotojų, dirbančių pagal darbo sutartis, civilinės saugos pratybos – skirtos patikrinti ir tobulinti ūkio subjektų, kitų įstaigų ir veiklos vykdytojų pasirengimą įvykiams, ekstremaliesiems įvykiams ir ekstremaliosioms situacijoms jų veiklos srityse. </a:t>
            </a:r>
          </a:p>
          <a:p>
            <a:r>
              <a:rPr lang="lt-LT" sz="1200" kern="1200" dirty="0">
                <a:solidFill>
                  <a:schemeClr val="tx1"/>
                </a:solidFill>
                <a:effectLst/>
                <a:latin typeface="+mn-lt"/>
                <a:ea typeface="+mn-ea"/>
                <a:cs typeface="+mn-cs"/>
              </a:rPr>
              <a:t>15. Civilinės saugos pratybų, išskyrus tarptautinio lygio civilinės saugos pratybas, organizavimas turi atitikti šiuos reikalavimus:</a:t>
            </a:r>
          </a:p>
          <a:p>
            <a:r>
              <a:rPr lang="lt-LT" sz="1200" kern="1200" dirty="0">
                <a:solidFill>
                  <a:schemeClr val="tx1"/>
                </a:solidFill>
                <a:effectLst/>
                <a:latin typeface="+mn-lt"/>
                <a:ea typeface="+mn-ea"/>
                <a:cs typeface="+mn-cs"/>
              </a:rPr>
              <a:t>15.1. civilinės saugos pratybos turi būti planuojamos ne trumpesniam kaip 3 metų laikotarpiui;</a:t>
            </a:r>
          </a:p>
          <a:p>
            <a:r>
              <a:rPr lang="lt-LT" sz="1200" kern="1200" dirty="0">
                <a:solidFill>
                  <a:schemeClr val="tx1"/>
                </a:solidFill>
                <a:effectLst/>
                <a:latin typeface="+mn-lt"/>
                <a:ea typeface="+mn-ea"/>
                <a:cs typeface="+mn-cs"/>
              </a:rPr>
              <a:t>15.2. civilinės saugos pratybos turi būti organizuojamos ne rečiau kaip kartą per metus;</a:t>
            </a:r>
          </a:p>
          <a:p>
            <a:r>
              <a:rPr lang="lt-LT" sz="1200" kern="1200" dirty="0">
                <a:solidFill>
                  <a:schemeClr val="tx1"/>
                </a:solidFill>
                <a:effectLst/>
                <a:latin typeface="+mn-lt"/>
                <a:ea typeface="+mn-ea"/>
                <a:cs typeface="+mn-cs"/>
              </a:rPr>
              <a:t>15.3. civilinės saugos pratybos turi būti pradedamos organizuoti nuosekliai nuo stalo iki kompleksinių civilinės saugos pratybų;</a:t>
            </a:r>
          </a:p>
          <a:p>
            <a:r>
              <a:rPr lang="lt-LT" sz="1200" kern="1200" dirty="0">
                <a:solidFill>
                  <a:schemeClr val="tx1"/>
                </a:solidFill>
                <a:effectLst/>
                <a:latin typeface="+mn-lt"/>
                <a:ea typeface="+mn-ea"/>
                <a:cs typeface="+mn-cs"/>
              </a:rPr>
              <a:t>15.4. į kiekvienų civilinės saugos pratybų scenarijų turi būti įtrauktas elementas, susijęs su  hibridinėmis grėsmėmis, o į civilinės saugos pratybų, susijusių su gyventojų apsauga, evakavimu, paieškos, gelbėjimo ar neatidėliotinais darbais, scenarijų turi būti įtrauktas elementas, skirtas patikrinti ir tobulinti pasirengimą teikti pagalbą asmenims su negalia, nelydimiems nepilnamečiams, naminiams gyvūnams arba asmenims su naminiais gyvūnais;</a:t>
            </a:r>
          </a:p>
          <a:p>
            <a:r>
              <a:rPr lang="lt-LT" sz="1200" kern="1200" dirty="0">
                <a:solidFill>
                  <a:schemeClr val="tx1"/>
                </a:solidFill>
                <a:effectLst/>
                <a:latin typeface="+mn-lt"/>
                <a:ea typeface="+mn-ea"/>
                <a:cs typeface="+mn-cs"/>
              </a:rPr>
              <a:t>15.5. ne rečiau kaip kartą per vienų metų laikotarpį organizuojamos civilinės saugos pratybos, skirtos patikrinti ir tobulinti savanorių, tarptautinių humanitarinių organizacijų ar nevyriausybinių organizacijų, su kuriais vadovaujantis Įstatymo 17 straipsnio 2 dalimi yra sudarytos pagalbos sutartys, pajėgų narių pasirengimą atlikti Įstatymo 17 straipsnio 1 dalies 2 ir 3 punktuose nurodytus darbus ir funkcijas;</a:t>
            </a:r>
          </a:p>
          <a:p>
            <a:r>
              <a:rPr lang="lt-LT" sz="1200" kern="1200" dirty="0">
                <a:solidFill>
                  <a:schemeClr val="tx1"/>
                </a:solidFill>
                <a:effectLst/>
                <a:latin typeface="+mn-lt"/>
                <a:ea typeface="+mn-ea"/>
                <a:cs typeface="+mn-cs"/>
              </a:rPr>
              <a:t>15.6. ne rečiau kaip kartą per 3 metų laikotarpį organizuojamos civilinės saugos pratybos, skirtos patikrinti ir tobulinti ministerijų ir kitų valstybės institucijų ir įstaigų pasirengimą veikti karinių ir (ar) hibridinių grėsmių metu (šis reikalavimas taikomas organizuojant aprašo 4.6 papunktyje nurodytas civilinės saugos pratybas).</a:t>
            </a:r>
          </a:p>
          <a:p>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12</a:t>
            </a:fld>
            <a:endParaRPr lang="lt-LT"/>
          </a:p>
        </p:txBody>
      </p:sp>
    </p:spTree>
    <p:extLst>
      <p:ext uri="{BB962C8B-B14F-4D97-AF65-F5344CB8AC3E}">
        <p14:creationId xmlns:p14="http://schemas.microsoft.com/office/powerpoint/2010/main" val="304876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MATERIALINIŲ IŠTEKLIŲ TEIKIMO IR KOMPENSAVIMO UŽ JŲ TEIKIMĄ TVARKOS APRAŠAS</a:t>
            </a:r>
          </a:p>
          <a:p>
            <a:r>
              <a:rPr lang="lt-LT" sz="1200" kern="1200" dirty="0">
                <a:solidFill>
                  <a:schemeClr val="tx1"/>
                </a:solidFill>
                <a:effectLst/>
                <a:latin typeface="+mn-lt"/>
                <a:ea typeface="+mn-ea"/>
                <a:cs typeface="+mn-cs"/>
              </a:rPr>
              <a:t> </a:t>
            </a:r>
          </a:p>
          <a:p>
            <a:r>
              <a:rPr lang="lt-LT" sz="1200" kern="1200" dirty="0">
                <a:solidFill>
                  <a:schemeClr val="tx1"/>
                </a:solidFill>
                <a:effectLst/>
                <a:latin typeface="+mn-lt"/>
                <a:ea typeface="+mn-ea"/>
                <a:cs typeface="+mn-cs"/>
              </a:rPr>
              <a:t>4. Krizių valdymo ir civilinės saugos įstatyme nustatytais atvejais kitos įstaigos ir ūkio subjektai teikia turimus materialinius išteklius:</a:t>
            </a:r>
          </a:p>
          <a:p>
            <a:r>
              <a:rPr lang="lt-LT" sz="1200" kern="1200" dirty="0">
                <a:solidFill>
                  <a:schemeClr val="tx1"/>
                </a:solidFill>
                <a:effectLst/>
                <a:latin typeface="+mn-lt"/>
                <a:ea typeface="+mn-ea"/>
                <a:cs typeface="+mn-cs"/>
              </a:rPr>
              <a:t>4.1. pagal materialinių išteklių teikimo sutartis, sudarytas vadovaujantis Krizių valdymo ir civilinės saugos įstatymo 29 straipsniu (toliau – materialinių išteklių teikimo sutartys), ir (arba);</a:t>
            </a:r>
          </a:p>
          <a:p>
            <a:r>
              <a:rPr lang="lt-LT" sz="1200" kern="1200" dirty="0">
                <a:solidFill>
                  <a:schemeClr val="tx1"/>
                </a:solidFill>
                <a:effectLst/>
                <a:latin typeface="+mn-lt"/>
                <a:ea typeface="+mn-ea"/>
                <a:cs typeface="+mn-cs"/>
              </a:rPr>
              <a:t>4.2. gelbėjimo darbų vadovo arba ekstremaliosios situacijos operacijų vadovo (toliau – operacijų vadovas) sprendimu, priimtu vadovaujantis Krizių valdymo ir civilinės saugos įstatymo 35 straipsnio 5 dalies 2 punktu.</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13</a:t>
            </a:fld>
            <a:endParaRPr lang="lt-LT"/>
          </a:p>
        </p:txBody>
      </p:sp>
    </p:spTree>
    <p:extLst>
      <p:ext uri="{BB962C8B-B14F-4D97-AF65-F5344CB8AC3E}">
        <p14:creationId xmlns:p14="http://schemas.microsoft.com/office/powerpoint/2010/main" val="420008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SLĖPTUVIŲ, KOLEKTYVINĖS APSAUGOS STATINIŲ IR PRIEDANGŲ POREIKIO NUSTATYMO, PARINKIMO, ŽYMĖJIMO, JŲ PARENGTIES ORGANIZAVIMO IR NAUDOJIMO TVARKOS APRAŠAS</a:t>
            </a:r>
          </a:p>
          <a:p>
            <a:r>
              <a:rPr lang="lt-LT" sz="1200" kern="1200" dirty="0">
                <a:solidFill>
                  <a:schemeClr val="tx1"/>
                </a:solidFill>
                <a:effectLst/>
                <a:latin typeface="+mn-lt"/>
                <a:ea typeface="+mn-ea"/>
                <a:cs typeface="+mn-cs"/>
              </a:rPr>
              <a:t> </a:t>
            </a:r>
          </a:p>
          <a:p>
            <a:r>
              <a:rPr lang="lt-LT" sz="1200" kern="1200" dirty="0">
                <a:solidFill>
                  <a:schemeClr val="tx1"/>
                </a:solidFill>
                <a:effectLst/>
                <a:latin typeface="+mn-lt"/>
                <a:ea typeface="+mn-ea"/>
                <a:cs typeface="+mn-cs"/>
              </a:rPr>
              <a:t>15.  Kolektyvinės apsaugos statiniai parenkami atsižvelgiant į:</a:t>
            </a:r>
          </a:p>
          <a:p>
            <a:r>
              <a:rPr lang="lt-LT" sz="1200" kern="1200" dirty="0">
                <a:solidFill>
                  <a:schemeClr val="tx1"/>
                </a:solidFill>
                <a:effectLst/>
                <a:latin typeface="+mn-lt"/>
                <a:ea typeface="+mn-ea"/>
                <a:cs typeface="+mn-cs"/>
              </a:rPr>
              <a:t>15.1. valstybės ir savivaldybių institucijų ir įstaigų, kitų įstaigų, ūkio subjektų ir veiklos vykdytojų savivaldybės administracijos direktoriui pateiktą informaciją apie jų valdomus ir savivaldybėje esančius kolektyvinės apsaugos statinius, statinius ir patalpas, kurie gali būti parenkami kolektyvinės apsaugos statiniams įrengti;</a:t>
            </a:r>
          </a:p>
          <a:p>
            <a:r>
              <a:rPr lang="lt-LT" sz="1200" kern="1200" dirty="0">
                <a:solidFill>
                  <a:schemeClr val="tx1"/>
                </a:solidFill>
                <a:effectLst/>
                <a:latin typeface="+mn-lt"/>
                <a:ea typeface="+mn-ea"/>
                <a:cs typeface="+mn-cs"/>
              </a:rPr>
              <a:t>15.2. nustatytą kolektyvinės apsaugos statinių poreikį, kolektyvinės apsaugos statinyje vienam gyventojui numatant 3,5 kv. metro naudingojo (pagrindinio) patalpų ploto;</a:t>
            </a:r>
          </a:p>
          <a:p>
            <a:r>
              <a:rPr lang="lt-LT" sz="1200" kern="1200" dirty="0">
                <a:solidFill>
                  <a:schemeClr val="tx1"/>
                </a:solidFill>
                <a:effectLst/>
                <a:latin typeface="+mn-lt"/>
                <a:ea typeface="+mn-ea"/>
                <a:cs typeface="+mn-cs"/>
              </a:rPr>
              <a:t>15.3. aplinkos ministro nustatytus kolektyvinės apsaugos statinių įrengimo reikalavimus;</a:t>
            </a:r>
          </a:p>
          <a:p>
            <a:r>
              <a:rPr lang="lt-LT" sz="1200" kern="1200" dirty="0">
                <a:solidFill>
                  <a:schemeClr val="tx1"/>
                </a:solidFill>
                <a:effectLst/>
                <a:latin typeface="+mn-lt"/>
                <a:ea typeface="+mn-ea"/>
                <a:cs typeface="+mn-cs"/>
              </a:rPr>
              <a:t>15.4. vietą (teritoriją) ir joje galinčius kilti pavojus ar ekstremaliąsias situacijas, siekiant maksimaliai apsaugoti gyventojus nuo jų gyvybei ar sveikatai pavojingų veiksnių;</a:t>
            </a:r>
          </a:p>
          <a:p>
            <a:r>
              <a:rPr lang="lt-LT" sz="1200" kern="1200" dirty="0">
                <a:solidFill>
                  <a:schemeClr val="tx1"/>
                </a:solidFill>
                <a:effectLst/>
                <a:latin typeface="+mn-lt"/>
                <a:ea typeface="+mn-ea"/>
                <a:cs typeface="+mn-cs"/>
              </a:rPr>
              <a:t>15.5. asmenų su negalia poreikius, kurie aptariami su nevyriausybinėmis organizacijomis, atstovaujančiomis asmenų su negalia interesus.</a:t>
            </a:r>
          </a:p>
          <a:p>
            <a:r>
              <a:rPr lang="lt-LT" sz="1200" kern="1200" dirty="0">
                <a:solidFill>
                  <a:schemeClr val="tx1"/>
                </a:solidFill>
                <a:effectLst/>
                <a:latin typeface="+mn-lt"/>
                <a:ea typeface="+mn-ea"/>
                <a:cs typeface="+mn-cs"/>
              </a:rPr>
              <a:t>16.  Parinkti statiniai ir patalpos į Parinktų kolektyvinės apsaugos statinių ir jų poreikio sąrašą  įtraukiami šia prioriteto mažėjimo tvarka:</a:t>
            </a:r>
          </a:p>
          <a:p>
            <a:r>
              <a:rPr lang="lt-LT" sz="1200" kern="1200" dirty="0">
                <a:solidFill>
                  <a:schemeClr val="tx1"/>
                </a:solidFill>
                <a:effectLst/>
                <a:latin typeface="+mn-lt"/>
                <a:ea typeface="+mn-ea"/>
                <a:cs typeface="+mn-cs"/>
              </a:rPr>
              <a:t>16.1. statiniai ir patalpos, kurių valdytojai yra savivaldybės institucijos ir įstaigos – pagal jų valdytojų pateiktą informaciją ir (arba) pagal savivaldybės administracijos disponuojamą informaciją;</a:t>
            </a:r>
          </a:p>
          <a:p>
            <a:r>
              <a:rPr lang="lt-LT" sz="1200" kern="1200" dirty="0">
                <a:solidFill>
                  <a:schemeClr val="tx1"/>
                </a:solidFill>
                <a:effectLst/>
                <a:latin typeface="+mn-lt"/>
                <a:ea typeface="+mn-ea"/>
                <a:cs typeface="+mn-cs"/>
              </a:rPr>
              <a:t>16.2. statiniai ir patalpos, kurių valdytojai yra valstybės institucijos ir įstaigos – pagal jų valdytojų raštu pateiktą informaciją;</a:t>
            </a:r>
          </a:p>
          <a:p>
            <a:r>
              <a:rPr lang="lt-LT" sz="1200" kern="1200" dirty="0">
                <a:solidFill>
                  <a:schemeClr val="tx1"/>
                </a:solidFill>
                <a:effectLst/>
                <a:latin typeface="+mn-lt"/>
                <a:ea typeface="+mn-ea"/>
                <a:cs typeface="+mn-cs"/>
              </a:rPr>
              <a:t>16.3. statiniai ir patalpos, kurių valdytojai yra kitos įstaigos, ūkio subjektai ir veiklos vykdytojai – pagal jų valdytojų raštu pateiktą informaciją;</a:t>
            </a:r>
          </a:p>
          <a:p>
            <a:r>
              <a:rPr lang="lt-LT" sz="1200" kern="1200" dirty="0">
                <a:solidFill>
                  <a:schemeClr val="tx1"/>
                </a:solidFill>
                <a:effectLst/>
                <a:latin typeface="+mn-lt"/>
                <a:ea typeface="+mn-ea"/>
                <a:cs typeface="+mn-cs"/>
              </a:rPr>
              <a:t>16.4. statiniai ir patalpos, kurių valdytojai yra fiziniai asmenys – sudarius sutartis su šiais asmenimis.</a:t>
            </a:r>
          </a:p>
          <a:p>
            <a:r>
              <a:rPr lang="lt-LT" sz="1200" kern="1200" dirty="0">
                <a:solidFill>
                  <a:schemeClr val="tx1"/>
                </a:solidFill>
                <a:effectLst/>
                <a:latin typeface="+mn-lt"/>
                <a:ea typeface="+mn-ea"/>
                <a:cs typeface="+mn-cs"/>
              </a:rPr>
              <a:t> </a:t>
            </a:r>
          </a:p>
          <a:p>
            <a:r>
              <a:rPr lang="lt-LT" sz="1200" kern="1200" dirty="0">
                <a:solidFill>
                  <a:schemeClr val="tx1"/>
                </a:solidFill>
                <a:effectLst/>
                <a:latin typeface="+mn-lt"/>
                <a:ea typeface="+mn-ea"/>
                <a:cs typeface="+mn-cs"/>
              </a:rPr>
              <a:t>23.  Priedangos parenkamos atsižvelgiant į:</a:t>
            </a:r>
          </a:p>
          <a:p>
            <a:r>
              <a:rPr lang="lt-LT" sz="1200" kern="1200" dirty="0">
                <a:solidFill>
                  <a:schemeClr val="tx1"/>
                </a:solidFill>
                <a:effectLst/>
                <a:latin typeface="+mn-lt"/>
                <a:ea typeface="+mn-ea"/>
                <a:cs typeface="+mn-cs"/>
              </a:rPr>
              <a:t>23.1. valstybės ir savivaldybių institucijų ir įstaigų, kitų įstaigų, ūkio subjektų ir veiklos vykdytojų savivaldybės administracijos direktoriui pateiktą informaciją apie jų valdomas ir savivaldybėje esančias priedangas, statinius ir patalpas, kurie gali būti parenkami priedangoms įrengti;</a:t>
            </a:r>
          </a:p>
          <a:p>
            <a:r>
              <a:rPr lang="lt-LT" sz="1200" kern="1200" dirty="0">
                <a:solidFill>
                  <a:schemeClr val="tx1"/>
                </a:solidFill>
                <a:effectLst/>
                <a:latin typeface="+mn-lt"/>
                <a:ea typeface="+mn-ea"/>
                <a:cs typeface="+mn-cs"/>
              </a:rPr>
              <a:t>23.2. nustatytą priedangų poreikį, vienam gyventojui  priedangoje numatant 1,5 kv. metro  bendrojo patalpos ploto;</a:t>
            </a:r>
          </a:p>
          <a:p>
            <a:r>
              <a:rPr lang="lt-LT" sz="1200" kern="1200" dirty="0">
                <a:solidFill>
                  <a:schemeClr val="tx1"/>
                </a:solidFill>
                <a:effectLst/>
                <a:latin typeface="+mn-lt"/>
                <a:ea typeface="+mn-ea"/>
                <a:cs typeface="+mn-cs"/>
              </a:rPr>
              <a:t>23.3. aplinkos ministro nustatytus priedangų įrengimo reikalavimus;</a:t>
            </a:r>
          </a:p>
          <a:p>
            <a:r>
              <a:rPr lang="lt-LT" sz="1200" kern="1200" dirty="0">
                <a:solidFill>
                  <a:schemeClr val="tx1"/>
                </a:solidFill>
                <a:effectLst/>
                <a:latin typeface="+mn-lt"/>
                <a:ea typeface="+mn-ea"/>
                <a:cs typeface="+mn-cs"/>
              </a:rPr>
              <a:t>23.4. vietą (teritoriją) ir joje galinčius kilti pavojus, siekiant maksimaliai apsaugoti gyventojus nuo jų gyvybei ar sveikatai pavojingų veiksnių;</a:t>
            </a:r>
          </a:p>
          <a:p>
            <a:r>
              <a:rPr lang="lt-LT" sz="1200" kern="1200" dirty="0">
                <a:solidFill>
                  <a:schemeClr val="tx1"/>
                </a:solidFill>
                <a:effectLst/>
                <a:latin typeface="+mn-lt"/>
                <a:ea typeface="+mn-ea"/>
                <a:cs typeface="+mn-cs"/>
              </a:rPr>
              <a:t>23.5. asmenų su negalia poreikius, kurie aptariami su nevyriausybinėmis organizacijomis, atstovaujančiomis asmenų su negalia interesus.</a:t>
            </a:r>
          </a:p>
          <a:p>
            <a:r>
              <a:rPr lang="lt-LT" sz="1200" kern="1200" dirty="0">
                <a:solidFill>
                  <a:schemeClr val="tx1"/>
                </a:solidFill>
                <a:effectLst/>
                <a:latin typeface="+mn-lt"/>
                <a:ea typeface="+mn-ea"/>
                <a:cs typeface="+mn-cs"/>
              </a:rPr>
              <a:t>24.  Parinkti statiniai, patalpos, inžineriniai įrenginiai ir kiti objektai (toliau kartu – objektai) į Parinktų priedangų ir jų poreikio sąrašą įtraukiami šia prioriteto mažėjimo tvarka:</a:t>
            </a:r>
          </a:p>
          <a:p>
            <a:r>
              <a:rPr lang="lt-LT" sz="1200" kern="1200" dirty="0">
                <a:solidFill>
                  <a:schemeClr val="tx1"/>
                </a:solidFill>
                <a:effectLst/>
                <a:latin typeface="+mn-lt"/>
                <a:ea typeface="+mn-ea"/>
                <a:cs typeface="+mn-cs"/>
              </a:rPr>
              <a:t>24.1. objektai, kurių valdytojai yra savivaldybės institucijos ir įstaigos –  pagal jų valdytojų pateiktą informaciją ir (arba) pagal savivaldybės administracijos disponuojamą informaciją;</a:t>
            </a:r>
          </a:p>
          <a:p>
            <a:r>
              <a:rPr lang="lt-LT" sz="1200" kern="1200" dirty="0">
                <a:solidFill>
                  <a:schemeClr val="tx1"/>
                </a:solidFill>
                <a:effectLst/>
                <a:latin typeface="+mn-lt"/>
                <a:ea typeface="+mn-ea"/>
                <a:cs typeface="+mn-cs"/>
              </a:rPr>
              <a:t>24.2. objektai, kurių valdytojai yra valstybės institucijos ir įstaigos – pagal jų valdytojų raštu pateiktą informaciją;</a:t>
            </a:r>
          </a:p>
          <a:p>
            <a:r>
              <a:rPr lang="lt-LT" sz="1200" kern="1200" dirty="0">
                <a:solidFill>
                  <a:schemeClr val="tx1"/>
                </a:solidFill>
                <a:effectLst/>
                <a:latin typeface="+mn-lt"/>
                <a:ea typeface="+mn-ea"/>
                <a:cs typeface="+mn-cs"/>
              </a:rPr>
              <a:t>24.3. objektai, kurių valdytojai yra kitos įstaigos, ūkio subjektai ir veiklos vykdytojai –  pagal jų valdytojų raštu pateiktą informaciją;</a:t>
            </a:r>
          </a:p>
          <a:p>
            <a:r>
              <a:rPr lang="lt-LT" sz="1200" kern="1200" dirty="0">
                <a:solidFill>
                  <a:schemeClr val="tx1"/>
                </a:solidFill>
                <a:effectLst/>
                <a:latin typeface="+mn-lt"/>
                <a:ea typeface="+mn-ea"/>
                <a:cs typeface="+mn-cs"/>
              </a:rPr>
              <a:t>24.4. objektai, kurie priskiriami daugiabučiams gyvenamiesiems namams ar jų priklausiniams –  pagal šių daugiabučių namų bendrojo naudojimo objektų administratoriaus raštu pateiktą informaciją;</a:t>
            </a:r>
          </a:p>
          <a:p>
            <a:r>
              <a:rPr lang="lt-LT" sz="1200" kern="1200" dirty="0">
                <a:solidFill>
                  <a:schemeClr val="tx1"/>
                </a:solidFill>
                <a:effectLst/>
                <a:latin typeface="+mn-lt"/>
                <a:ea typeface="+mn-ea"/>
                <a:cs typeface="+mn-cs"/>
              </a:rPr>
              <a:t>24.5. kiti objektai, kurių valdytojai yra fiziniai asmenys – sudarius sutartis su šiais asmenimis.</a:t>
            </a:r>
          </a:p>
          <a:p>
            <a:endParaRPr lang="lt-LT" dirty="0">
              <a:effectLst/>
            </a:endParaRP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14</a:t>
            </a:fld>
            <a:endParaRPr lang="lt-LT"/>
          </a:p>
        </p:txBody>
      </p:sp>
    </p:spTree>
    <p:extLst>
      <p:ext uri="{BB962C8B-B14F-4D97-AF65-F5344CB8AC3E}">
        <p14:creationId xmlns:p14="http://schemas.microsoft.com/office/powerpoint/2010/main" val="136283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9B49-32EC-F2EA-4F26-49A3CC3CACA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34EC5929-E530-EF75-633F-50ACD641FD60}"/>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44E098E0-A3DB-C903-7906-5E7A05F0D9CF}"/>
              </a:ext>
            </a:extLst>
          </p:cNvPr>
          <p:cNvSpPr>
            <a:spLocks noGrp="1"/>
          </p:cNvSpPr>
          <p:nvPr>
            <p:ph type="body" idx="1"/>
          </p:nvPr>
        </p:nvSpPr>
        <p:spPr/>
        <p:txBody>
          <a:bodyPr/>
          <a:lstStyle/>
          <a:p>
            <a:r>
              <a:rPr lang="lt-LT" sz="1200" kern="1200" dirty="0">
                <a:solidFill>
                  <a:schemeClr val="tx1"/>
                </a:solidFill>
                <a:effectLst/>
                <a:latin typeface="+mn-lt"/>
                <a:ea typeface="+mn-ea"/>
                <a:cs typeface="+mn-cs"/>
              </a:rPr>
              <a:t>Detalūs priedangų lygių aprašymai pridedami atskirame tekstiniame faile. </a:t>
            </a:r>
          </a:p>
          <a:p>
            <a:r>
              <a:rPr lang="lt-LT" sz="1200" kern="1200" dirty="0">
                <a:solidFill>
                  <a:schemeClr val="tx1"/>
                </a:solidFill>
                <a:effectLst/>
                <a:latin typeface="+mn-lt"/>
                <a:ea typeface="+mn-ea"/>
                <a:cs typeface="+mn-cs"/>
              </a:rPr>
              <a:t>Šie lygiai yra patvirtinti kartu su VRM Pirmojo projektų finansavimo sąlygų aprašu, tačiau jais galima vadovautis ir vertinant savo turimas potencialias priedangas.</a:t>
            </a:r>
          </a:p>
        </p:txBody>
      </p:sp>
      <p:sp>
        <p:nvSpPr>
          <p:cNvPr id="4" name="Skaidrės numerio vietos rezervavimo ženklas 3">
            <a:extLst>
              <a:ext uri="{FF2B5EF4-FFF2-40B4-BE49-F238E27FC236}">
                <a16:creationId xmlns:a16="http://schemas.microsoft.com/office/drawing/2014/main" id="{70046F0D-9E78-4105-7D26-41240A291492}"/>
              </a:ext>
            </a:extLst>
          </p:cNvPr>
          <p:cNvSpPr>
            <a:spLocks noGrp="1"/>
          </p:cNvSpPr>
          <p:nvPr>
            <p:ph type="sldNum" sz="quarter" idx="5"/>
          </p:nvPr>
        </p:nvSpPr>
        <p:spPr/>
        <p:txBody>
          <a:bodyPr/>
          <a:lstStyle/>
          <a:p>
            <a:fld id="{717FEBF1-DE45-474C-9FFA-0830458AFA27}" type="slidenum">
              <a:rPr lang="lt-LT" smtClean="0"/>
              <a:t>15</a:t>
            </a:fld>
            <a:endParaRPr lang="lt-LT"/>
          </a:p>
        </p:txBody>
      </p:sp>
    </p:spTree>
    <p:extLst>
      <p:ext uri="{BB962C8B-B14F-4D97-AF65-F5344CB8AC3E}">
        <p14:creationId xmlns:p14="http://schemas.microsoft.com/office/powerpoint/2010/main" val="92095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Šiuo metu Savivaldybėje yra 129 priedangos, kurios gali talpinti iki 66518 asmenų (</a:t>
            </a:r>
            <a:r>
              <a:rPr lang="lt-LT" sz="1200" b="0" i="0" u="none" strike="noStrike" kern="1200" dirty="0">
                <a:solidFill>
                  <a:schemeClr val="tx1"/>
                </a:solidFill>
                <a:effectLst/>
                <a:latin typeface="+mn-lt"/>
                <a:ea typeface="+mn-ea"/>
                <a:cs typeface="+mn-cs"/>
              </a:rPr>
              <a:t>59</a:t>
            </a:r>
            <a:r>
              <a:rPr lang="lt-LT" dirty="0">
                <a:effectLst/>
              </a:rPr>
              <a:t> proc. sav. gyventojų). </a:t>
            </a:r>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16</a:t>
            </a:fld>
            <a:endParaRPr lang="lt-LT"/>
          </a:p>
        </p:txBody>
      </p:sp>
    </p:spTree>
    <p:extLst>
      <p:ext uri="{BB962C8B-B14F-4D97-AF65-F5344CB8AC3E}">
        <p14:creationId xmlns:p14="http://schemas.microsoft.com/office/powerpoint/2010/main" val="286645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Šiuo metu Savivaldybėje yra</a:t>
            </a:r>
            <a:r>
              <a:rPr lang="lt-LT" dirty="0">
                <a:effectLst/>
              </a:rPr>
              <a:t> 80 KAS, kurie gali talpinti iki 41130 asmenų (</a:t>
            </a:r>
            <a:r>
              <a:rPr lang="lt-LT" sz="1200" b="0" i="0" u="none" strike="noStrike" kern="1200" dirty="0">
                <a:solidFill>
                  <a:schemeClr val="tx1"/>
                </a:solidFill>
                <a:effectLst/>
                <a:latin typeface="+mn-lt"/>
                <a:ea typeface="+mn-ea"/>
                <a:cs typeface="+mn-cs"/>
              </a:rPr>
              <a:t>36,5</a:t>
            </a:r>
            <a:r>
              <a:rPr lang="lt-LT" dirty="0">
                <a:effectLst/>
              </a:rPr>
              <a:t> proc. sav. gyventojų).</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17</a:t>
            </a:fld>
            <a:endParaRPr lang="lt-LT"/>
          </a:p>
        </p:txBody>
      </p:sp>
    </p:spTree>
    <p:extLst>
      <p:ext uri="{BB962C8B-B14F-4D97-AF65-F5344CB8AC3E}">
        <p14:creationId xmlns:p14="http://schemas.microsoft.com/office/powerpoint/2010/main" val="275977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pt-BR" sz="1200" b="0" i="0" kern="1200" dirty="0">
                <a:solidFill>
                  <a:schemeClr val="tx1"/>
                </a:solidFill>
                <a:effectLst/>
                <a:latin typeface="+mn-lt"/>
                <a:ea typeface="+mn-ea"/>
                <a:cs typeface="+mn-cs"/>
              </a:rPr>
              <a:t>Šiaulių miesto savivaldybės mero rezervo naudojimo tvarkos apraš</a:t>
            </a:r>
            <a:r>
              <a:rPr lang="lt-LT" sz="1200" b="0" i="0" kern="1200" dirty="0" err="1">
                <a:solidFill>
                  <a:schemeClr val="tx1"/>
                </a:solidFill>
                <a:effectLst/>
                <a:latin typeface="+mn-lt"/>
                <a:ea typeface="+mn-ea"/>
                <a:cs typeface="+mn-cs"/>
              </a:rPr>
              <a:t>as</a:t>
            </a:r>
            <a:r>
              <a:rPr lang="lt-LT" sz="1200" b="0" i="0" kern="1200" dirty="0">
                <a:solidFill>
                  <a:schemeClr val="tx1"/>
                </a:solidFill>
                <a:effectLst/>
                <a:latin typeface="+mn-lt"/>
                <a:ea typeface="+mn-ea"/>
                <a:cs typeface="+mn-cs"/>
              </a:rPr>
              <a:t>.</a:t>
            </a:r>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18</a:t>
            </a:fld>
            <a:endParaRPr lang="lt-LT"/>
          </a:p>
        </p:txBody>
      </p:sp>
    </p:spTree>
    <p:extLst>
      <p:ext uri="{BB962C8B-B14F-4D97-AF65-F5344CB8AC3E}">
        <p14:creationId xmlns:p14="http://schemas.microsoft.com/office/powerpoint/2010/main" val="251549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39 straipsnis. Būtinų užduočių atlikimas</a:t>
            </a:r>
          </a:p>
          <a:p>
            <a:r>
              <a:rPr lang="lt-LT" sz="1200" kern="1200" dirty="0">
                <a:solidFill>
                  <a:schemeClr val="tx1"/>
                </a:solidFill>
                <a:effectLst/>
                <a:latin typeface="+mn-lt"/>
                <a:ea typeface="+mn-ea"/>
                <a:cs typeface="+mn-cs"/>
              </a:rPr>
              <a:t>1. Susidarius ekstremaliajai situacijai, gyventojai, kitos įstaigos ir ūkio subjektai Vyriausybės nustatyta tvarka atlieka būtinas užduotis.</a:t>
            </a:r>
          </a:p>
          <a:p>
            <a:r>
              <a:rPr lang="lt-LT" sz="1200" kern="1200" dirty="0">
                <a:solidFill>
                  <a:schemeClr val="tx1"/>
                </a:solidFill>
                <a:effectLst/>
                <a:latin typeface="+mn-lt"/>
                <a:ea typeface="+mn-ea"/>
                <a:cs typeface="+mn-cs"/>
              </a:rPr>
              <a:t>2. Būtinos užduotys atliekamos tik tada, kai civilinės saugos pajėgų ar materialinių išteklių, esančių operacijų vadovo žinioje, nepakanka ekstremaliajai situacijai likviduoti ir jos padariniams šalinti.</a:t>
            </a:r>
          </a:p>
          <a:p>
            <a:r>
              <a:rPr lang="lt-LT" sz="1200" kern="1200" dirty="0">
                <a:solidFill>
                  <a:schemeClr val="tx1"/>
                </a:solidFill>
                <a:effectLst/>
                <a:latin typeface="+mn-lt"/>
                <a:ea typeface="+mn-ea"/>
                <a:cs typeface="+mn-cs"/>
              </a:rPr>
              <a:t>3. Būtinoms užduotims, kurioms atlikti reikalingi žmogiškieji ištekliai, gali būti pasitelkiami gyventojai, kitos įstaigos ir ūkio subjektai. Būtinoms užduotims, kurioms atlikti reikalingi žmogiškieji ir materialiniai ištekliai, gali būti pasitelkiami tik kitos įstaigos ir ūkio subjektai.</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19</a:t>
            </a:fld>
            <a:endParaRPr lang="lt-LT"/>
          </a:p>
        </p:txBody>
      </p:sp>
    </p:spTree>
    <p:extLst>
      <p:ext uri="{BB962C8B-B14F-4D97-AF65-F5344CB8AC3E}">
        <p14:creationId xmlns:p14="http://schemas.microsoft.com/office/powerpoint/2010/main" val="380026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20</a:t>
            </a:fld>
            <a:endParaRPr lang="lt-LT"/>
          </a:p>
        </p:txBody>
      </p:sp>
    </p:spTree>
    <p:extLst>
      <p:ext uri="{BB962C8B-B14F-4D97-AF65-F5344CB8AC3E}">
        <p14:creationId xmlns:p14="http://schemas.microsoft.com/office/powerpoint/2010/main" val="405825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KRITERIJŲ, KURIUOS ATITINKANČIUOSE ŪKIO SUBJEKTUOSE PRIVALOMA SUDARYTI EKSTREMALIŲJŲ SITUACIJŲ OPERACIJŲ CENTRĄ, APRAŠAS</a:t>
            </a:r>
            <a:br>
              <a:rPr lang="lt-LT" dirty="0"/>
            </a:br>
            <a:r>
              <a:rPr lang="lt-LT" dirty="0"/>
              <a:t>KRITERIJŲ, KURIUOS ATITINKANČIŲ KITŲ ĮSTAIGŲ IR ŪKIO SUBJEKTŲ VADOVAI PRIVALO ORGANIZUOTI EKSTREMALIŲJŲ SITUACIJŲ VALDYMO PLANO RENGIMĄ, APRAŠAS</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4</a:t>
            </a:fld>
            <a:endParaRPr lang="lt-LT"/>
          </a:p>
        </p:txBody>
      </p:sp>
    </p:spTree>
    <p:extLst>
      <p:ext uri="{BB962C8B-B14F-4D97-AF65-F5344CB8AC3E}">
        <p14:creationId xmlns:p14="http://schemas.microsoft.com/office/powerpoint/2010/main" val="2939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Ypatingos svarbos subjektas – juridinis asmuo, kita organizacija ar jų padalinys, pagal savo paskirtį ar veiklos pobūdį teikiantis būtinąsias paslaugas ir priklausantis vienai iš šio įstatymo 1 priede nurodytų kategorijų, ir įtrauktas į Lietuvos Respublikos Vyriausybės tvirtinamą ypatingos svarbos subjektų sąrašą.</a:t>
            </a:r>
          </a:p>
          <a:p>
            <a:endParaRPr lang="lt-LT" dirty="0"/>
          </a:p>
          <a:p>
            <a:r>
              <a:rPr lang="lt-LT" dirty="0"/>
              <a:t>Lietuvos Respublikos krizių valdymo ir civilinės saugos įstatymo 1 priedas</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5</a:t>
            </a:fld>
            <a:endParaRPr lang="lt-LT"/>
          </a:p>
        </p:txBody>
      </p:sp>
    </p:spTree>
    <p:extLst>
      <p:ext uri="{BB962C8B-B14F-4D97-AF65-F5344CB8AC3E}">
        <p14:creationId xmlns:p14="http://schemas.microsoft.com/office/powerpoint/2010/main" val="343058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KRIZIŲ IR EKSTREMALIŲJŲ SITUACIJŲ PREVENCIJOS VYKDYMO TVARKOS APRAŠAS</a:t>
            </a:r>
          </a:p>
          <a:p>
            <a:r>
              <a:rPr lang="lt-LT" sz="1200" kern="1200" dirty="0">
                <a:solidFill>
                  <a:schemeClr val="tx1"/>
                </a:solidFill>
                <a:effectLst/>
                <a:latin typeface="+mn-lt"/>
                <a:ea typeface="+mn-ea"/>
                <a:cs typeface="+mn-cs"/>
              </a:rPr>
              <a:t> </a:t>
            </a:r>
          </a:p>
          <a:p>
            <a:r>
              <a:rPr lang="lt-LT" sz="1200" kern="1200" dirty="0">
                <a:solidFill>
                  <a:schemeClr val="tx1"/>
                </a:solidFill>
                <a:effectLst/>
                <a:latin typeface="+mn-lt"/>
                <a:ea typeface="+mn-ea"/>
                <a:cs typeface="+mn-cs"/>
              </a:rPr>
              <a:t>1. Krizių ir ekstremaliųjų situacijų prevencijos vykdymo tvarkos aprašas (toliau – aprašas) reglamentuoja valstybės institucijų ir įstaigų, kurios rengia krizių ir ekstremaliųjų situacijų valdymo planą (toliau – valstybės institucijos ir įstaigos), savivaldybių merų, kitų įstaigų ir ūkio subjektų, kurių vadovai privalo organizuoti ekstremaliųjų situacijų valdymo plano rengimą (toliau – kitos įstaigos, ūkio subjektai), krizių ir ekstremaliųjų situacijų prevencijos planavimą, vykdymą, vykdymo stebėseną ir koordinavimą.</a:t>
            </a:r>
          </a:p>
          <a:p>
            <a:r>
              <a:rPr lang="lt-LT" sz="1200" kern="1200" dirty="0">
                <a:solidFill>
                  <a:schemeClr val="tx1"/>
                </a:solidFill>
                <a:effectLst/>
                <a:latin typeface="+mn-lt"/>
                <a:ea typeface="+mn-ea"/>
                <a:cs typeface="+mn-cs"/>
              </a:rPr>
              <a:t>8. Kitų įstaigų ir ūkio subjektų vadovai ar jų įgalioti asmenys, savivaldybių merai nustato ne trumpesnio nei 3 metų laikotarpio:</a:t>
            </a:r>
          </a:p>
          <a:p>
            <a:r>
              <a:rPr lang="lt-LT" sz="1200" kern="1200" dirty="0">
                <a:solidFill>
                  <a:schemeClr val="tx1"/>
                </a:solidFill>
                <a:effectLst/>
                <a:latin typeface="+mn-lt"/>
                <a:ea typeface="+mn-ea"/>
                <a:cs typeface="+mn-cs"/>
              </a:rPr>
              <a:t>8.1. ekstremaliųjų situacijų prevencijos priemones, veiklas ir (arba) projektus (toliau –ekstremaliųjų situacijų prevencijos priemonės);</a:t>
            </a:r>
          </a:p>
          <a:p>
            <a:r>
              <a:rPr lang="lt-LT" sz="1200" kern="1200" dirty="0">
                <a:solidFill>
                  <a:schemeClr val="tx1"/>
                </a:solidFill>
                <a:effectLst/>
                <a:latin typeface="+mn-lt"/>
                <a:ea typeface="+mn-ea"/>
                <a:cs typeface="+mn-cs"/>
              </a:rPr>
              <a:t>8.2. ekstremaliųjų situacijų prevencijos priemonių atsakingus vykdytojus;</a:t>
            </a:r>
          </a:p>
          <a:p>
            <a:r>
              <a:rPr lang="lt-LT" sz="1200" kern="1200" dirty="0">
                <a:solidFill>
                  <a:schemeClr val="tx1"/>
                </a:solidFill>
                <a:effectLst/>
                <a:latin typeface="+mn-lt"/>
                <a:ea typeface="+mn-ea"/>
                <a:cs typeface="+mn-cs"/>
              </a:rPr>
              <a:t>8.3. ekstremaliųjų situacijų prevencijos priemonių įgyvendinimo terminus ir finansavimo šaltinius;</a:t>
            </a:r>
          </a:p>
          <a:p>
            <a:r>
              <a:rPr lang="lt-LT" sz="1200" kern="1200" dirty="0">
                <a:solidFill>
                  <a:schemeClr val="tx1"/>
                </a:solidFill>
                <a:effectLst/>
                <a:latin typeface="+mn-lt"/>
                <a:ea typeface="+mn-ea"/>
                <a:cs typeface="+mn-cs"/>
              </a:rPr>
              <a:t>8.4. stebėsenos rodiklius, pagal kuriuos bus įvertintas  ekstremaliųjų situacijų prevencijos priemonių įgyvendinimo veiksmingumas.</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6</a:t>
            </a:fld>
            <a:endParaRPr lang="lt-LT"/>
          </a:p>
        </p:txBody>
      </p:sp>
    </p:spTree>
    <p:extLst>
      <p:ext uri="{BB962C8B-B14F-4D97-AF65-F5344CB8AC3E}">
        <p14:creationId xmlns:p14="http://schemas.microsoft.com/office/powerpoint/2010/main" val="292780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KRITERIJŲ, KURIUOS ATITINKANČIŲ KITŲ ĮSTAIGŲ IR ŪKIO SUBJEKTŲ VADOVAI PRIVALO ORGANIZUOTI EKSTREMALIŲJŲ SITUACIJŲ VALDYMO PLANO RENGIMĄ, APRAŠAS</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7</a:t>
            </a:fld>
            <a:endParaRPr lang="lt-LT"/>
          </a:p>
        </p:txBody>
      </p:sp>
    </p:spTree>
    <p:extLst>
      <p:ext uri="{BB962C8B-B14F-4D97-AF65-F5344CB8AC3E}">
        <p14:creationId xmlns:p14="http://schemas.microsoft.com/office/powerpoint/2010/main" val="233024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KRITERIJŲ, KURIUOS ATITINKANČIŲ KITŲ ĮSTAIGŲ IR ŪKIO SUBJEKTŲ VADOVAI PRIVALO ORGANIZUOTI EKSTREMALIŲJŲ SITUACIJŲ VALDYMO PLANO RENGIMĄ, APRAŠAS</a:t>
            </a:r>
          </a:p>
          <a:p>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8</a:t>
            </a:fld>
            <a:endParaRPr lang="lt-LT"/>
          </a:p>
        </p:txBody>
      </p:sp>
    </p:spTree>
    <p:extLst>
      <p:ext uri="{BB962C8B-B14F-4D97-AF65-F5344CB8AC3E}">
        <p14:creationId xmlns:p14="http://schemas.microsoft.com/office/powerpoint/2010/main" val="100595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KRITERIJŲ, KURIUOS ATITINKANČIŲ KITŲ ĮSTAIGŲ IR ŪKIO SUBJEKTŲ VADOVAI PRIVALO ORGANIZUOTI EKSTREMALIŲJŲ SITUACIJŲ VALDYMO PLANO RENGIMĄ, APRAŠAS</a:t>
            </a:r>
          </a:p>
          <a:p>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9</a:t>
            </a:fld>
            <a:endParaRPr lang="lt-LT"/>
          </a:p>
        </p:txBody>
      </p:sp>
    </p:spTree>
    <p:extLst>
      <p:ext uri="{BB962C8B-B14F-4D97-AF65-F5344CB8AC3E}">
        <p14:creationId xmlns:p14="http://schemas.microsoft.com/office/powerpoint/2010/main" val="228843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VALSTYBĖS IR SAVIVALDYBIŲ INSTITUCIJŲ IR ĮSTAIGŲ, KITŲ ĮSTAIGŲ, ŪKIO SUBJEKTŲ IR VEIKLOS VYKDYTOJŲ, KURIE PRIVALO KAUPTI JŲ NEPERTRAUKIAMOS VEIKLOS VYKDYMUI UŽTIKRINTI BŪTINAS PRIEMONES IR ASMENINES APSAUGOS PRIEMONES, SĄRAŠAS</a:t>
            </a:r>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10</a:t>
            </a:fld>
            <a:endParaRPr lang="lt-LT"/>
          </a:p>
        </p:txBody>
      </p:sp>
    </p:spTree>
    <p:extLst>
      <p:ext uri="{BB962C8B-B14F-4D97-AF65-F5344CB8AC3E}">
        <p14:creationId xmlns:p14="http://schemas.microsoft.com/office/powerpoint/2010/main" val="343394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VALSTYBĖS IR SAVIVALDYBIŲ INSTITUCIJŲ IR ĮSTAIGŲ, KITŲ ĮSTAIGŲ, ŪKIO SUBJEKTŲ IR VEIKLOS VYKDYTOJŲ KAUPIAMŲ JŲ NEPERTRAUKIAMOS VEIKLOS VYKDYMUI UŽTIKRINTI BŪTINŲ PRIEMONIŲ IR ASMENINIŲ APSAUGOS PRIEMONIŲ SĄRAŠO, KIEKIO IR LAIKOTARPIO NUSTATYMO TVARKOS APRAŠAS</a:t>
            </a: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7. Subjektai privalo sukaupti šias būtinas priemones (pagal subjekto veiklai kylančius galimų pavojų padarinius):</a:t>
            </a:r>
          </a:p>
          <a:p>
            <a:r>
              <a:rPr lang="lt-LT" sz="1200" kern="1200" dirty="0">
                <a:solidFill>
                  <a:schemeClr val="tx1"/>
                </a:solidFill>
                <a:effectLst/>
                <a:latin typeface="+mn-lt"/>
                <a:ea typeface="+mn-ea"/>
                <a:cs typeface="+mn-cs"/>
              </a:rPr>
              <a:t>7.1. veiklos vykdymui užtikrinti būtinas priemones – generatorius, prožektorius, elektrinius šildytuvus, ryšio priemones (radijo ryšio, viešojo mobiliojo ryšio ar palydovinio ryšio ir kitus ryšio įrenginius), kurą, geriamąjį vandenį (buteliukuose), maisto davinius, užklotus, durų ir (ar) langų sandarinimo priemones, skaitmeninius </a:t>
            </a:r>
            <a:r>
              <a:rPr lang="lt-LT" sz="1200" kern="1200" dirty="0" err="1">
                <a:solidFill>
                  <a:schemeClr val="tx1"/>
                </a:solidFill>
                <a:effectLst/>
                <a:latin typeface="+mn-lt"/>
                <a:ea typeface="+mn-ea"/>
                <a:cs typeface="+mn-cs"/>
              </a:rPr>
              <a:t>dozimetrus</a:t>
            </a:r>
            <a:r>
              <a:rPr lang="lt-LT" sz="1200" kern="1200" dirty="0">
                <a:solidFill>
                  <a:schemeClr val="tx1"/>
                </a:solidFill>
                <a:effectLst/>
                <a:latin typeface="+mn-lt"/>
                <a:ea typeface="+mn-ea"/>
                <a:cs typeface="+mn-cs"/>
              </a:rPr>
              <a:t>, dozės galios matavimo prietaisus ir kitas veiklos vykdymui užtikrinti būtinas priemones, kurių poreikis nustatomas atsižvelgus į subjektų  veiklos pobūdį ir pagal galimų pavojų ir ekstremaliųjų situacijų rizikos vertinimą bei galimo pavojaus keliamus padarinius subjektų veiklai;</a:t>
            </a:r>
          </a:p>
          <a:p>
            <a:r>
              <a:rPr lang="lt-LT" sz="1200" kern="1200" dirty="0">
                <a:solidFill>
                  <a:schemeClr val="tx1"/>
                </a:solidFill>
                <a:effectLst/>
                <a:latin typeface="+mn-lt"/>
                <a:ea typeface="+mn-ea"/>
                <a:cs typeface="+mn-cs"/>
              </a:rPr>
              <a:t>7.2. asmenines apsaugos priemones:</a:t>
            </a:r>
          </a:p>
          <a:p>
            <a:r>
              <a:rPr lang="lt-LT" sz="1200" kern="1200" dirty="0">
                <a:solidFill>
                  <a:schemeClr val="tx1"/>
                </a:solidFill>
                <a:effectLst/>
                <a:latin typeface="+mn-lt"/>
                <a:ea typeface="+mn-ea"/>
                <a:cs typeface="+mn-cs"/>
              </a:rPr>
              <a:t>7.2.1. kvėpavimo takų apsaugos priemones – filtruojamąsias pramonines ir civilines dujokaukes, </a:t>
            </a:r>
            <a:r>
              <a:rPr lang="lt-LT" sz="1200" kern="1200" dirty="0" err="1">
                <a:solidFill>
                  <a:schemeClr val="tx1"/>
                </a:solidFill>
                <a:effectLst/>
                <a:latin typeface="+mn-lt"/>
                <a:ea typeface="+mn-ea"/>
                <a:cs typeface="+mn-cs"/>
              </a:rPr>
              <a:t>puskaukes</a:t>
            </a:r>
            <a:r>
              <a:rPr lang="lt-LT" sz="1200" kern="1200" dirty="0">
                <a:solidFill>
                  <a:schemeClr val="tx1"/>
                </a:solidFill>
                <a:effectLst/>
                <a:latin typeface="+mn-lt"/>
                <a:ea typeface="+mn-ea"/>
                <a:cs typeface="+mn-cs"/>
              </a:rPr>
              <a:t>, filtruojamuosius antveidžius (respiratorius FFP2/FFP3);</a:t>
            </a:r>
          </a:p>
          <a:p>
            <a:r>
              <a:rPr lang="lt-LT" sz="1200" kern="1200" dirty="0">
                <a:solidFill>
                  <a:schemeClr val="tx1"/>
                </a:solidFill>
                <a:effectLst/>
                <a:latin typeface="+mn-lt"/>
                <a:ea typeface="+mn-ea"/>
                <a:cs typeface="+mn-cs"/>
              </a:rPr>
              <a:t>7.2.2. odos, galvos, akių apsaugos priemones – apsauginius ir specialius drabužius, kostiumus, apsiaustus, kombinezonus, liemenes, guminę avalynę, apsauginius batus, pirštines, apsauginius šalmus, galvos apsauginius gaubtuvus, apsauginius skydelius (akinius);</a:t>
            </a:r>
          </a:p>
          <a:p>
            <a:r>
              <a:rPr lang="lt-LT" sz="1200" kern="1200" dirty="0">
                <a:solidFill>
                  <a:schemeClr val="tx1"/>
                </a:solidFill>
                <a:effectLst/>
                <a:latin typeface="+mn-lt"/>
                <a:ea typeface="+mn-ea"/>
                <a:cs typeface="+mn-cs"/>
              </a:rPr>
              <a:t>7.3. medicinos priemones – vienkartines medicinines kaukes, vienkartines apžiūrų, chirurgines pirštines, bekontakčius termometrus;</a:t>
            </a:r>
          </a:p>
          <a:p>
            <a:r>
              <a:rPr lang="lt-LT" sz="1200" kern="1200" dirty="0">
                <a:solidFill>
                  <a:schemeClr val="tx1"/>
                </a:solidFill>
                <a:effectLst/>
                <a:latin typeface="+mn-lt"/>
                <a:ea typeface="+mn-ea"/>
                <a:cs typeface="+mn-cs"/>
              </a:rPr>
              <a:t>7.4. vaistinius preparatus – kalio jodido tabletes;</a:t>
            </a:r>
          </a:p>
          <a:p>
            <a:r>
              <a:rPr lang="lt-LT" sz="1200" kern="1200" dirty="0">
                <a:solidFill>
                  <a:schemeClr val="tx1"/>
                </a:solidFill>
                <a:effectLst/>
                <a:latin typeface="+mn-lt"/>
                <a:ea typeface="+mn-ea"/>
                <a:cs typeface="+mn-cs"/>
              </a:rPr>
              <a:t>7.5. </a:t>
            </a:r>
            <a:r>
              <a:rPr lang="lt-LT" sz="1200" kern="1200" dirty="0" err="1">
                <a:solidFill>
                  <a:schemeClr val="tx1"/>
                </a:solidFill>
                <a:effectLst/>
                <a:latin typeface="+mn-lt"/>
                <a:ea typeface="+mn-ea"/>
                <a:cs typeface="+mn-cs"/>
              </a:rPr>
              <a:t>biocidus</a:t>
            </a:r>
            <a:r>
              <a:rPr lang="lt-LT" sz="1200" kern="1200" dirty="0">
                <a:solidFill>
                  <a:schemeClr val="tx1"/>
                </a:solidFill>
                <a:effectLst/>
                <a:latin typeface="+mn-lt"/>
                <a:ea typeface="+mn-ea"/>
                <a:cs typeface="+mn-cs"/>
              </a:rPr>
              <a:t> – rankų antiseptikus, paviršių </a:t>
            </a:r>
            <a:r>
              <a:rPr lang="lt-LT" sz="1200" kern="1200" dirty="0" err="1">
                <a:solidFill>
                  <a:schemeClr val="tx1"/>
                </a:solidFill>
                <a:effectLst/>
                <a:latin typeface="+mn-lt"/>
                <a:ea typeface="+mn-ea"/>
                <a:cs typeface="+mn-cs"/>
              </a:rPr>
              <a:t>dezinfekantus</a:t>
            </a:r>
            <a:r>
              <a:rPr lang="lt-LT" sz="1200" kern="1200" dirty="0">
                <a:solidFill>
                  <a:schemeClr val="tx1"/>
                </a:solidFill>
                <a:effectLst/>
                <a:latin typeface="+mn-lt"/>
                <a:ea typeface="+mn-ea"/>
                <a:cs typeface="+mn-cs"/>
              </a:rPr>
              <a:t>.</a:t>
            </a:r>
            <a:endParaRPr lang="lt-LT" dirty="0"/>
          </a:p>
        </p:txBody>
      </p:sp>
      <p:sp>
        <p:nvSpPr>
          <p:cNvPr id="4" name="Skaidrės numerio vietos rezervavimo ženklas 3"/>
          <p:cNvSpPr>
            <a:spLocks noGrp="1"/>
          </p:cNvSpPr>
          <p:nvPr>
            <p:ph type="sldNum" sz="quarter" idx="5"/>
          </p:nvPr>
        </p:nvSpPr>
        <p:spPr/>
        <p:txBody>
          <a:bodyPr/>
          <a:lstStyle/>
          <a:p>
            <a:fld id="{717FEBF1-DE45-474C-9FFA-0830458AFA27}" type="slidenum">
              <a:rPr lang="lt-LT" smtClean="0"/>
              <a:t>11</a:t>
            </a:fld>
            <a:endParaRPr lang="lt-LT"/>
          </a:p>
        </p:txBody>
      </p:sp>
    </p:spTree>
    <p:extLst>
      <p:ext uri="{BB962C8B-B14F-4D97-AF65-F5344CB8AC3E}">
        <p14:creationId xmlns:p14="http://schemas.microsoft.com/office/powerpoint/2010/main" val="219632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A8FFA6C-EB1B-8D88-75AF-26A90EF8B9A7}"/>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17E03DC7-4AF8-5A0D-537A-0F2969A22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B161813F-86D2-D359-CF91-A24F51600191}"/>
              </a:ext>
            </a:extLst>
          </p:cNvPr>
          <p:cNvSpPr>
            <a:spLocks noGrp="1"/>
          </p:cNvSpPr>
          <p:nvPr>
            <p:ph type="dt" sz="half" idx="10"/>
          </p:nvPr>
        </p:nvSpPr>
        <p:spPr/>
        <p:txBody>
          <a:bodyPr/>
          <a:lstStyle/>
          <a:p>
            <a:fld id="{F72E4D5D-189C-4CF1-A3F1-D52E35093D6C}" type="datetime1">
              <a:rPr lang="lt-LT" smtClean="0"/>
              <a:t>2025-12-04</a:t>
            </a:fld>
            <a:endParaRPr lang="lt-LT"/>
          </a:p>
        </p:txBody>
      </p:sp>
      <p:sp>
        <p:nvSpPr>
          <p:cNvPr id="5" name="Poraštės vietos rezervavimo ženklas 4">
            <a:extLst>
              <a:ext uri="{FF2B5EF4-FFF2-40B4-BE49-F238E27FC236}">
                <a16:creationId xmlns:a16="http://schemas.microsoft.com/office/drawing/2014/main" id="{699099BC-FDC5-3482-BB02-5BC06FDA865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7581AFBE-A50B-4724-285D-ADA65AA6BBA3}"/>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347008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BF0E1C-BF63-F608-65F5-6C3432A3D3F9}"/>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75B872A-4522-ADF6-8AFE-3F6D940BA1B7}"/>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720E693-3D2E-8D18-00A7-6E10E0D4FA39}"/>
              </a:ext>
            </a:extLst>
          </p:cNvPr>
          <p:cNvSpPr>
            <a:spLocks noGrp="1"/>
          </p:cNvSpPr>
          <p:nvPr>
            <p:ph type="dt" sz="half" idx="10"/>
          </p:nvPr>
        </p:nvSpPr>
        <p:spPr/>
        <p:txBody>
          <a:bodyPr/>
          <a:lstStyle/>
          <a:p>
            <a:fld id="{327986DC-13B1-40B0-9495-BA49BF2006AE}" type="datetime1">
              <a:rPr lang="lt-LT" smtClean="0"/>
              <a:t>2025-12-04</a:t>
            </a:fld>
            <a:endParaRPr lang="lt-LT"/>
          </a:p>
        </p:txBody>
      </p:sp>
      <p:sp>
        <p:nvSpPr>
          <p:cNvPr id="5" name="Poraštės vietos rezervavimo ženklas 4">
            <a:extLst>
              <a:ext uri="{FF2B5EF4-FFF2-40B4-BE49-F238E27FC236}">
                <a16:creationId xmlns:a16="http://schemas.microsoft.com/office/drawing/2014/main" id="{0EFFCADB-6151-8DE2-C865-B2E328F0C0F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CBAF9E3B-A254-32AE-0118-9F512F997EAD}"/>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126065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74F46286-24EE-6FCC-6EED-BAC870B26D9A}"/>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61C17C8B-3914-7DEF-D347-665190808B9B}"/>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92949474-8539-A593-D4F2-0AE42ACE39EE}"/>
              </a:ext>
            </a:extLst>
          </p:cNvPr>
          <p:cNvSpPr>
            <a:spLocks noGrp="1"/>
          </p:cNvSpPr>
          <p:nvPr>
            <p:ph type="dt" sz="half" idx="10"/>
          </p:nvPr>
        </p:nvSpPr>
        <p:spPr/>
        <p:txBody>
          <a:bodyPr/>
          <a:lstStyle/>
          <a:p>
            <a:fld id="{279579DA-199A-475F-81B6-57E0B90F12D6}" type="datetime1">
              <a:rPr lang="lt-LT" smtClean="0"/>
              <a:t>2025-12-04</a:t>
            </a:fld>
            <a:endParaRPr lang="lt-LT"/>
          </a:p>
        </p:txBody>
      </p:sp>
      <p:sp>
        <p:nvSpPr>
          <p:cNvPr id="5" name="Poraštės vietos rezervavimo ženklas 4">
            <a:extLst>
              <a:ext uri="{FF2B5EF4-FFF2-40B4-BE49-F238E27FC236}">
                <a16:creationId xmlns:a16="http://schemas.microsoft.com/office/drawing/2014/main" id="{052523C2-C53E-EA47-274E-CC4394C7E66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E925FBD7-4DCB-FE72-C3B5-ED90EB3D284B}"/>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342236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9AC7AB3-74A9-D120-15E2-EC61A696FCA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4428149B-1580-BD4E-4767-6F7EC8D9CF87}"/>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8CCB353-05C5-64E9-3D1B-7323BF22E8AE}"/>
              </a:ext>
            </a:extLst>
          </p:cNvPr>
          <p:cNvSpPr>
            <a:spLocks noGrp="1"/>
          </p:cNvSpPr>
          <p:nvPr>
            <p:ph type="dt" sz="half" idx="10"/>
          </p:nvPr>
        </p:nvSpPr>
        <p:spPr/>
        <p:txBody>
          <a:bodyPr/>
          <a:lstStyle/>
          <a:p>
            <a:fld id="{99E8D6A3-8001-4444-A02C-3EB32D8F1C79}" type="datetime1">
              <a:rPr lang="lt-LT" smtClean="0"/>
              <a:t>2025-12-04</a:t>
            </a:fld>
            <a:endParaRPr lang="lt-LT"/>
          </a:p>
        </p:txBody>
      </p:sp>
      <p:sp>
        <p:nvSpPr>
          <p:cNvPr id="5" name="Poraštės vietos rezervavimo ženklas 4">
            <a:extLst>
              <a:ext uri="{FF2B5EF4-FFF2-40B4-BE49-F238E27FC236}">
                <a16:creationId xmlns:a16="http://schemas.microsoft.com/office/drawing/2014/main" id="{D97B443E-F932-3783-C925-DA0EC2A7E6F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30703F3E-AEA9-188A-BFBD-717354547A01}"/>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316714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3FD21AE-34E5-FDD1-3CE3-73F9162644D6}"/>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9A27E3BB-0970-AB2C-6B95-A5041FCF8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C5C38619-C6A7-4E09-A3A9-A36D90158680}"/>
              </a:ext>
            </a:extLst>
          </p:cNvPr>
          <p:cNvSpPr>
            <a:spLocks noGrp="1"/>
          </p:cNvSpPr>
          <p:nvPr>
            <p:ph type="dt" sz="half" idx="10"/>
          </p:nvPr>
        </p:nvSpPr>
        <p:spPr/>
        <p:txBody>
          <a:bodyPr/>
          <a:lstStyle/>
          <a:p>
            <a:fld id="{3210027E-0CB0-460B-8800-25D404A4C062}" type="datetime1">
              <a:rPr lang="lt-LT" smtClean="0"/>
              <a:t>2025-12-04</a:t>
            </a:fld>
            <a:endParaRPr lang="lt-LT"/>
          </a:p>
        </p:txBody>
      </p:sp>
      <p:sp>
        <p:nvSpPr>
          <p:cNvPr id="5" name="Poraštės vietos rezervavimo ženklas 4">
            <a:extLst>
              <a:ext uri="{FF2B5EF4-FFF2-40B4-BE49-F238E27FC236}">
                <a16:creationId xmlns:a16="http://schemas.microsoft.com/office/drawing/2014/main" id="{FD70AE18-7770-6BE0-0710-087763B67C9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53A2378-8550-7AA0-9A53-186068D10E54}"/>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175312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9723DF6-F954-7E29-314C-781D307C027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D8941BF0-29EF-7F46-7C04-D7D7B9A57131}"/>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B7410006-F4B1-69CB-DE59-61A69ED1DF4B}"/>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16128337-2A14-429E-829A-BA50DFBA3663}"/>
              </a:ext>
            </a:extLst>
          </p:cNvPr>
          <p:cNvSpPr>
            <a:spLocks noGrp="1"/>
          </p:cNvSpPr>
          <p:nvPr>
            <p:ph type="dt" sz="half" idx="10"/>
          </p:nvPr>
        </p:nvSpPr>
        <p:spPr/>
        <p:txBody>
          <a:bodyPr/>
          <a:lstStyle/>
          <a:p>
            <a:fld id="{2DCED19A-8250-43E5-A927-30F99032A37F}" type="datetime1">
              <a:rPr lang="lt-LT" smtClean="0"/>
              <a:t>2025-12-04</a:t>
            </a:fld>
            <a:endParaRPr lang="lt-LT"/>
          </a:p>
        </p:txBody>
      </p:sp>
      <p:sp>
        <p:nvSpPr>
          <p:cNvPr id="6" name="Poraštės vietos rezervavimo ženklas 5">
            <a:extLst>
              <a:ext uri="{FF2B5EF4-FFF2-40B4-BE49-F238E27FC236}">
                <a16:creationId xmlns:a16="http://schemas.microsoft.com/office/drawing/2014/main" id="{07B00DE7-C1FD-B152-F5C3-0F06EAC0FC21}"/>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F8E1D407-C1C0-2DBA-63CE-04D3F2ECF038}"/>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36176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4A245BB-4BC2-0917-4F6F-0B3043B4D8AA}"/>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F85B3D1F-75CC-5024-2FDA-41D9933A9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437FCA50-F9C0-814D-BBCC-105BB1351EDA}"/>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53696C54-55AE-8D56-7C09-318E6FDBB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A746126C-8554-1F8B-3F00-CD2BEA4C6D3B}"/>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5200DE19-B478-8E6D-372A-D282E4DEE784}"/>
              </a:ext>
            </a:extLst>
          </p:cNvPr>
          <p:cNvSpPr>
            <a:spLocks noGrp="1"/>
          </p:cNvSpPr>
          <p:nvPr>
            <p:ph type="dt" sz="half" idx="10"/>
          </p:nvPr>
        </p:nvSpPr>
        <p:spPr/>
        <p:txBody>
          <a:bodyPr/>
          <a:lstStyle/>
          <a:p>
            <a:fld id="{10677097-D6DB-40D8-BF4C-C65EC2C6885F}" type="datetime1">
              <a:rPr lang="lt-LT" smtClean="0"/>
              <a:t>2025-12-04</a:t>
            </a:fld>
            <a:endParaRPr lang="lt-LT"/>
          </a:p>
        </p:txBody>
      </p:sp>
      <p:sp>
        <p:nvSpPr>
          <p:cNvPr id="8" name="Poraštės vietos rezervavimo ženklas 7">
            <a:extLst>
              <a:ext uri="{FF2B5EF4-FFF2-40B4-BE49-F238E27FC236}">
                <a16:creationId xmlns:a16="http://schemas.microsoft.com/office/drawing/2014/main" id="{ED9BC016-01CD-288D-8CED-2862CD3CDE9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86D3825A-9F82-0221-84AF-F44C7CA48B87}"/>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188820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272075-438F-52F2-2AB3-99B6A7580AE4}"/>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DA835E4A-37B1-EBD0-B59D-FA3025F56A90}"/>
              </a:ext>
            </a:extLst>
          </p:cNvPr>
          <p:cNvSpPr>
            <a:spLocks noGrp="1"/>
          </p:cNvSpPr>
          <p:nvPr>
            <p:ph type="dt" sz="half" idx="10"/>
          </p:nvPr>
        </p:nvSpPr>
        <p:spPr/>
        <p:txBody>
          <a:bodyPr/>
          <a:lstStyle/>
          <a:p>
            <a:fld id="{81D8CBF8-19E0-482F-B74C-3E9098A95944}" type="datetime1">
              <a:rPr lang="lt-LT" smtClean="0"/>
              <a:t>2025-12-04</a:t>
            </a:fld>
            <a:endParaRPr lang="lt-LT"/>
          </a:p>
        </p:txBody>
      </p:sp>
      <p:sp>
        <p:nvSpPr>
          <p:cNvPr id="4" name="Poraštės vietos rezervavimo ženklas 3">
            <a:extLst>
              <a:ext uri="{FF2B5EF4-FFF2-40B4-BE49-F238E27FC236}">
                <a16:creationId xmlns:a16="http://schemas.microsoft.com/office/drawing/2014/main" id="{B956EFBD-C925-1D06-18C0-C3E99FCD468B}"/>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9FECBA9D-C95A-0998-F1C0-B22B9E3F198E}"/>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364106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F8582D09-3B7A-CBE5-5A93-3245B8176D68}"/>
              </a:ext>
            </a:extLst>
          </p:cNvPr>
          <p:cNvSpPr>
            <a:spLocks noGrp="1"/>
          </p:cNvSpPr>
          <p:nvPr>
            <p:ph type="dt" sz="half" idx="10"/>
          </p:nvPr>
        </p:nvSpPr>
        <p:spPr/>
        <p:txBody>
          <a:bodyPr/>
          <a:lstStyle/>
          <a:p>
            <a:fld id="{B9D17CB0-E08F-4398-99E8-2CC4909FAA4E}" type="datetime1">
              <a:rPr lang="lt-LT" smtClean="0"/>
              <a:t>2025-12-04</a:t>
            </a:fld>
            <a:endParaRPr lang="lt-LT"/>
          </a:p>
        </p:txBody>
      </p:sp>
      <p:sp>
        <p:nvSpPr>
          <p:cNvPr id="3" name="Poraštės vietos rezervavimo ženklas 2">
            <a:extLst>
              <a:ext uri="{FF2B5EF4-FFF2-40B4-BE49-F238E27FC236}">
                <a16:creationId xmlns:a16="http://schemas.microsoft.com/office/drawing/2014/main" id="{0082C3AF-C271-F3B1-109E-1BE8DA111858}"/>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00A7ECD-5689-BC33-E944-93411A76A148}"/>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345778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06B9BD7-4696-6EED-B6DB-906FAE13D911}"/>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F41A14A3-B144-5DAC-4D12-EC29DB3A2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B644C929-DBD8-E5C8-B6E2-3147550EE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2A5E755B-4988-8D24-AC1C-C29B418B0AD8}"/>
              </a:ext>
            </a:extLst>
          </p:cNvPr>
          <p:cNvSpPr>
            <a:spLocks noGrp="1"/>
          </p:cNvSpPr>
          <p:nvPr>
            <p:ph type="dt" sz="half" idx="10"/>
          </p:nvPr>
        </p:nvSpPr>
        <p:spPr/>
        <p:txBody>
          <a:bodyPr/>
          <a:lstStyle/>
          <a:p>
            <a:fld id="{750C9992-112B-4C00-9F7E-345723B55E13}" type="datetime1">
              <a:rPr lang="lt-LT" smtClean="0"/>
              <a:t>2025-12-04</a:t>
            </a:fld>
            <a:endParaRPr lang="lt-LT"/>
          </a:p>
        </p:txBody>
      </p:sp>
      <p:sp>
        <p:nvSpPr>
          <p:cNvPr id="6" name="Poraštės vietos rezervavimo ženklas 5">
            <a:extLst>
              <a:ext uri="{FF2B5EF4-FFF2-40B4-BE49-F238E27FC236}">
                <a16:creationId xmlns:a16="http://schemas.microsoft.com/office/drawing/2014/main" id="{A564BBB9-3506-2424-75DB-397A4CC750FB}"/>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E80FB9B-0924-684F-F6B4-5FB17D1E80EB}"/>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216134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6CD67FC-4703-08C7-93FD-707268277A17}"/>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806C79FC-33C5-7264-00F6-EFE289B99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CED77324-F183-91CC-B88C-20C16D43F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2A7EFDE8-AC0F-8FD9-5D30-2C805E18B7FA}"/>
              </a:ext>
            </a:extLst>
          </p:cNvPr>
          <p:cNvSpPr>
            <a:spLocks noGrp="1"/>
          </p:cNvSpPr>
          <p:nvPr>
            <p:ph type="dt" sz="half" idx="10"/>
          </p:nvPr>
        </p:nvSpPr>
        <p:spPr/>
        <p:txBody>
          <a:bodyPr/>
          <a:lstStyle/>
          <a:p>
            <a:fld id="{9858A1CC-E3CC-492A-ABB1-FC6ED13F50ED}" type="datetime1">
              <a:rPr lang="lt-LT" smtClean="0"/>
              <a:t>2025-12-04</a:t>
            </a:fld>
            <a:endParaRPr lang="lt-LT"/>
          </a:p>
        </p:txBody>
      </p:sp>
      <p:sp>
        <p:nvSpPr>
          <p:cNvPr id="6" name="Poraštės vietos rezervavimo ženklas 5">
            <a:extLst>
              <a:ext uri="{FF2B5EF4-FFF2-40B4-BE49-F238E27FC236}">
                <a16:creationId xmlns:a16="http://schemas.microsoft.com/office/drawing/2014/main" id="{2E08BFBC-2C6F-03AB-BE6C-CBF0A34741D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9F79B3F-0866-5F05-70C6-B2B09F6C23CE}"/>
              </a:ext>
            </a:extLst>
          </p:cNvPr>
          <p:cNvSpPr>
            <a:spLocks noGrp="1"/>
          </p:cNvSpPr>
          <p:nvPr>
            <p:ph type="sldNum" sz="quarter" idx="12"/>
          </p:nvPr>
        </p:nvSpPr>
        <p:spPr/>
        <p:txBody>
          <a:bodyPr/>
          <a:lstStyle/>
          <a:p>
            <a:fld id="{A5ABD58F-47A9-4BD3-A0B1-8E2C04F43F53}" type="slidenum">
              <a:rPr lang="lt-LT" smtClean="0"/>
              <a:t>‹#›</a:t>
            </a:fld>
            <a:endParaRPr lang="lt-LT"/>
          </a:p>
        </p:txBody>
      </p:sp>
    </p:spTree>
    <p:extLst>
      <p:ext uri="{BB962C8B-B14F-4D97-AF65-F5344CB8AC3E}">
        <p14:creationId xmlns:p14="http://schemas.microsoft.com/office/powerpoint/2010/main" val="78903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62A4A782-33C9-4100-3177-99AEDDD49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15B35EAE-6505-48F1-3C8E-D92BF37BF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4C48138F-ADCB-FD53-7081-339D1856E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A2745-3621-4BC6-B871-A97FAB4109EE}" type="datetime1">
              <a:rPr lang="lt-LT" smtClean="0"/>
              <a:t>2025-12-04</a:t>
            </a:fld>
            <a:endParaRPr lang="lt-LT"/>
          </a:p>
        </p:txBody>
      </p:sp>
      <p:sp>
        <p:nvSpPr>
          <p:cNvPr id="5" name="Poraštės vietos rezervavimo ženklas 4">
            <a:extLst>
              <a:ext uri="{FF2B5EF4-FFF2-40B4-BE49-F238E27FC236}">
                <a16:creationId xmlns:a16="http://schemas.microsoft.com/office/drawing/2014/main" id="{4052934F-B8A3-3538-EB8C-CDDF91C14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82E458AB-4652-18B2-DC72-7D93435F7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BD58F-47A9-4BD3-A0B1-8E2C04F43F53}" type="slidenum">
              <a:rPr lang="lt-LT" smtClean="0"/>
              <a:t>‹#›</a:t>
            </a:fld>
            <a:endParaRPr lang="lt-LT"/>
          </a:p>
        </p:txBody>
      </p:sp>
    </p:spTree>
    <p:extLst>
      <p:ext uri="{BB962C8B-B14F-4D97-AF65-F5344CB8AC3E}">
        <p14:creationId xmlns:p14="http://schemas.microsoft.com/office/powerpoint/2010/main" val="360334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BE8AB6-55A6-4C96-9A33-A7EC178366B2}"/>
              </a:ext>
            </a:extLst>
          </p:cNvPr>
          <p:cNvSpPr txBox="1"/>
          <p:nvPr/>
        </p:nvSpPr>
        <p:spPr>
          <a:xfrm>
            <a:off x="1362075" y="5626254"/>
            <a:ext cx="9144000" cy="1098395"/>
          </a:xfrm>
          <a:prstGeom prst="rect">
            <a:avLst/>
          </a:prstGeom>
        </p:spPr>
        <p:txBody>
          <a:bodyPr vert="horz" lIns="91440" tIns="45720" rIns="91440" bIns="45720" rtlCol="0">
            <a:normAutofit/>
          </a:bodyPr>
          <a:lstStyle/>
          <a:p>
            <a:pPr algn="ctr">
              <a:lnSpc>
                <a:spcPct val="90000"/>
              </a:lnSpc>
              <a:spcBef>
                <a:spcPts val="1000"/>
              </a:spcBef>
            </a:pPr>
            <a:endParaRPr lang="en-US" sz="2400" dirty="0">
              <a:solidFill>
                <a:srgbClr val="FFFFFF"/>
              </a:solidFill>
              <a:latin typeface="Georgia" panose="02040502050405020303" pitchFamily="18" charset="0"/>
            </a:endParaRPr>
          </a:p>
        </p:txBody>
      </p:sp>
      <p:pic>
        <p:nvPicPr>
          <p:cNvPr id="5" name="Paveikslėlis 4">
            <a:extLst>
              <a:ext uri="{FF2B5EF4-FFF2-40B4-BE49-F238E27FC236}">
                <a16:creationId xmlns:a16="http://schemas.microsoft.com/office/drawing/2014/main" id="{2B4E6359-AA53-4AB0-B0DC-164A54DF126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338598"/>
            <a:ext cx="12192000" cy="8128000"/>
          </a:xfrm>
          <a:prstGeom prst="rect">
            <a:avLst/>
          </a:prstGeom>
        </p:spPr>
      </p:pic>
      <p:sp>
        <p:nvSpPr>
          <p:cNvPr id="2" name="Pavadinimas 1">
            <a:extLst>
              <a:ext uri="{FF2B5EF4-FFF2-40B4-BE49-F238E27FC236}">
                <a16:creationId xmlns:a16="http://schemas.microsoft.com/office/drawing/2014/main" id="{A26AEFA4-F210-8CF2-52C9-9D6102815A93}"/>
              </a:ext>
            </a:extLst>
          </p:cNvPr>
          <p:cNvSpPr>
            <a:spLocks noGrp="1"/>
          </p:cNvSpPr>
          <p:nvPr>
            <p:ph type="ctrTitle"/>
          </p:nvPr>
        </p:nvSpPr>
        <p:spPr>
          <a:xfrm>
            <a:off x="1524000" y="1562643"/>
            <a:ext cx="9144000" cy="3212797"/>
          </a:xfrm>
        </p:spPr>
        <p:txBody>
          <a:bodyPr vert="horz" lIns="91440" tIns="45720" rIns="91440" bIns="45720" rtlCol="0" anchor="b">
            <a:noAutofit/>
          </a:bodyPr>
          <a:lstStyle/>
          <a:p>
            <a:r>
              <a:rPr lang="lt-LT" b="1" cap="all" dirty="0">
                <a:latin typeface="Calibri" panose="020F0502020204030204" pitchFamily="34" charset="0"/>
                <a:ea typeface="Calibri" panose="020F0502020204030204" pitchFamily="34" charset="0"/>
                <a:cs typeface="Calibri" panose="020F0502020204030204" pitchFamily="34" charset="0"/>
              </a:rPr>
              <a:t>Pasiruošimas ekstremaliosioms situacijoms: ką privalo žinoti įmonės</a:t>
            </a:r>
            <a:endParaRPr lang="lt-LT" b="1" cap="all"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52057F9-400E-9368-189A-AE80E6BFBABD}"/>
              </a:ext>
            </a:extLst>
          </p:cNvPr>
          <p:cNvSpPr txBox="1"/>
          <p:nvPr/>
        </p:nvSpPr>
        <p:spPr>
          <a:xfrm>
            <a:off x="3913238" y="5242650"/>
            <a:ext cx="8131277" cy="1200329"/>
          </a:xfrm>
          <a:prstGeom prst="rect">
            <a:avLst/>
          </a:prstGeom>
          <a:noFill/>
        </p:spPr>
        <p:txBody>
          <a:bodyPr wrap="square">
            <a:spAutoFit/>
          </a:bodyPr>
          <a:lstStyle/>
          <a:p>
            <a:pPr algn="r"/>
            <a:r>
              <a:rPr lang="lt-LT" sz="1800" b="1" dirty="0"/>
              <a:t>Šiaulių miesto savivaldybės administracijos</a:t>
            </a:r>
          </a:p>
          <a:p>
            <a:pPr algn="r"/>
            <a:r>
              <a:rPr lang="lt-LT" sz="1800" b="1" dirty="0"/>
              <a:t>Civilinės saugos ir teisėtvarkos skyriaus</a:t>
            </a:r>
          </a:p>
          <a:p>
            <a:pPr algn="r"/>
            <a:r>
              <a:rPr lang="lt-LT" b="1" dirty="0"/>
              <a:t>Civilinės saugos poskyrio parengties pareigūnas</a:t>
            </a:r>
          </a:p>
          <a:p>
            <a:pPr algn="r"/>
            <a:r>
              <a:rPr lang="lt-LT" sz="1800" b="1" dirty="0"/>
              <a:t>(poskyrio vedėjas) Paulius Stočkus</a:t>
            </a:r>
          </a:p>
        </p:txBody>
      </p:sp>
      <p:pic>
        <p:nvPicPr>
          <p:cNvPr id="9" name="Paveikslėlis 8">
            <a:extLst>
              <a:ext uri="{FF2B5EF4-FFF2-40B4-BE49-F238E27FC236}">
                <a16:creationId xmlns:a16="http://schemas.microsoft.com/office/drawing/2014/main" id="{078B96FF-929C-ED80-E414-AF0703503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488"/>
            <a:ext cx="968837" cy="968837"/>
          </a:xfrm>
          <a:prstGeom prst="rect">
            <a:avLst/>
          </a:prstGeom>
        </p:spPr>
      </p:pic>
    </p:spTree>
    <p:extLst>
      <p:ext uri="{BB962C8B-B14F-4D97-AF65-F5344CB8AC3E}">
        <p14:creationId xmlns:p14="http://schemas.microsoft.com/office/powerpoint/2010/main" val="720071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039CA-1632-829A-6D05-C743A9344468}"/>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D83B1C48-1F6D-0B42-12F7-B995D4956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C4FA52DE-13F1-F663-9A27-70B665D9709D}"/>
              </a:ext>
            </a:extLst>
          </p:cNvPr>
          <p:cNvSpPr>
            <a:spLocks noGrp="1"/>
          </p:cNvSpPr>
          <p:nvPr>
            <p:ph type="ctrTitle"/>
          </p:nvPr>
        </p:nvSpPr>
        <p:spPr>
          <a:xfrm>
            <a:off x="1309434" y="218268"/>
            <a:ext cx="9809290" cy="981268"/>
          </a:xfrm>
        </p:spPr>
        <p:txBody>
          <a:bodyPr anchor="ctr" anchorCtr="0">
            <a:noAutofit/>
          </a:bodyPr>
          <a:lstStyle/>
          <a:p>
            <a:r>
              <a:rPr lang="lt-LT" sz="3600" b="1" cap="all" dirty="0">
                <a:solidFill>
                  <a:srgbClr val="FDB515"/>
                </a:solidFill>
                <a:latin typeface="+mn-lt"/>
              </a:rPr>
              <a:t>Būtinųjų priemonių atsargų kaupimas</a:t>
            </a:r>
            <a:br>
              <a:rPr lang="lt-LT" sz="3600" b="1" cap="all" dirty="0">
                <a:solidFill>
                  <a:srgbClr val="FDB515"/>
                </a:solidFill>
                <a:latin typeface="+mn-lt"/>
              </a:rPr>
            </a:br>
            <a:r>
              <a:rPr lang="lt-LT" sz="3600" b="1" cap="all" dirty="0">
                <a:solidFill>
                  <a:srgbClr val="FDB515"/>
                </a:solidFill>
                <a:latin typeface="+mn-lt"/>
              </a:rPr>
              <a:t>(Kas, KAM ir Ką?)</a:t>
            </a:r>
          </a:p>
        </p:txBody>
      </p:sp>
      <p:sp>
        <p:nvSpPr>
          <p:cNvPr id="12" name="TextBox 11">
            <a:extLst>
              <a:ext uri="{FF2B5EF4-FFF2-40B4-BE49-F238E27FC236}">
                <a16:creationId xmlns:a16="http://schemas.microsoft.com/office/drawing/2014/main" id="{D3E2146C-F0C9-0068-2B95-0C4ED3C386C7}"/>
              </a:ext>
            </a:extLst>
          </p:cNvPr>
          <p:cNvSpPr txBox="1"/>
          <p:nvPr/>
        </p:nvSpPr>
        <p:spPr>
          <a:xfrm>
            <a:off x="854845" y="1660578"/>
            <a:ext cx="10370470" cy="3539430"/>
          </a:xfrm>
          <a:prstGeom prst="rect">
            <a:avLst/>
          </a:prstGeom>
          <a:noFill/>
        </p:spPr>
        <p:txBody>
          <a:bodyPr wrap="square">
            <a:spAutoFit/>
          </a:bodyPr>
          <a:lstStyle/>
          <a:p>
            <a:pPr algn="just"/>
            <a:r>
              <a:rPr lang="lt-LT" sz="2800" i="1" dirty="0"/>
              <a:t>Tai nėra rekomendacija – tai įstatyminė prievolė (27 str.).</a:t>
            </a:r>
          </a:p>
          <a:p>
            <a:pPr algn="just"/>
            <a:endParaRPr lang="lt-LT" sz="2800" dirty="0"/>
          </a:p>
          <a:p>
            <a:pPr marL="457200" indent="-457200" algn="just">
              <a:buFont typeface="Courier New" panose="02070309020205020404" pitchFamily="49" charset="0"/>
              <a:buChar char="o"/>
            </a:pPr>
            <a:r>
              <a:rPr lang="lt-LT" sz="2800" b="1" dirty="0"/>
              <a:t>Kas privalo kaupti?</a:t>
            </a:r>
            <a:r>
              <a:rPr lang="lt-LT" sz="2800" dirty="0"/>
              <a:t> (Pagal sąrašą, pvz.):</a:t>
            </a:r>
          </a:p>
          <a:p>
            <a:pPr marL="457200" indent="-457200" algn="just">
              <a:buFont typeface="Arial" panose="020B0604020202020204" pitchFamily="34" charset="0"/>
              <a:buChar char="•"/>
            </a:pPr>
            <a:r>
              <a:rPr lang="lt-LT" sz="2800" dirty="0"/>
              <a:t>Šilumos, elektros, vandens tiekėjai.</a:t>
            </a:r>
          </a:p>
          <a:p>
            <a:pPr marL="457200" indent="-457200" algn="just">
              <a:buFont typeface="Arial" panose="020B0604020202020204" pitchFamily="34" charset="0"/>
              <a:buChar char="•"/>
            </a:pPr>
            <a:r>
              <a:rPr lang="lt-LT" sz="2800" dirty="0"/>
              <a:t>Maisto prekių prekybininkai.</a:t>
            </a:r>
          </a:p>
          <a:p>
            <a:pPr marL="457200" indent="-457200" algn="just">
              <a:buFont typeface="Arial" panose="020B0604020202020204" pitchFamily="34" charset="0"/>
              <a:buChar char="•"/>
            </a:pPr>
            <a:r>
              <a:rPr lang="lt-LT" sz="2800" dirty="0"/>
              <a:t>Kelių priežiūros įmonės, degalinės.</a:t>
            </a:r>
          </a:p>
          <a:p>
            <a:pPr marL="457200" indent="-457200" algn="just">
              <a:buFont typeface="Arial" panose="020B0604020202020204" pitchFamily="34" charset="0"/>
              <a:buChar char="•"/>
            </a:pPr>
            <a:r>
              <a:rPr lang="lt-LT" sz="2800" dirty="0"/>
              <a:t>Ryšių tiekėjai.</a:t>
            </a:r>
          </a:p>
          <a:p>
            <a:pPr marL="457200" indent="-457200" algn="just">
              <a:buFont typeface="Arial" panose="020B0604020202020204" pitchFamily="34" charset="0"/>
              <a:buChar char="•"/>
            </a:pPr>
            <a:r>
              <a:rPr lang="lt-LT" sz="2800" dirty="0"/>
              <a:t>Atliekų tvarkytojai.</a:t>
            </a:r>
          </a:p>
        </p:txBody>
      </p:sp>
      <p:pic>
        <p:nvPicPr>
          <p:cNvPr id="9" name="Paveikslėlis 8">
            <a:extLst>
              <a:ext uri="{FF2B5EF4-FFF2-40B4-BE49-F238E27FC236}">
                <a16:creationId xmlns:a16="http://schemas.microsoft.com/office/drawing/2014/main" id="{AA498815-6FA2-2F76-DE14-DB4756A3F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149" y="1091381"/>
            <a:ext cx="8229600" cy="6858000"/>
          </a:xfrm>
          <a:prstGeom prst="rect">
            <a:avLst/>
          </a:prstGeom>
        </p:spPr>
      </p:pic>
      <p:sp>
        <p:nvSpPr>
          <p:cNvPr id="11" name="Skaidrės numerio vietos rezervavimo ženklas 10">
            <a:extLst>
              <a:ext uri="{FF2B5EF4-FFF2-40B4-BE49-F238E27FC236}">
                <a16:creationId xmlns:a16="http://schemas.microsoft.com/office/drawing/2014/main" id="{35D32130-4337-1C85-ED8F-7F9F7E29CF28}"/>
              </a:ext>
            </a:extLst>
          </p:cNvPr>
          <p:cNvSpPr>
            <a:spLocks noGrp="1"/>
          </p:cNvSpPr>
          <p:nvPr>
            <p:ph type="sldNum" sz="quarter" idx="12"/>
          </p:nvPr>
        </p:nvSpPr>
        <p:spPr/>
        <p:txBody>
          <a:bodyPr/>
          <a:lstStyle/>
          <a:p>
            <a:fld id="{A5ABD58F-47A9-4BD3-A0B1-8E2C04F43F53}" type="slidenum">
              <a:rPr lang="lt-LT" smtClean="0"/>
              <a:t>10</a:t>
            </a:fld>
            <a:endParaRPr lang="lt-LT"/>
          </a:p>
        </p:txBody>
      </p:sp>
    </p:spTree>
    <p:extLst>
      <p:ext uri="{BB962C8B-B14F-4D97-AF65-F5344CB8AC3E}">
        <p14:creationId xmlns:p14="http://schemas.microsoft.com/office/powerpoint/2010/main" val="3993572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C982-F133-5A7C-52E5-70244BE463A5}"/>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4D1CA232-988D-FF34-21A6-1F61F157A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4158" y="1223704"/>
            <a:ext cx="2288340" cy="1717353"/>
          </a:xfrm>
          <a:prstGeom prst="rect">
            <a:avLst/>
          </a:prstGeom>
        </p:spPr>
      </p:pic>
      <p:pic>
        <p:nvPicPr>
          <p:cNvPr id="10" name="Paveikslėlis 4">
            <a:extLst>
              <a:ext uri="{FF2B5EF4-FFF2-40B4-BE49-F238E27FC236}">
                <a16:creationId xmlns:a16="http://schemas.microsoft.com/office/drawing/2014/main" id="{96DCFADB-71EB-D5E6-9900-2C62E3AF3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20E06BC1-15FB-07BF-DDAB-CEF6ACE9B646}"/>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47B757BA-A5AC-D3D1-A3AD-E2BF79D6771E}"/>
              </a:ext>
            </a:extLst>
          </p:cNvPr>
          <p:cNvSpPr>
            <a:spLocks noGrp="1"/>
          </p:cNvSpPr>
          <p:nvPr>
            <p:ph type="ctrTitle"/>
          </p:nvPr>
        </p:nvSpPr>
        <p:spPr>
          <a:xfrm>
            <a:off x="1309434" y="218268"/>
            <a:ext cx="9809290" cy="981268"/>
          </a:xfrm>
        </p:spPr>
        <p:txBody>
          <a:bodyPr anchor="ctr" anchorCtr="0">
            <a:noAutofit/>
          </a:bodyPr>
          <a:lstStyle/>
          <a:p>
            <a:r>
              <a:rPr lang="lt-LT" sz="3600" b="1" cap="all" dirty="0">
                <a:solidFill>
                  <a:srgbClr val="FDB515"/>
                </a:solidFill>
                <a:latin typeface="+mn-lt"/>
              </a:rPr>
              <a:t>Būtinųjų priemonių atsargų kaupimas (Kas ir Ką?)</a:t>
            </a:r>
          </a:p>
        </p:txBody>
      </p:sp>
      <p:sp>
        <p:nvSpPr>
          <p:cNvPr id="12" name="TextBox 11">
            <a:extLst>
              <a:ext uri="{FF2B5EF4-FFF2-40B4-BE49-F238E27FC236}">
                <a16:creationId xmlns:a16="http://schemas.microsoft.com/office/drawing/2014/main" id="{08DF9777-F7C6-2C79-CAD5-F5031E700C8E}"/>
              </a:ext>
            </a:extLst>
          </p:cNvPr>
          <p:cNvSpPr txBox="1"/>
          <p:nvPr/>
        </p:nvSpPr>
        <p:spPr>
          <a:xfrm>
            <a:off x="854845" y="1406018"/>
            <a:ext cx="8957749" cy="3970318"/>
          </a:xfrm>
          <a:prstGeom prst="rect">
            <a:avLst/>
          </a:prstGeom>
          <a:noFill/>
        </p:spPr>
        <p:txBody>
          <a:bodyPr wrap="square">
            <a:spAutoFit/>
          </a:bodyPr>
          <a:lstStyle/>
          <a:p>
            <a:pPr marL="457200" indent="-457200" algn="just">
              <a:buFont typeface="Courier New" panose="02070309020205020404" pitchFamily="49" charset="0"/>
              <a:buChar char="o"/>
            </a:pPr>
            <a:r>
              <a:rPr lang="lt-LT" sz="2800" b="1" dirty="0"/>
              <a:t>Kam kaupti?</a:t>
            </a:r>
            <a:endParaRPr lang="lt-LT" sz="2800" dirty="0"/>
          </a:p>
          <a:p>
            <a:pPr marL="457200" indent="-457200" algn="just">
              <a:buFont typeface="Arial" panose="020B0604020202020204" pitchFamily="34" charset="0"/>
              <a:buChar char="•"/>
            </a:pPr>
            <a:r>
              <a:rPr lang="lt-LT" sz="2800" b="1" dirty="0"/>
              <a:t>Veiklos tęstinumui:</a:t>
            </a:r>
            <a:r>
              <a:rPr lang="lt-LT" sz="2800" dirty="0"/>
              <a:t> Generatoriai, kuras, ryšio priemonės.</a:t>
            </a:r>
          </a:p>
          <a:p>
            <a:pPr marL="457200" indent="-457200" algn="just">
              <a:buFont typeface="Arial" panose="020B0604020202020204" pitchFamily="34" charset="0"/>
              <a:buChar char="•"/>
            </a:pPr>
            <a:r>
              <a:rPr lang="lt-LT" sz="2800" b="1" dirty="0"/>
              <a:t>Darbuotojų saugai:</a:t>
            </a:r>
            <a:r>
              <a:rPr lang="lt-LT" sz="2800" dirty="0"/>
              <a:t> Asmeninės apsaugos priemonės, maistas, vanduo, pirmosios pagalbos rinkiniai.</a:t>
            </a:r>
          </a:p>
          <a:p>
            <a:pPr algn="just"/>
            <a:endParaRPr lang="lt-LT" sz="2800" dirty="0"/>
          </a:p>
          <a:p>
            <a:pPr marL="457200" indent="-457200" algn="just">
              <a:buFont typeface="Courier New" panose="02070309020205020404" pitchFamily="49" charset="0"/>
              <a:buChar char="o"/>
            </a:pPr>
            <a:r>
              <a:rPr lang="lt-LT" sz="2800" b="1" dirty="0"/>
              <a:t>Kuriam laikui?</a:t>
            </a:r>
            <a:endParaRPr lang="lt-LT" sz="2800" dirty="0"/>
          </a:p>
          <a:p>
            <a:pPr marL="457200" indent="-457200" algn="just">
              <a:buFont typeface="Arial" panose="020B0604020202020204" pitchFamily="34" charset="0"/>
              <a:buChar char="•"/>
            </a:pPr>
            <a:r>
              <a:rPr lang="lt-LT" sz="2800" dirty="0"/>
              <a:t>Elektros sutrikimų atveju – </a:t>
            </a:r>
            <a:r>
              <a:rPr lang="lt-LT" sz="2800" b="1" dirty="0"/>
              <a:t>1 parai</a:t>
            </a:r>
            <a:r>
              <a:rPr lang="lt-LT" sz="2800" dirty="0"/>
              <a:t>.</a:t>
            </a:r>
          </a:p>
          <a:p>
            <a:pPr marL="457200" indent="-457200" algn="just">
              <a:buFont typeface="Arial" panose="020B0604020202020204" pitchFamily="34" charset="0"/>
              <a:buChar char="•"/>
            </a:pPr>
            <a:r>
              <a:rPr lang="lt-LT" sz="2800" dirty="0"/>
              <a:t>Kitų pavojų atveju – </a:t>
            </a:r>
            <a:r>
              <a:rPr lang="lt-LT" sz="2800" b="1" dirty="0"/>
              <a:t>3 paroms</a:t>
            </a:r>
            <a:r>
              <a:rPr lang="lt-LT" sz="2800" dirty="0"/>
              <a:t>.</a:t>
            </a:r>
          </a:p>
          <a:p>
            <a:pPr marL="457200" indent="-457200" algn="just">
              <a:buFont typeface="Arial" panose="020B0604020202020204" pitchFamily="34" charset="0"/>
              <a:buChar char="•"/>
            </a:pPr>
            <a:r>
              <a:rPr lang="lt-LT" sz="2800" dirty="0"/>
              <a:t>Epidemijų/branduolinių avarijų atveju – </a:t>
            </a:r>
            <a:r>
              <a:rPr lang="lt-LT" sz="2800" b="1" dirty="0"/>
              <a:t>30 parų</a:t>
            </a:r>
            <a:r>
              <a:rPr lang="lt-LT" sz="2800" dirty="0"/>
              <a:t>.</a:t>
            </a:r>
          </a:p>
        </p:txBody>
      </p:sp>
      <p:pic>
        <p:nvPicPr>
          <p:cNvPr id="3" name="Paveikslėlis 2">
            <a:extLst>
              <a:ext uri="{FF2B5EF4-FFF2-40B4-BE49-F238E27FC236}">
                <a16:creationId xmlns:a16="http://schemas.microsoft.com/office/drawing/2014/main" id="{74B96583-1128-60D8-83B4-B689BFA83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2018" y="4246164"/>
            <a:ext cx="1739423" cy="1777188"/>
          </a:xfrm>
          <a:prstGeom prst="rect">
            <a:avLst/>
          </a:prstGeom>
        </p:spPr>
      </p:pic>
      <p:pic>
        <p:nvPicPr>
          <p:cNvPr id="5" name="Paveikslėlis 4">
            <a:extLst>
              <a:ext uri="{FF2B5EF4-FFF2-40B4-BE49-F238E27FC236}">
                <a16:creationId xmlns:a16="http://schemas.microsoft.com/office/drawing/2014/main" id="{C321ACF1-1E75-2C0C-7E43-F0A1B4CBDB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6485" y="3032886"/>
            <a:ext cx="1082121" cy="1082121"/>
          </a:xfrm>
          <a:prstGeom prst="rect">
            <a:avLst/>
          </a:prstGeom>
        </p:spPr>
      </p:pic>
      <p:sp>
        <p:nvSpPr>
          <p:cNvPr id="6" name="Skaidrės numerio vietos rezervavimo ženklas 5">
            <a:extLst>
              <a:ext uri="{FF2B5EF4-FFF2-40B4-BE49-F238E27FC236}">
                <a16:creationId xmlns:a16="http://schemas.microsoft.com/office/drawing/2014/main" id="{54121E30-DEC2-C806-ECC8-320D4E70BA28}"/>
              </a:ext>
            </a:extLst>
          </p:cNvPr>
          <p:cNvSpPr>
            <a:spLocks noGrp="1"/>
          </p:cNvSpPr>
          <p:nvPr>
            <p:ph type="sldNum" sz="quarter" idx="12"/>
          </p:nvPr>
        </p:nvSpPr>
        <p:spPr/>
        <p:txBody>
          <a:bodyPr/>
          <a:lstStyle/>
          <a:p>
            <a:fld id="{A5ABD58F-47A9-4BD3-A0B1-8E2C04F43F53}" type="slidenum">
              <a:rPr lang="lt-LT" smtClean="0"/>
              <a:t>11</a:t>
            </a:fld>
            <a:endParaRPr lang="lt-LT"/>
          </a:p>
        </p:txBody>
      </p:sp>
    </p:spTree>
    <p:extLst>
      <p:ext uri="{BB962C8B-B14F-4D97-AF65-F5344CB8AC3E}">
        <p14:creationId xmlns:p14="http://schemas.microsoft.com/office/powerpoint/2010/main" val="3738943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F622-DAA0-16E6-898F-3F37BE954F23}"/>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AFD34385-96EE-BAE4-C901-641727E2E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580206FA-076D-055C-43B5-4F86962E5515}"/>
              </a:ext>
            </a:extLst>
          </p:cNvPr>
          <p:cNvSpPr>
            <a:spLocks noGrp="1"/>
          </p:cNvSpPr>
          <p:nvPr>
            <p:ph type="ctrTitle"/>
          </p:nvPr>
        </p:nvSpPr>
        <p:spPr>
          <a:xfrm>
            <a:off x="1309434" y="139612"/>
            <a:ext cx="9809290" cy="981268"/>
          </a:xfrm>
        </p:spPr>
        <p:txBody>
          <a:bodyPr anchor="ctr" anchorCtr="0">
            <a:normAutofit/>
          </a:bodyPr>
          <a:lstStyle/>
          <a:p>
            <a:r>
              <a:rPr lang="lt-LT" sz="3600" b="1" cap="all" dirty="0">
                <a:solidFill>
                  <a:srgbClr val="FDB515"/>
                </a:solidFill>
                <a:latin typeface="+mn-lt"/>
              </a:rPr>
              <a:t>Darbuotojų mokymas ir pratybos</a:t>
            </a:r>
          </a:p>
        </p:txBody>
      </p:sp>
      <p:sp>
        <p:nvSpPr>
          <p:cNvPr id="12" name="TextBox 11">
            <a:extLst>
              <a:ext uri="{FF2B5EF4-FFF2-40B4-BE49-F238E27FC236}">
                <a16:creationId xmlns:a16="http://schemas.microsoft.com/office/drawing/2014/main" id="{460693C4-9426-55A8-98D9-6B7455CB17E6}"/>
              </a:ext>
            </a:extLst>
          </p:cNvPr>
          <p:cNvSpPr txBox="1"/>
          <p:nvPr/>
        </p:nvSpPr>
        <p:spPr>
          <a:xfrm>
            <a:off x="854844" y="1160208"/>
            <a:ext cx="6745491" cy="5262979"/>
          </a:xfrm>
          <a:prstGeom prst="rect">
            <a:avLst/>
          </a:prstGeom>
          <a:noFill/>
        </p:spPr>
        <p:txBody>
          <a:bodyPr wrap="square">
            <a:spAutoFit/>
          </a:bodyPr>
          <a:lstStyle/>
          <a:p>
            <a:pPr algn="just"/>
            <a:r>
              <a:rPr lang="lt-LT" sz="2400" i="1" dirty="0"/>
              <a:t>Jūsų pareiga – kad darbuotojai žinotų, kaip elgtis.</a:t>
            </a:r>
            <a:endParaRPr lang="lt-LT" sz="2400" dirty="0"/>
          </a:p>
          <a:p>
            <a:pPr marL="342900" indent="-342900" algn="just">
              <a:buFont typeface="Courier New" panose="02070309020205020404" pitchFamily="49" charset="0"/>
              <a:buChar char="o"/>
            </a:pPr>
            <a:r>
              <a:rPr lang="lt-LT" sz="2400" b="1" dirty="0"/>
              <a:t>Mokymai (25 str.):</a:t>
            </a:r>
            <a:endParaRPr lang="lt-LT" sz="2400" dirty="0"/>
          </a:p>
          <a:p>
            <a:pPr marL="800100" lvl="1" indent="-342900" algn="just">
              <a:buFont typeface="Arial" panose="020B0604020202020204" pitchFamily="34" charset="0"/>
              <a:buChar char="•"/>
            </a:pPr>
            <a:r>
              <a:rPr lang="lt-LT" sz="2400" dirty="0"/>
              <a:t>Vadovas privalo organizuoti darbuotojų civilinės saugos mokymą darbo vietoje.</a:t>
            </a:r>
          </a:p>
          <a:p>
            <a:pPr marL="800100" lvl="1" indent="-342900" algn="just">
              <a:buFont typeface="Arial" panose="020B0604020202020204" pitchFamily="34" charset="0"/>
              <a:buChar char="•"/>
            </a:pPr>
            <a:r>
              <a:rPr lang="lt-LT" sz="2400" dirty="0"/>
              <a:t>Mokymo turinys turi apimti ir pasirengimą karinėms/hibridinėms grėsmėms.</a:t>
            </a:r>
          </a:p>
          <a:p>
            <a:pPr marL="800100" lvl="1" indent="-342900" algn="just">
              <a:buFont typeface="Arial" panose="020B0604020202020204" pitchFamily="34" charset="0"/>
              <a:buChar char="•"/>
            </a:pPr>
            <a:r>
              <a:rPr lang="lt-LT" sz="2400" dirty="0"/>
              <a:t>Vadovai ir atsakingi asmenys (rengiantys ESVP) turi išklausyti PAGD (Priešgaisrinės apsaugos ir gelbėjimo departamento) patvirtintus kursus.</a:t>
            </a:r>
          </a:p>
          <a:p>
            <a:pPr marL="342900" indent="-342900" algn="just">
              <a:buFont typeface="Courier New" panose="02070309020205020404" pitchFamily="49" charset="0"/>
              <a:buChar char="o"/>
            </a:pPr>
            <a:r>
              <a:rPr lang="lt-LT" sz="2400" b="1" dirty="0"/>
              <a:t>Pratybos (pagal Tvarkos aprašą):</a:t>
            </a:r>
            <a:endParaRPr lang="lt-LT" sz="2400" dirty="0"/>
          </a:p>
          <a:p>
            <a:pPr marL="800100" lvl="1" indent="-342900" algn="just">
              <a:buFont typeface="Arial" panose="020B0604020202020204" pitchFamily="34" charset="0"/>
              <a:buChar char="•"/>
            </a:pPr>
            <a:r>
              <a:rPr lang="lt-LT" sz="2400" dirty="0"/>
              <a:t>Privaloma organizuoti ne rečiau kaip </a:t>
            </a:r>
            <a:r>
              <a:rPr lang="lt-LT" sz="2400" b="1" dirty="0"/>
              <a:t>kartą per metus</a:t>
            </a:r>
            <a:r>
              <a:rPr lang="lt-LT" sz="2400" dirty="0"/>
              <a:t>.</a:t>
            </a:r>
          </a:p>
          <a:p>
            <a:pPr marL="800100" lvl="1" indent="-342900" algn="just">
              <a:buFont typeface="Arial" panose="020B0604020202020204" pitchFamily="34" charset="0"/>
              <a:buChar char="•"/>
            </a:pPr>
            <a:r>
              <a:rPr lang="lt-LT" sz="2400" dirty="0"/>
              <a:t>Tikslas: patikrinti pasirengimą realiai veikti (evakuacija, veiklos tęstinumas).</a:t>
            </a:r>
          </a:p>
        </p:txBody>
      </p:sp>
      <p:pic>
        <p:nvPicPr>
          <p:cNvPr id="5" name="Paveikslėlis 4">
            <a:extLst>
              <a:ext uri="{FF2B5EF4-FFF2-40B4-BE49-F238E27FC236}">
                <a16:creationId xmlns:a16="http://schemas.microsoft.com/office/drawing/2014/main" id="{BBE6378A-FAF3-A950-6EA1-209B4EC42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335" y="1547484"/>
            <a:ext cx="4538684" cy="4538684"/>
          </a:xfrm>
          <a:prstGeom prst="rect">
            <a:avLst/>
          </a:prstGeom>
        </p:spPr>
      </p:pic>
      <p:sp>
        <p:nvSpPr>
          <p:cNvPr id="6" name="Skaidrės numerio vietos rezervavimo ženklas 5">
            <a:extLst>
              <a:ext uri="{FF2B5EF4-FFF2-40B4-BE49-F238E27FC236}">
                <a16:creationId xmlns:a16="http://schemas.microsoft.com/office/drawing/2014/main" id="{CE97CA51-6EC8-A977-9DF9-DDC1037E2713}"/>
              </a:ext>
            </a:extLst>
          </p:cNvPr>
          <p:cNvSpPr>
            <a:spLocks noGrp="1"/>
          </p:cNvSpPr>
          <p:nvPr>
            <p:ph type="sldNum" sz="quarter" idx="12"/>
          </p:nvPr>
        </p:nvSpPr>
        <p:spPr/>
        <p:txBody>
          <a:bodyPr/>
          <a:lstStyle/>
          <a:p>
            <a:fld id="{A5ABD58F-47A9-4BD3-A0B1-8E2C04F43F53}" type="slidenum">
              <a:rPr lang="lt-LT" smtClean="0"/>
              <a:t>12</a:t>
            </a:fld>
            <a:endParaRPr lang="lt-LT"/>
          </a:p>
        </p:txBody>
      </p:sp>
    </p:spTree>
    <p:extLst>
      <p:ext uri="{BB962C8B-B14F-4D97-AF65-F5344CB8AC3E}">
        <p14:creationId xmlns:p14="http://schemas.microsoft.com/office/powerpoint/2010/main" val="39682293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F6EE-63DF-EF6C-C02C-DB907B4D64A8}"/>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FB810C76-7C6F-0906-18FB-4FF114D09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E87EBEBD-F611-A977-5375-97834CFE9597}"/>
              </a:ext>
            </a:extLst>
          </p:cNvPr>
          <p:cNvSpPr>
            <a:spLocks noGrp="1"/>
          </p:cNvSpPr>
          <p:nvPr>
            <p:ph type="ctrTitle"/>
          </p:nvPr>
        </p:nvSpPr>
        <p:spPr>
          <a:xfrm>
            <a:off x="1309434" y="139612"/>
            <a:ext cx="9809290" cy="981268"/>
          </a:xfrm>
        </p:spPr>
        <p:txBody>
          <a:bodyPr anchor="ctr" anchorCtr="0">
            <a:normAutofit/>
          </a:bodyPr>
          <a:lstStyle/>
          <a:p>
            <a:r>
              <a:rPr lang="es-ES" sz="3600" b="1" cap="all" dirty="0">
                <a:solidFill>
                  <a:srgbClr val="FDB515"/>
                </a:solidFill>
                <a:latin typeface="+mn-lt"/>
              </a:rPr>
              <a:t>Bendradarbiavimas su Savivaldybe (14 str.)</a:t>
            </a:r>
            <a:endParaRPr lang="lt-LT" sz="3600" b="1" cap="all" dirty="0">
              <a:solidFill>
                <a:srgbClr val="FDB515"/>
              </a:solidFill>
              <a:latin typeface="+mn-lt"/>
            </a:endParaRPr>
          </a:p>
        </p:txBody>
      </p:sp>
      <p:sp>
        <p:nvSpPr>
          <p:cNvPr id="12" name="TextBox 11">
            <a:extLst>
              <a:ext uri="{FF2B5EF4-FFF2-40B4-BE49-F238E27FC236}">
                <a16:creationId xmlns:a16="http://schemas.microsoft.com/office/drawing/2014/main" id="{000D5D6F-B124-5CF6-9CB6-65669D6DBBDB}"/>
              </a:ext>
            </a:extLst>
          </p:cNvPr>
          <p:cNvSpPr txBox="1"/>
          <p:nvPr/>
        </p:nvSpPr>
        <p:spPr>
          <a:xfrm>
            <a:off x="825348" y="1160208"/>
            <a:ext cx="10737387" cy="4832092"/>
          </a:xfrm>
          <a:prstGeom prst="rect">
            <a:avLst/>
          </a:prstGeom>
          <a:noFill/>
        </p:spPr>
        <p:txBody>
          <a:bodyPr wrap="square">
            <a:spAutoFit/>
          </a:bodyPr>
          <a:lstStyle/>
          <a:p>
            <a:pPr marL="457200" indent="-457200" algn="just">
              <a:buFont typeface="Courier New" panose="02070309020205020404" pitchFamily="49" charset="0"/>
              <a:buChar char="o"/>
            </a:pPr>
            <a:r>
              <a:rPr lang="lt-LT" sz="2800" b="1" dirty="0"/>
              <a:t>Materialinių išteklių teikimas:</a:t>
            </a:r>
            <a:endParaRPr lang="lt-LT" sz="2800" dirty="0"/>
          </a:p>
          <a:p>
            <a:pPr marL="914400" lvl="1" indent="-457200" algn="just">
              <a:buFont typeface="Arial" panose="020B0604020202020204" pitchFamily="34" charset="0"/>
              <a:buChar char="•"/>
            </a:pPr>
            <a:r>
              <a:rPr lang="lt-LT" sz="2800" dirty="0"/>
              <a:t>Savivaldybė gali prašyti technikos ar įrangos ekstremaliajai situacijai valdyti.</a:t>
            </a:r>
          </a:p>
          <a:p>
            <a:pPr marL="914400" lvl="1" indent="-457200" algn="just">
              <a:buFont typeface="Arial" panose="020B0604020202020204" pitchFamily="34" charset="0"/>
              <a:buChar char="•"/>
            </a:pPr>
            <a:r>
              <a:rPr lang="lt-LT" sz="2800" b="1" dirty="0"/>
              <a:t>Svarbu:</a:t>
            </a:r>
            <a:r>
              <a:rPr lang="lt-LT" sz="2800" dirty="0"/>
              <a:t> Tai įforminama </a:t>
            </a:r>
            <a:r>
              <a:rPr lang="lt-LT" sz="2800" b="1" dirty="0"/>
              <a:t>sutartimi</a:t>
            </a:r>
            <a:r>
              <a:rPr lang="lt-LT" sz="2800" dirty="0"/>
              <a:t> iš anksto. Jūs žinote, ko gali prireikti, mes žinome, ką turite.</a:t>
            </a:r>
          </a:p>
          <a:p>
            <a:pPr marL="457200" indent="-457200" algn="just">
              <a:buFont typeface="Courier New" panose="02070309020205020404" pitchFamily="49" charset="0"/>
              <a:buChar char="o"/>
            </a:pPr>
            <a:r>
              <a:rPr lang="lt-LT" sz="2800" b="1" dirty="0"/>
              <a:t>Priedangos ir kolektyvinės apsaugos statiniai:</a:t>
            </a:r>
            <a:endParaRPr lang="lt-LT" sz="2800" dirty="0"/>
          </a:p>
          <a:p>
            <a:pPr marL="914400" lvl="1" indent="-457200" algn="just">
              <a:buFont typeface="Arial" panose="020B0604020202020204" pitchFamily="34" charset="0"/>
              <a:buChar char="•"/>
            </a:pPr>
            <a:r>
              <a:rPr lang="lt-LT" sz="2800" dirty="0"/>
              <a:t>Jei turite tinkamų patalpų (didelių laikinam apgyvendinimui tinkamų pastatų, rūsių, požeminių aikštelių), turite teikti duomenis Savivaldybei dėl jų įtraukimo į kolektyvinės apsaugos statinių ir (ar) priedangų sąrašą.</a:t>
            </a:r>
          </a:p>
          <a:p>
            <a:pPr marL="914400" lvl="1" indent="-457200" algn="just">
              <a:buFont typeface="Arial" panose="020B0604020202020204" pitchFamily="34" charset="0"/>
              <a:buChar char="•"/>
            </a:pPr>
            <a:r>
              <a:rPr lang="lt-LT" sz="2800" dirty="0"/>
              <a:t>Tai padidina jūsų darbuotojų, klientų ir visuomenės saugumą.</a:t>
            </a:r>
          </a:p>
        </p:txBody>
      </p:sp>
      <p:pic>
        <p:nvPicPr>
          <p:cNvPr id="4" name="Paveikslėlis 3">
            <a:extLst>
              <a:ext uri="{FF2B5EF4-FFF2-40B4-BE49-F238E27FC236}">
                <a16:creationId xmlns:a16="http://schemas.microsoft.com/office/drawing/2014/main" id="{46B737DA-C4E3-CE89-6C57-01C94EAC985F}"/>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466735" y="857360"/>
            <a:ext cx="7832446" cy="6473517"/>
          </a:xfrm>
          <a:prstGeom prst="rect">
            <a:avLst/>
          </a:prstGeom>
        </p:spPr>
      </p:pic>
      <p:sp>
        <p:nvSpPr>
          <p:cNvPr id="3" name="Skaidrės numerio vietos rezervavimo ženklas 2">
            <a:extLst>
              <a:ext uri="{FF2B5EF4-FFF2-40B4-BE49-F238E27FC236}">
                <a16:creationId xmlns:a16="http://schemas.microsoft.com/office/drawing/2014/main" id="{6C2D99E9-E037-909A-FA88-DEE5EF3E5B9E}"/>
              </a:ext>
            </a:extLst>
          </p:cNvPr>
          <p:cNvSpPr>
            <a:spLocks noGrp="1"/>
          </p:cNvSpPr>
          <p:nvPr>
            <p:ph type="sldNum" sz="quarter" idx="12"/>
          </p:nvPr>
        </p:nvSpPr>
        <p:spPr/>
        <p:txBody>
          <a:bodyPr/>
          <a:lstStyle/>
          <a:p>
            <a:fld id="{A5ABD58F-47A9-4BD3-A0B1-8E2C04F43F53}" type="slidenum">
              <a:rPr lang="lt-LT" smtClean="0"/>
              <a:t>13</a:t>
            </a:fld>
            <a:endParaRPr lang="lt-LT"/>
          </a:p>
        </p:txBody>
      </p:sp>
    </p:spTree>
    <p:extLst>
      <p:ext uri="{BB962C8B-B14F-4D97-AF65-F5344CB8AC3E}">
        <p14:creationId xmlns:p14="http://schemas.microsoft.com/office/powerpoint/2010/main" val="3789020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3F8CB-DF88-152B-270A-F9C782E975D9}"/>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74E6969A-A8BA-8CF1-3E19-1187EF2C7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23A9AE4C-E571-9FA7-A1F9-37D9FE79691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105F0E7F-D41E-0008-8DE2-829A1735B670}"/>
              </a:ext>
            </a:extLst>
          </p:cNvPr>
          <p:cNvSpPr>
            <a:spLocks noGrp="1"/>
          </p:cNvSpPr>
          <p:nvPr>
            <p:ph type="ctrTitle"/>
          </p:nvPr>
        </p:nvSpPr>
        <p:spPr>
          <a:xfrm>
            <a:off x="1309434" y="139612"/>
            <a:ext cx="9809290" cy="981268"/>
          </a:xfrm>
        </p:spPr>
        <p:txBody>
          <a:bodyPr anchor="ctr" anchorCtr="0">
            <a:normAutofit fontScale="90000"/>
          </a:bodyPr>
          <a:lstStyle/>
          <a:p>
            <a:r>
              <a:rPr lang="es-ES" sz="3600" b="1" cap="all" dirty="0">
                <a:solidFill>
                  <a:srgbClr val="FDB515"/>
                </a:solidFill>
                <a:latin typeface="+mn-lt"/>
              </a:rPr>
              <a:t>Bendradarbiavimas su Savivaldybe (</a:t>
            </a:r>
            <a:r>
              <a:rPr lang="lt-LT" sz="3600" b="1" cap="all" dirty="0">
                <a:solidFill>
                  <a:srgbClr val="FDB515"/>
                </a:solidFill>
                <a:latin typeface="+mn-lt"/>
              </a:rPr>
              <a:t>28</a:t>
            </a:r>
            <a:r>
              <a:rPr lang="es-ES" sz="3600" b="1" cap="all" dirty="0">
                <a:solidFill>
                  <a:srgbClr val="FDB515"/>
                </a:solidFill>
                <a:latin typeface="+mn-lt"/>
              </a:rPr>
              <a:t> str.</a:t>
            </a:r>
            <a:r>
              <a:rPr lang="lt-LT" sz="3600" b="1" cap="all" dirty="0">
                <a:solidFill>
                  <a:srgbClr val="FDB515"/>
                </a:solidFill>
                <a:latin typeface="+mn-lt"/>
              </a:rPr>
              <a:t> 5 d.</a:t>
            </a:r>
            <a:r>
              <a:rPr lang="es-ES" sz="3600" b="1" cap="all" dirty="0">
                <a:solidFill>
                  <a:srgbClr val="FDB515"/>
                </a:solidFill>
                <a:latin typeface="+mn-lt"/>
              </a:rPr>
              <a:t>)</a:t>
            </a:r>
            <a:endParaRPr lang="lt-LT" sz="3600" b="1" cap="all" dirty="0">
              <a:solidFill>
                <a:srgbClr val="FDB515"/>
              </a:solidFill>
              <a:latin typeface="+mn-lt"/>
            </a:endParaRPr>
          </a:p>
        </p:txBody>
      </p:sp>
      <p:sp>
        <p:nvSpPr>
          <p:cNvPr id="12" name="TextBox 11">
            <a:extLst>
              <a:ext uri="{FF2B5EF4-FFF2-40B4-BE49-F238E27FC236}">
                <a16:creationId xmlns:a16="http://schemas.microsoft.com/office/drawing/2014/main" id="{1692EE28-1FFA-9996-06B0-85115D741284}"/>
              </a:ext>
            </a:extLst>
          </p:cNvPr>
          <p:cNvSpPr txBox="1"/>
          <p:nvPr/>
        </p:nvSpPr>
        <p:spPr>
          <a:xfrm>
            <a:off x="854845" y="1896771"/>
            <a:ext cx="8849594" cy="3108543"/>
          </a:xfrm>
          <a:prstGeom prst="rect">
            <a:avLst/>
          </a:prstGeom>
          <a:noFill/>
        </p:spPr>
        <p:txBody>
          <a:bodyPr wrap="square">
            <a:spAutoFit/>
          </a:bodyPr>
          <a:lstStyle/>
          <a:p>
            <a:pPr algn="just"/>
            <a:r>
              <a:rPr lang="lt-LT" sz="2800" b="1" dirty="0"/>
              <a:t>Ūkio subjektai </a:t>
            </a:r>
            <a:r>
              <a:rPr lang="lt-LT" sz="2800" dirty="0"/>
              <a:t>ir veiklos vykdytojai savivaldybės administracijos direktoriui </a:t>
            </a:r>
            <a:r>
              <a:rPr lang="lt-LT" sz="2800" b="1" dirty="0"/>
              <a:t>teikia duomenis</a:t>
            </a:r>
            <a:r>
              <a:rPr lang="lt-LT" sz="2800" dirty="0"/>
              <a:t> apie savo valdomus ir savivaldybėje esančius kolektyvinės apsaugos statinius ir priedangas, taip pat informaciją apie statinius ir patalpas, kurie Vyriausybės nustatyta tvarka gali būti parenkami kolektyvinės apsaugos statiniams ir priedangoms įrengti, ir </a:t>
            </a:r>
            <a:r>
              <a:rPr lang="lt-LT" sz="2800" b="1" dirty="0"/>
              <a:t>sudaro galimybes neatlygintinai jomis naudotis</a:t>
            </a:r>
            <a:r>
              <a:rPr lang="lt-LT" sz="2800" dirty="0"/>
              <a:t>.</a:t>
            </a:r>
          </a:p>
        </p:txBody>
      </p:sp>
      <p:pic>
        <p:nvPicPr>
          <p:cNvPr id="3" name="Paveikslėlis 2">
            <a:extLst>
              <a:ext uri="{FF2B5EF4-FFF2-40B4-BE49-F238E27FC236}">
                <a16:creationId xmlns:a16="http://schemas.microsoft.com/office/drawing/2014/main" id="{58C774C1-2528-E270-C7F7-562102BD26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9092" y="1795090"/>
            <a:ext cx="1417600" cy="1417600"/>
          </a:xfrm>
          <a:prstGeom prst="rect">
            <a:avLst/>
          </a:prstGeom>
          <a:ln>
            <a:noFill/>
          </a:ln>
          <a:effectLst>
            <a:outerShdw blurRad="292100" dist="139700" dir="2700000" algn="tl" rotWithShape="0">
              <a:srgbClr val="333333">
                <a:alpha val="65000"/>
              </a:srgbClr>
            </a:outerShdw>
          </a:effectLst>
        </p:spPr>
      </p:pic>
      <p:pic>
        <p:nvPicPr>
          <p:cNvPr id="4" name="Picture 2">
            <a:extLst>
              <a:ext uri="{FF2B5EF4-FFF2-40B4-BE49-F238E27FC236}">
                <a16:creationId xmlns:a16="http://schemas.microsoft.com/office/drawing/2014/main" id="{476710BD-91FD-56FB-8F10-4CB2532689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9091" y="3616723"/>
            <a:ext cx="1417599" cy="1467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kaidrės numerio vietos rezervavimo ženklas 4">
            <a:extLst>
              <a:ext uri="{FF2B5EF4-FFF2-40B4-BE49-F238E27FC236}">
                <a16:creationId xmlns:a16="http://schemas.microsoft.com/office/drawing/2014/main" id="{CC7C59A0-6BC5-DBF7-DBB0-E83CDD176D43}"/>
              </a:ext>
            </a:extLst>
          </p:cNvPr>
          <p:cNvSpPr>
            <a:spLocks noGrp="1"/>
          </p:cNvSpPr>
          <p:nvPr>
            <p:ph type="sldNum" sz="quarter" idx="12"/>
          </p:nvPr>
        </p:nvSpPr>
        <p:spPr/>
        <p:txBody>
          <a:bodyPr/>
          <a:lstStyle/>
          <a:p>
            <a:fld id="{A5ABD58F-47A9-4BD3-A0B1-8E2C04F43F53}" type="slidenum">
              <a:rPr lang="lt-LT" smtClean="0"/>
              <a:t>14</a:t>
            </a:fld>
            <a:endParaRPr lang="lt-LT"/>
          </a:p>
        </p:txBody>
      </p:sp>
    </p:spTree>
    <p:extLst>
      <p:ext uri="{BB962C8B-B14F-4D97-AF65-F5344CB8AC3E}">
        <p14:creationId xmlns:p14="http://schemas.microsoft.com/office/powerpoint/2010/main" val="4078688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7BB2F-FEDB-9A8B-C01D-901223405ED4}"/>
            </a:ext>
          </a:extLst>
        </p:cNvPr>
        <p:cNvGrpSpPr/>
        <p:nvPr/>
      </p:nvGrpSpPr>
      <p:grpSpPr>
        <a:xfrm>
          <a:off x="0" y="0"/>
          <a:ext cx="0" cy="0"/>
          <a:chOff x="0" y="0"/>
          <a:chExt cx="0" cy="0"/>
        </a:xfrm>
      </p:grpSpPr>
      <p:pic>
        <p:nvPicPr>
          <p:cNvPr id="6" name="Turinio vietos rezervavimo ženklas 6">
            <a:extLst>
              <a:ext uri="{FF2B5EF4-FFF2-40B4-BE49-F238E27FC236}">
                <a16:creationId xmlns:a16="http://schemas.microsoft.com/office/drawing/2014/main" id="{D6551FDF-B4D5-2097-7204-18CD9AF6E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18" y="887936"/>
            <a:ext cx="10081120" cy="5650976"/>
          </a:xfrm>
          <a:prstGeom prst="rect">
            <a:avLst/>
          </a:prstGeom>
        </p:spPr>
      </p:pic>
      <p:pic>
        <p:nvPicPr>
          <p:cNvPr id="10" name="Paveikslėlis 4">
            <a:extLst>
              <a:ext uri="{FF2B5EF4-FFF2-40B4-BE49-F238E27FC236}">
                <a16:creationId xmlns:a16="http://schemas.microsoft.com/office/drawing/2014/main" id="{6428D195-64C4-E440-B2CD-0281F2011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12" name="TextBox 11">
            <a:extLst>
              <a:ext uri="{FF2B5EF4-FFF2-40B4-BE49-F238E27FC236}">
                <a16:creationId xmlns:a16="http://schemas.microsoft.com/office/drawing/2014/main" id="{18BFA317-7F59-C295-30BB-85CDEBAAC220}"/>
              </a:ext>
            </a:extLst>
          </p:cNvPr>
          <p:cNvSpPr txBox="1"/>
          <p:nvPr/>
        </p:nvSpPr>
        <p:spPr>
          <a:xfrm>
            <a:off x="1173518" y="364716"/>
            <a:ext cx="10498955" cy="523220"/>
          </a:xfrm>
          <a:prstGeom prst="rect">
            <a:avLst/>
          </a:prstGeom>
          <a:noFill/>
        </p:spPr>
        <p:txBody>
          <a:bodyPr wrap="square">
            <a:spAutoFit/>
          </a:bodyPr>
          <a:lstStyle/>
          <a:p>
            <a:pPr algn="just"/>
            <a:r>
              <a:rPr lang="lt-LT" sz="2800" dirty="0"/>
              <a:t>Priedangos nuo valstybinių projektų pradžios skirstomos į 3 lygius:</a:t>
            </a:r>
          </a:p>
        </p:txBody>
      </p:sp>
      <p:pic>
        <p:nvPicPr>
          <p:cNvPr id="4" name="Picture 2">
            <a:extLst>
              <a:ext uri="{FF2B5EF4-FFF2-40B4-BE49-F238E27FC236}">
                <a16:creationId xmlns:a16="http://schemas.microsoft.com/office/drawing/2014/main" id="{34DB170E-8078-AE46-1EB5-030549FAA1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7279" y="170464"/>
            <a:ext cx="1066008" cy="1103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kaidrės numerio vietos rezervavimo ženklas 4">
            <a:extLst>
              <a:ext uri="{FF2B5EF4-FFF2-40B4-BE49-F238E27FC236}">
                <a16:creationId xmlns:a16="http://schemas.microsoft.com/office/drawing/2014/main" id="{C0D1DCDC-40FC-A480-90EA-77408B5C7B10}"/>
              </a:ext>
            </a:extLst>
          </p:cNvPr>
          <p:cNvSpPr>
            <a:spLocks noGrp="1"/>
          </p:cNvSpPr>
          <p:nvPr>
            <p:ph type="sldNum" sz="quarter" idx="12"/>
          </p:nvPr>
        </p:nvSpPr>
        <p:spPr/>
        <p:txBody>
          <a:bodyPr/>
          <a:lstStyle/>
          <a:p>
            <a:fld id="{A5ABD58F-47A9-4BD3-A0B1-8E2C04F43F53}" type="slidenum">
              <a:rPr lang="lt-LT" smtClean="0"/>
              <a:t>15</a:t>
            </a:fld>
            <a:endParaRPr lang="lt-LT"/>
          </a:p>
        </p:txBody>
      </p:sp>
    </p:spTree>
    <p:extLst>
      <p:ext uri="{BB962C8B-B14F-4D97-AF65-F5344CB8AC3E}">
        <p14:creationId xmlns:p14="http://schemas.microsoft.com/office/powerpoint/2010/main" val="911032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59AF0-E480-60B2-DFCF-9CDC96581692}"/>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16A900EA-26D4-6D3B-1C3E-F617B6826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74CE5BC8-E6FF-F34D-F2BF-82D2D1AC0670}"/>
              </a:ext>
            </a:extLst>
          </p:cNvPr>
          <p:cNvSpPr>
            <a:spLocks noGrp="1"/>
          </p:cNvSpPr>
          <p:nvPr>
            <p:ph type="ctrTitle"/>
          </p:nvPr>
        </p:nvSpPr>
        <p:spPr>
          <a:xfrm>
            <a:off x="1309434" y="51124"/>
            <a:ext cx="9809290" cy="981268"/>
          </a:xfrm>
        </p:spPr>
        <p:txBody>
          <a:bodyPr anchor="ctr" anchorCtr="0">
            <a:normAutofit/>
          </a:bodyPr>
          <a:lstStyle/>
          <a:p>
            <a:r>
              <a:rPr lang="lt-LT" sz="3600" b="1" cap="all" dirty="0">
                <a:solidFill>
                  <a:srgbClr val="FDB515"/>
                </a:solidFill>
                <a:latin typeface="+mn-lt"/>
              </a:rPr>
              <a:t>PRIEDANGOS pavyzdys</a:t>
            </a:r>
          </a:p>
        </p:txBody>
      </p:sp>
      <p:pic>
        <p:nvPicPr>
          <p:cNvPr id="5" name="Paveikslėlis 4">
            <a:extLst>
              <a:ext uri="{FF2B5EF4-FFF2-40B4-BE49-F238E27FC236}">
                <a16:creationId xmlns:a16="http://schemas.microsoft.com/office/drawing/2014/main" id="{7BEFF1CC-A66F-717C-85DE-2C53EF521F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1043" y="970941"/>
            <a:ext cx="3698108" cy="2773581"/>
          </a:xfrm>
          <a:prstGeom prst="rect">
            <a:avLst/>
          </a:prstGeom>
          <a:ln>
            <a:noFill/>
          </a:ln>
          <a:effectLst>
            <a:outerShdw blurRad="292100" dist="139700" dir="2700000" algn="tl" rotWithShape="0">
              <a:srgbClr val="333333">
                <a:alpha val="65000"/>
              </a:srgbClr>
            </a:outerShdw>
          </a:effectLst>
        </p:spPr>
      </p:pic>
      <p:pic>
        <p:nvPicPr>
          <p:cNvPr id="6" name="Paveikslėlis 5">
            <a:extLst>
              <a:ext uri="{FF2B5EF4-FFF2-40B4-BE49-F238E27FC236}">
                <a16:creationId xmlns:a16="http://schemas.microsoft.com/office/drawing/2014/main" id="{61B26FED-5CF4-36A3-F9B9-C80478A76A3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46945" y="970940"/>
            <a:ext cx="3698109" cy="2773582"/>
          </a:xfrm>
          <a:prstGeom prst="rect">
            <a:avLst/>
          </a:prstGeom>
          <a:ln>
            <a:noFill/>
          </a:ln>
          <a:effectLst>
            <a:outerShdw blurRad="292100" dist="139700" dir="2700000" algn="tl" rotWithShape="0">
              <a:srgbClr val="333333">
                <a:alpha val="65000"/>
              </a:srgbClr>
            </a:outerShdw>
          </a:effectLst>
        </p:spPr>
      </p:pic>
      <p:pic>
        <p:nvPicPr>
          <p:cNvPr id="8" name="Paveikslėlis 7">
            <a:extLst>
              <a:ext uri="{FF2B5EF4-FFF2-40B4-BE49-F238E27FC236}">
                <a16:creationId xmlns:a16="http://schemas.microsoft.com/office/drawing/2014/main" id="{95A5B659-A7A4-6BA5-B8D0-AC46686E3F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5794" y="3923582"/>
            <a:ext cx="3698110" cy="2773582"/>
          </a:xfrm>
          <a:prstGeom prst="rect">
            <a:avLst/>
          </a:prstGeom>
          <a:ln>
            <a:noFill/>
          </a:ln>
          <a:effectLst>
            <a:outerShdw blurRad="292100" dist="139700" dir="2700000" algn="tl" rotWithShape="0">
              <a:srgbClr val="333333">
                <a:alpha val="65000"/>
              </a:srgbClr>
            </a:outerShdw>
          </a:effectLst>
        </p:spPr>
      </p:pic>
      <p:pic>
        <p:nvPicPr>
          <p:cNvPr id="9" name="Paveikslėlis 8">
            <a:extLst>
              <a:ext uri="{FF2B5EF4-FFF2-40B4-BE49-F238E27FC236}">
                <a16:creationId xmlns:a16="http://schemas.microsoft.com/office/drawing/2014/main" id="{498102BA-CD00-74C6-AA79-25505590F0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272848" y="970940"/>
            <a:ext cx="3698109" cy="2773582"/>
          </a:xfrm>
          <a:prstGeom prst="rect">
            <a:avLst/>
          </a:prstGeom>
          <a:ln>
            <a:noFill/>
          </a:ln>
          <a:effectLst>
            <a:outerShdw blurRad="292100" dist="139700" dir="2700000" algn="tl" rotWithShape="0">
              <a:srgbClr val="333333">
                <a:alpha val="65000"/>
              </a:srgbClr>
            </a:outerShdw>
          </a:effectLst>
        </p:spPr>
      </p:pic>
      <p:pic>
        <p:nvPicPr>
          <p:cNvPr id="11" name="Paveikslėlis 10">
            <a:extLst>
              <a:ext uri="{FF2B5EF4-FFF2-40B4-BE49-F238E27FC236}">
                <a16:creationId xmlns:a16="http://schemas.microsoft.com/office/drawing/2014/main" id="{51E9D8E0-A5D8-C09C-611A-90E419EC97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04253" y="3923582"/>
            <a:ext cx="3698109" cy="2773582"/>
          </a:xfrm>
          <a:prstGeom prst="rect">
            <a:avLst/>
          </a:prstGeom>
          <a:ln>
            <a:noFill/>
          </a:ln>
          <a:effectLst>
            <a:outerShdw blurRad="292100" dist="139700" dir="2700000" algn="tl" rotWithShape="0">
              <a:srgbClr val="333333">
                <a:alpha val="65000"/>
              </a:srgbClr>
            </a:outerShdw>
          </a:effectLst>
        </p:spPr>
      </p:pic>
      <p:pic>
        <p:nvPicPr>
          <p:cNvPr id="13" name="Paveikslėlis 12">
            <a:extLst>
              <a:ext uri="{FF2B5EF4-FFF2-40B4-BE49-F238E27FC236}">
                <a16:creationId xmlns:a16="http://schemas.microsoft.com/office/drawing/2014/main" id="{3FF3DD8E-311D-ADD1-63EB-4300D55207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5400000">
            <a:off x="4827064" y="4270336"/>
            <a:ext cx="2774029" cy="2080522"/>
          </a:xfrm>
          <a:prstGeom prst="rect">
            <a:avLst/>
          </a:prstGeom>
          <a:ln>
            <a:noFill/>
          </a:ln>
          <a:effectLst>
            <a:outerShdw blurRad="292100" dist="139700" dir="2700000" algn="tl" rotWithShape="0">
              <a:srgbClr val="333333">
                <a:alpha val="65000"/>
              </a:srgbClr>
            </a:outerShdw>
          </a:effectLst>
        </p:spPr>
      </p:pic>
      <p:sp>
        <p:nvSpPr>
          <p:cNvPr id="3" name="Skaidrės numerio vietos rezervavimo ženklas 2">
            <a:extLst>
              <a:ext uri="{FF2B5EF4-FFF2-40B4-BE49-F238E27FC236}">
                <a16:creationId xmlns:a16="http://schemas.microsoft.com/office/drawing/2014/main" id="{2950FA0E-7A7F-4552-9265-5122260F7AD4}"/>
              </a:ext>
            </a:extLst>
          </p:cNvPr>
          <p:cNvSpPr>
            <a:spLocks noGrp="1"/>
          </p:cNvSpPr>
          <p:nvPr>
            <p:ph type="sldNum" sz="quarter" idx="12"/>
          </p:nvPr>
        </p:nvSpPr>
        <p:spPr>
          <a:xfrm>
            <a:off x="9112045" y="6332039"/>
            <a:ext cx="2743200" cy="365125"/>
          </a:xfrm>
        </p:spPr>
        <p:txBody>
          <a:bodyPr/>
          <a:lstStyle/>
          <a:p>
            <a:fld id="{A5ABD58F-47A9-4BD3-A0B1-8E2C04F43F53}" type="slidenum">
              <a:rPr lang="lt-LT" smtClean="0"/>
              <a:t>16</a:t>
            </a:fld>
            <a:endParaRPr lang="lt-LT" dirty="0"/>
          </a:p>
        </p:txBody>
      </p:sp>
    </p:spTree>
    <p:extLst>
      <p:ext uri="{BB962C8B-B14F-4D97-AF65-F5344CB8AC3E}">
        <p14:creationId xmlns:p14="http://schemas.microsoft.com/office/powerpoint/2010/main" val="1084681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834CF-C628-B740-1234-4B61BD476C71}"/>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F75974F9-D561-9E5A-EFA2-48D05ABD0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FB776D27-239D-76D4-A4D1-115E739E66A7}"/>
              </a:ext>
            </a:extLst>
          </p:cNvPr>
          <p:cNvSpPr>
            <a:spLocks noGrp="1"/>
          </p:cNvSpPr>
          <p:nvPr>
            <p:ph type="ctrTitle"/>
          </p:nvPr>
        </p:nvSpPr>
        <p:spPr>
          <a:xfrm>
            <a:off x="1309434" y="51124"/>
            <a:ext cx="9809290" cy="981268"/>
          </a:xfrm>
        </p:spPr>
        <p:txBody>
          <a:bodyPr anchor="ctr" anchorCtr="0">
            <a:normAutofit/>
          </a:bodyPr>
          <a:lstStyle/>
          <a:p>
            <a:r>
              <a:rPr lang="lt-LT" sz="3600" b="1" cap="all" dirty="0">
                <a:solidFill>
                  <a:srgbClr val="FDB515"/>
                </a:solidFill>
                <a:latin typeface="+mn-lt"/>
              </a:rPr>
              <a:t>Kolektyvinės apsaugos statinio pavyzdys</a:t>
            </a:r>
          </a:p>
        </p:txBody>
      </p:sp>
      <p:pic>
        <p:nvPicPr>
          <p:cNvPr id="3" name="Paveikslėlis 2">
            <a:extLst>
              <a:ext uri="{FF2B5EF4-FFF2-40B4-BE49-F238E27FC236}">
                <a16:creationId xmlns:a16="http://schemas.microsoft.com/office/drawing/2014/main" id="{5E032163-E3D6-2827-B229-D52F0DE643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7445" y="1675552"/>
            <a:ext cx="5589983" cy="4192488"/>
          </a:xfrm>
          <a:prstGeom prst="rect">
            <a:avLst/>
          </a:prstGeom>
          <a:ln>
            <a:noFill/>
          </a:ln>
          <a:effectLst>
            <a:outerShdw blurRad="292100" dist="139700" dir="2700000" algn="tl" rotWithShape="0">
              <a:srgbClr val="333333">
                <a:alpha val="65000"/>
              </a:srgbClr>
            </a:outerShdw>
          </a:effectLst>
        </p:spPr>
      </p:pic>
      <p:pic>
        <p:nvPicPr>
          <p:cNvPr id="4" name="Paveikslėlis 3">
            <a:extLst>
              <a:ext uri="{FF2B5EF4-FFF2-40B4-BE49-F238E27FC236}">
                <a16:creationId xmlns:a16="http://schemas.microsoft.com/office/drawing/2014/main" id="{EDD7A40D-1635-878A-0A83-6633E74FEE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64572" y="1675552"/>
            <a:ext cx="5584560" cy="4188419"/>
          </a:xfrm>
          <a:prstGeom prst="rect">
            <a:avLst/>
          </a:prstGeom>
          <a:ln>
            <a:noFill/>
          </a:ln>
          <a:effectLst>
            <a:outerShdw blurRad="292100" dist="139700" dir="2700000" algn="tl" rotWithShape="0">
              <a:srgbClr val="333333">
                <a:alpha val="65000"/>
              </a:srgbClr>
            </a:outerShdw>
          </a:effectLst>
        </p:spPr>
      </p:pic>
      <p:sp>
        <p:nvSpPr>
          <p:cNvPr id="5" name="Skaidrės numerio vietos rezervavimo ženklas 4">
            <a:extLst>
              <a:ext uri="{FF2B5EF4-FFF2-40B4-BE49-F238E27FC236}">
                <a16:creationId xmlns:a16="http://schemas.microsoft.com/office/drawing/2014/main" id="{25DE741A-E109-41B7-55CC-E502C67966A7}"/>
              </a:ext>
            </a:extLst>
          </p:cNvPr>
          <p:cNvSpPr>
            <a:spLocks noGrp="1"/>
          </p:cNvSpPr>
          <p:nvPr>
            <p:ph type="sldNum" sz="quarter" idx="12"/>
          </p:nvPr>
        </p:nvSpPr>
        <p:spPr/>
        <p:txBody>
          <a:bodyPr/>
          <a:lstStyle/>
          <a:p>
            <a:fld id="{A5ABD58F-47A9-4BD3-A0B1-8E2C04F43F53}" type="slidenum">
              <a:rPr lang="lt-LT" smtClean="0"/>
              <a:t>17</a:t>
            </a:fld>
            <a:endParaRPr lang="lt-LT"/>
          </a:p>
        </p:txBody>
      </p:sp>
    </p:spTree>
    <p:extLst>
      <p:ext uri="{BB962C8B-B14F-4D97-AF65-F5344CB8AC3E}">
        <p14:creationId xmlns:p14="http://schemas.microsoft.com/office/powerpoint/2010/main" val="13312451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354B1-9CB2-29B3-D32A-B833FFB1B5E6}"/>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5E2C3E1F-7B4F-ECF5-290C-3E10351EB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FF1B381A-6484-3D75-979E-8A02DE51AC05}"/>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651B57C8-71F7-2F0E-A86C-438E1F7E996A}"/>
              </a:ext>
            </a:extLst>
          </p:cNvPr>
          <p:cNvSpPr>
            <a:spLocks noGrp="1"/>
          </p:cNvSpPr>
          <p:nvPr>
            <p:ph type="ctrTitle"/>
          </p:nvPr>
        </p:nvSpPr>
        <p:spPr>
          <a:xfrm>
            <a:off x="1309434" y="139612"/>
            <a:ext cx="9809290" cy="981268"/>
          </a:xfrm>
        </p:spPr>
        <p:txBody>
          <a:bodyPr anchor="ctr" anchorCtr="0">
            <a:normAutofit/>
          </a:bodyPr>
          <a:lstStyle/>
          <a:p>
            <a:r>
              <a:rPr lang="es-ES" sz="3600" b="1" cap="all" dirty="0">
                <a:solidFill>
                  <a:srgbClr val="FDB515"/>
                </a:solidFill>
                <a:latin typeface="+mn-lt"/>
              </a:rPr>
              <a:t>Kompensavimo mechanizmas (48 str.)</a:t>
            </a:r>
            <a:endParaRPr lang="lt-LT" sz="3600" b="1" cap="all" dirty="0">
              <a:solidFill>
                <a:srgbClr val="FDB515"/>
              </a:solidFill>
              <a:latin typeface="+mn-lt"/>
            </a:endParaRPr>
          </a:p>
        </p:txBody>
      </p:sp>
      <p:sp>
        <p:nvSpPr>
          <p:cNvPr id="12" name="TextBox 11">
            <a:extLst>
              <a:ext uri="{FF2B5EF4-FFF2-40B4-BE49-F238E27FC236}">
                <a16:creationId xmlns:a16="http://schemas.microsoft.com/office/drawing/2014/main" id="{D2857F40-DE84-A524-62F7-E4460DA4E891}"/>
              </a:ext>
            </a:extLst>
          </p:cNvPr>
          <p:cNvSpPr txBox="1"/>
          <p:nvPr/>
        </p:nvSpPr>
        <p:spPr>
          <a:xfrm>
            <a:off x="854845" y="1800179"/>
            <a:ext cx="10370470" cy="2677656"/>
          </a:xfrm>
          <a:prstGeom prst="rect">
            <a:avLst/>
          </a:prstGeom>
          <a:noFill/>
        </p:spPr>
        <p:txBody>
          <a:bodyPr wrap="square">
            <a:spAutoFit/>
          </a:bodyPr>
          <a:lstStyle/>
          <a:p>
            <a:pPr marL="457200" indent="-457200" algn="just">
              <a:buFont typeface="Courier New" panose="02070309020205020404" pitchFamily="49" charset="0"/>
              <a:buChar char="o"/>
            </a:pPr>
            <a:r>
              <a:rPr lang="lt-LT" sz="2800" dirty="0"/>
              <a:t>Jei ekstremaliosios situacijos metu teikėte materialinius išteklius ar atlikote būtinas užduotis, </a:t>
            </a:r>
            <a:r>
              <a:rPr lang="lt-LT" sz="2800" b="1" dirty="0"/>
              <a:t>išlaidos yra kompensuojamos</a:t>
            </a:r>
            <a:r>
              <a:rPr lang="lt-LT" sz="2800" dirty="0"/>
              <a:t>.</a:t>
            </a:r>
          </a:p>
          <a:p>
            <a:pPr marL="457200" indent="-457200" algn="just">
              <a:buFont typeface="Courier New" panose="02070309020205020404" pitchFamily="49" charset="0"/>
              <a:buChar char="o"/>
            </a:pPr>
            <a:r>
              <a:rPr lang="lt-LT" sz="2800" dirty="0"/>
              <a:t>Kompensuoja Vyriausybė arba Savivaldybė (priklausomai nuo krizės ar ES lygio).</a:t>
            </a:r>
          </a:p>
          <a:p>
            <a:pPr marL="457200" indent="-457200" algn="just">
              <a:buFont typeface="Courier New" panose="02070309020205020404" pitchFamily="49" charset="0"/>
              <a:buChar char="o"/>
            </a:pPr>
            <a:r>
              <a:rPr lang="lt-LT" sz="2800" dirty="0"/>
              <a:t>Žala, patirta dėl krizės ar ES poveikio, taip pat gali būti kompensuojama pateikus prašymą ir pagrindžiančius dokumentus.</a:t>
            </a:r>
          </a:p>
        </p:txBody>
      </p:sp>
      <p:sp>
        <p:nvSpPr>
          <p:cNvPr id="3" name="Skaidrės numerio vietos rezervavimo ženklas 2">
            <a:extLst>
              <a:ext uri="{FF2B5EF4-FFF2-40B4-BE49-F238E27FC236}">
                <a16:creationId xmlns:a16="http://schemas.microsoft.com/office/drawing/2014/main" id="{2A11A5EB-24B5-537C-2DEC-F9266880A0D4}"/>
              </a:ext>
            </a:extLst>
          </p:cNvPr>
          <p:cNvSpPr>
            <a:spLocks noGrp="1"/>
          </p:cNvSpPr>
          <p:nvPr>
            <p:ph type="sldNum" sz="quarter" idx="12"/>
          </p:nvPr>
        </p:nvSpPr>
        <p:spPr/>
        <p:txBody>
          <a:bodyPr/>
          <a:lstStyle/>
          <a:p>
            <a:fld id="{A5ABD58F-47A9-4BD3-A0B1-8E2C04F43F53}" type="slidenum">
              <a:rPr lang="lt-LT" smtClean="0"/>
              <a:t>18</a:t>
            </a:fld>
            <a:endParaRPr lang="lt-LT"/>
          </a:p>
        </p:txBody>
      </p:sp>
    </p:spTree>
    <p:extLst>
      <p:ext uri="{BB962C8B-B14F-4D97-AF65-F5344CB8AC3E}">
        <p14:creationId xmlns:p14="http://schemas.microsoft.com/office/powerpoint/2010/main" val="8748292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EA563-C14C-8455-DE67-B175507CCBB5}"/>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0C3633F4-6823-7B84-17E1-5EE6F4F1E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08197203-AD98-E336-9495-743178482927}"/>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B9253AE1-3534-5559-CC34-67CE51F75096}"/>
              </a:ext>
            </a:extLst>
          </p:cNvPr>
          <p:cNvSpPr>
            <a:spLocks noGrp="1"/>
          </p:cNvSpPr>
          <p:nvPr>
            <p:ph type="ctrTitle"/>
          </p:nvPr>
        </p:nvSpPr>
        <p:spPr>
          <a:xfrm>
            <a:off x="1309434" y="139612"/>
            <a:ext cx="9809290" cy="981268"/>
          </a:xfrm>
        </p:spPr>
        <p:txBody>
          <a:bodyPr anchor="ctr" anchorCtr="0">
            <a:normAutofit/>
          </a:bodyPr>
          <a:lstStyle/>
          <a:p>
            <a:r>
              <a:rPr lang="es-ES" sz="3600" b="1" cap="all" dirty="0">
                <a:solidFill>
                  <a:srgbClr val="FDB515"/>
                </a:solidFill>
                <a:latin typeface="+mn-lt"/>
              </a:rPr>
              <a:t>Būtinosios užduotys (39 str.)</a:t>
            </a:r>
            <a:endParaRPr lang="lt-LT" sz="3600" b="1" cap="all" dirty="0">
              <a:solidFill>
                <a:srgbClr val="FDB515"/>
              </a:solidFill>
              <a:latin typeface="+mn-lt"/>
            </a:endParaRPr>
          </a:p>
        </p:txBody>
      </p:sp>
      <p:sp>
        <p:nvSpPr>
          <p:cNvPr id="12" name="TextBox 11">
            <a:extLst>
              <a:ext uri="{FF2B5EF4-FFF2-40B4-BE49-F238E27FC236}">
                <a16:creationId xmlns:a16="http://schemas.microsoft.com/office/drawing/2014/main" id="{088171E2-39CB-3B8E-F95C-431F7EAE8733}"/>
              </a:ext>
            </a:extLst>
          </p:cNvPr>
          <p:cNvSpPr txBox="1"/>
          <p:nvPr/>
        </p:nvSpPr>
        <p:spPr>
          <a:xfrm>
            <a:off x="854845" y="1779638"/>
            <a:ext cx="10370470" cy="2677656"/>
          </a:xfrm>
          <a:prstGeom prst="rect">
            <a:avLst/>
          </a:prstGeom>
          <a:noFill/>
        </p:spPr>
        <p:txBody>
          <a:bodyPr wrap="square">
            <a:spAutoFit/>
          </a:bodyPr>
          <a:lstStyle/>
          <a:p>
            <a:pPr marL="457200" indent="-457200" algn="just">
              <a:buFont typeface="Courier New" panose="02070309020205020404" pitchFamily="49" charset="0"/>
              <a:buChar char="o"/>
            </a:pPr>
            <a:r>
              <a:rPr lang="lt-LT" sz="2800" dirty="0"/>
              <a:t>Susidarius ekstremaliajai situacijai, kai valstybinių pajėgų neužtenka, ūkio subjektai gali būti pasitelkiami </a:t>
            </a:r>
            <a:r>
              <a:rPr lang="lt-LT" sz="2800" b="1" dirty="0"/>
              <a:t>būtinoms užduotims</a:t>
            </a:r>
            <a:r>
              <a:rPr lang="lt-LT" sz="2800" dirty="0"/>
              <a:t> atlikti.</a:t>
            </a:r>
          </a:p>
          <a:p>
            <a:pPr marL="457200" indent="-457200" algn="just">
              <a:buFont typeface="Courier New" panose="02070309020205020404" pitchFamily="49" charset="0"/>
              <a:buChar char="o"/>
            </a:pPr>
            <a:r>
              <a:rPr lang="lt-LT" sz="2800" dirty="0"/>
              <a:t>Tai daroma Operacijų vadovo nurodymu.</a:t>
            </a:r>
          </a:p>
          <a:p>
            <a:pPr marL="457200" indent="-457200" algn="just">
              <a:buFont typeface="Courier New" panose="02070309020205020404" pitchFamily="49" charset="0"/>
              <a:buChar char="o"/>
            </a:pPr>
            <a:r>
              <a:rPr lang="lt-LT" sz="2800" dirty="0"/>
              <a:t>Pavyzdžiai: transporto suteikimas, statybos darbai, maitinimo organizavimas ir kt.</a:t>
            </a:r>
          </a:p>
        </p:txBody>
      </p:sp>
      <p:sp>
        <p:nvSpPr>
          <p:cNvPr id="3" name="Skaidrės numerio vietos rezervavimo ženklas 2">
            <a:extLst>
              <a:ext uri="{FF2B5EF4-FFF2-40B4-BE49-F238E27FC236}">
                <a16:creationId xmlns:a16="http://schemas.microsoft.com/office/drawing/2014/main" id="{60331586-87B0-1360-B6C9-D682663873CF}"/>
              </a:ext>
            </a:extLst>
          </p:cNvPr>
          <p:cNvSpPr>
            <a:spLocks noGrp="1"/>
          </p:cNvSpPr>
          <p:nvPr>
            <p:ph type="sldNum" sz="quarter" idx="12"/>
          </p:nvPr>
        </p:nvSpPr>
        <p:spPr/>
        <p:txBody>
          <a:bodyPr/>
          <a:lstStyle/>
          <a:p>
            <a:fld id="{A5ABD58F-47A9-4BD3-A0B1-8E2C04F43F53}" type="slidenum">
              <a:rPr lang="lt-LT" smtClean="0"/>
              <a:t>19</a:t>
            </a:fld>
            <a:endParaRPr lang="lt-LT"/>
          </a:p>
        </p:txBody>
      </p:sp>
    </p:spTree>
    <p:extLst>
      <p:ext uri="{BB962C8B-B14F-4D97-AF65-F5344CB8AC3E}">
        <p14:creationId xmlns:p14="http://schemas.microsoft.com/office/powerpoint/2010/main" val="4095544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4">
            <a:extLst>
              <a:ext uri="{FF2B5EF4-FFF2-40B4-BE49-F238E27FC236}">
                <a16:creationId xmlns:a16="http://schemas.microsoft.com/office/drawing/2014/main" id="{AEBB4FB8-BFEA-59A7-9934-FB651E2D3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00A2D23A-0F58-6B7B-265B-8300C8A952B9}"/>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12" name="TextBox 11">
            <a:extLst>
              <a:ext uri="{FF2B5EF4-FFF2-40B4-BE49-F238E27FC236}">
                <a16:creationId xmlns:a16="http://schemas.microsoft.com/office/drawing/2014/main" id="{86488EE1-03F2-4AA0-937E-FDDF31F5E914}"/>
              </a:ext>
            </a:extLst>
          </p:cNvPr>
          <p:cNvSpPr txBox="1"/>
          <p:nvPr/>
        </p:nvSpPr>
        <p:spPr>
          <a:xfrm>
            <a:off x="910765" y="1275826"/>
            <a:ext cx="10455325" cy="3970318"/>
          </a:xfrm>
          <a:prstGeom prst="rect">
            <a:avLst/>
          </a:prstGeom>
          <a:noFill/>
        </p:spPr>
        <p:txBody>
          <a:bodyPr wrap="square">
            <a:spAutoFit/>
          </a:bodyPr>
          <a:lstStyle/>
          <a:p>
            <a:pPr marL="457200" indent="-457200" algn="just">
              <a:buFont typeface="Courier New" panose="02070309020205020404" pitchFamily="49" charset="0"/>
              <a:buChar char="o"/>
            </a:pPr>
            <a:r>
              <a:rPr lang="lt-LT" sz="2800" b="1" dirty="0"/>
              <a:t>Teisinis reguliavimas:</a:t>
            </a:r>
            <a:r>
              <a:rPr lang="lt-LT" sz="2800" dirty="0"/>
              <a:t> </a:t>
            </a:r>
            <a:r>
              <a:rPr lang="lt-LT" sz="2800" i="1" dirty="0"/>
              <a:t>Lietuvos Respublikos krizių valdymo ir civilinės saugos įstatymas (toliau – Įstatymas)</a:t>
            </a:r>
            <a:r>
              <a:rPr lang="lt-LT" sz="2800" dirty="0"/>
              <a:t> bei jį įgyvendinantys nutarimai.</a:t>
            </a:r>
          </a:p>
          <a:p>
            <a:pPr marL="457200" indent="-457200" algn="just">
              <a:buFont typeface="Courier New" panose="02070309020205020404" pitchFamily="49" charset="0"/>
              <a:buChar char="o"/>
            </a:pPr>
            <a:r>
              <a:rPr lang="lt-LT" sz="2800" b="1" dirty="0"/>
              <a:t>Visuotinio privalomumo principas:</a:t>
            </a:r>
            <a:r>
              <a:rPr lang="lt-LT" sz="2800" dirty="0"/>
              <a:t> Pasirengimas krizėms ir ES yra privalomas ne tik valstybei, bet ir </a:t>
            </a:r>
            <a:r>
              <a:rPr lang="lt-LT" sz="2800" b="1" dirty="0"/>
              <a:t>visiems ūkio subjektams</a:t>
            </a:r>
            <a:r>
              <a:rPr lang="lt-LT" sz="2800" dirty="0"/>
              <a:t> bei veiklos vykdytojams (Įstatymo 4 str.).</a:t>
            </a:r>
          </a:p>
          <a:p>
            <a:pPr marL="457200" indent="-457200" algn="just">
              <a:buFont typeface="Courier New" panose="02070309020205020404" pitchFamily="49" charset="0"/>
              <a:buChar char="o"/>
            </a:pPr>
            <a:r>
              <a:rPr lang="lt-LT" sz="2800" b="1" dirty="0"/>
              <a:t>Asmeninė atsakomybė:</a:t>
            </a:r>
            <a:r>
              <a:rPr lang="lt-LT" sz="2800" dirty="0"/>
              <a:t> Už pasirengimą ekstremaliosioms situacijoms įmonėje tiesiogiai atsako jos </a:t>
            </a:r>
            <a:r>
              <a:rPr lang="lt-LT" sz="2800" b="1" dirty="0"/>
              <a:t>vadovas</a:t>
            </a:r>
            <a:r>
              <a:rPr lang="lt-LT" sz="2800" dirty="0"/>
              <a:t> (Įstatymo 14 str. 1 d.).</a:t>
            </a:r>
          </a:p>
        </p:txBody>
      </p:sp>
      <p:sp>
        <p:nvSpPr>
          <p:cNvPr id="5" name="Pavadinimas 1">
            <a:extLst>
              <a:ext uri="{FF2B5EF4-FFF2-40B4-BE49-F238E27FC236}">
                <a16:creationId xmlns:a16="http://schemas.microsoft.com/office/drawing/2014/main" id="{5B3B9904-2A7F-1E1C-448C-F8937041FD13}"/>
              </a:ext>
            </a:extLst>
          </p:cNvPr>
          <p:cNvSpPr>
            <a:spLocks noGrp="1"/>
          </p:cNvSpPr>
          <p:nvPr>
            <p:ph type="ctrTitle"/>
          </p:nvPr>
        </p:nvSpPr>
        <p:spPr>
          <a:xfrm>
            <a:off x="1309434" y="139612"/>
            <a:ext cx="9809290" cy="981268"/>
          </a:xfrm>
        </p:spPr>
        <p:txBody>
          <a:bodyPr anchor="ctr" anchorCtr="0">
            <a:normAutofit/>
          </a:bodyPr>
          <a:lstStyle/>
          <a:p>
            <a:r>
              <a:rPr lang="lt-LT" sz="3600" b="1" cap="all" dirty="0">
                <a:solidFill>
                  <a:srgbClr val="FDB515"/>
                </a:solidFill>
                <a:latin typeface="+mn-lt"/>
              </a:rPr>
              <a:t>Kodėl mes čia?</a:t>
            </a:r>
          </a:p>
        </p:txBody>
      </p:sp>
      <p:sp>
        <p:nvSpPr>
          <p:cNvPr id="2" name="Skaidrės numerio vietos rezervavimo ženklas 1">
            <a:extLst>
              <a:ext uri="{FF2B5EF4-FFF2-40B4-BE49-F238E27FC236}">
                <a16:creationId xmlns:a16="http://schemas.microsoft.com/office/drawing/2014/main" id="{A1C28F17-1386-39F1-57DD-6EE437691C75}"/>
              </a:ext>
            </a:extLst>
          </p:cNvPr>
          <p:cNvSpPr>
            <a:spLocks noGrp="1"/>
          </p:cNvSpPr>
          <p:nvPr>
            <p:ph type="sldNum" sz="quarter" idx="12"/>
          </p:nvPr>
        </p:nvSpPr>
        <p:spPr/>
        <p:txBody>
          <a:bodyPr/>
          <a:lstStyle/>
          <a:p>
            <a:fld id="{A5ABD58F-47A9-4BD3-A0B1-8E2C04F43F53}" type="slidenum">
              <a:rPr lang="lt-LT" smtClean="0"/>
              <a:t>2</a:t>
            </a:fld>
            <a:endParaRPr lang="lt-LT"/>
          </a:p>
        </p:txBody>
      </p:sp>
    </p:spTree>
    <p:extLst>
      <p:ext uri="{BB962C8B-B14F-4D97-AF65-F5344CB8AC3E}">
        <p14:creationId xmlns:p14="http://schemas.microsoft.com/office/powerpoint/2010/main" val="39024101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AEF8-6D1E-AD97-444D-9EACE498C339}"/>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C45D311F-8648-2B53-EC14-FFB8A45190E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748231" y="3429000"/>
            <a:ext cx="5506737" cy="3339023"/>
          </a:xfrm>
          <a:prstGeom prst="rect">
            <a:avLst/>
          </a:prstGeom>
        </p:spPr>
      </p:pic>
      <p:pic>
        <p:nvPicPr>
          <p:cNvPr id="10" name="Paveikslėlis 4">
            <a:extLst>
              <a:ext uri="{FF2B5EF4-FFF2-40B4-BE49-F238E27FC236}">
                <a16:creationId xmlns:a16="http://schemas.microsoft.com/office/drawing/2014/main" id="{B2676F3A-529C-9188-7B39-E86A38D0B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26914C0B-6FF6-171B-AA16-2038EA925057}"/>
              </a:ext>
            </a:extLst>
          </p:cNvPr>
          <p:cNvSpPr>
            <a:spLocks noGrp="1"/>
          </p:cNvSpPr>
          <p:nvPr>
            <p:ph type="ctrTitle"/>
          </p:nvPr>
        </p:nvSpPr>
        <p:spPr>
          <a:xfrm>
            <a:off x="1309434" y="139612"/>
            <a:ext cx="9809290" cy="981268"/>
          </a:xfrm>
        </p:spPr>
        <p:txBody>
          <a:bodyPr anchor="ctr" anchorCtr="0">
            <a:normAutofit/>
          </a:bodyPr>
          <a:lstStyle/>
          <a:p>
            <a:r>
              <a:rPr lang="lt-LT" sz="3600" b="1" cap="all" dirty="0">
                <a:solidFill>
                  <a:srgbClr val="FDB515"/>
                </a:solidFill>
                <a:latin typeface="+mn-lt"/>
              </a:rPr>
              <a:t>Apibendrinimas ir namų darbai</a:t>
            </a:r>
          </a:p>
        </p:txBody>
      </p:sp>
      <p:sp>
        <p:nvSpPr>
          <p:cNvPr id="12" name="TextBox 11">
            <a:extLst>
              <a:ext uri="{FF2B5EF4-FFF2-40B4-BE49-F238E27FC236}">
                <a16:creationId xmlns:a16="http://schemas.microsoft.com/office/drawing/2014/main" id="{7DD4C274-7A14-EB21-CE9B-D3E64F962418}"/>
              </a:ext>
            </a:extLst>
          </p:cNvPr>
          <p:cNvSpPr txBox="1"/>
          <p:nvPr/>
        </p:nvSpPr>
        <p:spPr>
          <a:xfrm>
            <a:off x="854845" y="1111048"/>
            <a:ext cx="10370470" cy="5262979"/>
          </a:xfrm>
          <a:prstGeom prst="rect">
            <a:avLst/>
          </a:prstGeom>
          <a:noFill/>
        </p:spPr>
        <p:txBody>
          <a:bodyPr wrap="square">
            <a:spAutoFit/>
          </a:bodyPr>
          <a:lstStyle/>
          <a:p>
            <a:pPr algn="just"/>
            <a:r>
              <a:rPr lang="lt-LT" sz="2800" i="1" dirty="0"/>
              <a:t>Ką daryti rytoj?</a:t>
            </a:r>
            <a:endParaRPr lang="lt-LT" sz="2800" dirty="0"/>
          </a:p>
          <a:p>
            <a:pPr marL="457200" indent="-457200" algn="just">
              <a:buFont typeface="Courier New" panose="02070309020205020404" pitchFamily="49" charset="0"/>
              <a:buChar char="o"/>
            </a:pPr>
            <a:r>
              <a:rPr lang="lt-LT" sz="2800" b="1" dirty="0"/>
              <a:t>Įsivertinti:</a:t>
            </a:r>
            <a:r>
              <a:rPr lang="lt-LT" sz="2800" dirty="0"/>
              <a:t> Ar patenkate į „Privalančių rengti Planą“ arba „Privalančių kaupti atsargas“ sąrašus?</a:t>
            </a:r>
          </a:p>
          <a:p>
            <a:pPr marL="457200" indent="-457200" algn="just">
              <a:buFont typeface="Courier New" panose="02070309020205020404" pitchFamily="49" charset="0"/>
              <a:buChar char="o"/>
            </a:pPr>
            <a:r>
              <a:rPr lang="lt-LT" sz="2800" b="1" dirty="0"/>
              <a:t>Paskirti atsakingą:</a:t>
            </a:r>
            <a:r>
              <a:rPr lang="lt-LT" sz="2800" dirty="0"/>
              <a:t> Ar įmonėje yra asmuo, atsakingas už civilinę saugą (be vadovo)?</a:t>
            </a:r>
          </a:p>
          <a:p>
            <a:pPr marL="457200" indent="-457200" algn="just">
              <a:buFont typeface="Courier New" panose="02070309020205020404" pitchFamily="49" charset="0"/>
              <a:buChar char="o"/>
            </a:pPr>
            <a:r>
              <a:rPr lang="lt-LT" sz="2800" b="1" dirty="0"/>
              <a:t>Peržiūrėti atsargas:</a:t>
            </a:r>
            <a:r>
              <a:rPr lang="lt-LT" sz="2800" dirty="0"/>
              <a:t> Ar turite generatorių? Ar turite vandens ir kitų atsargų bent 1–3 dienoms?</a:t>
            </a:r>
          </a:p>
          <a:p>
            <a:pPr marL="457200" indent="-457200" algn="just">
              <a:buFont typeface="Courier New" panose="02070309020205020404" pitchFamily="49" charset="0"/>
              <a:buChar char="o"/>
            </a:pPr>
            <a:r>
              <a:rPr lang="lt-LT" sz="2800" b="1" dirty="0"/>
              <a:t>Susisiekti:</a:t>
            </a:r>
            <a:r>
              <a:rPr lang="lt-LT" sz="2800" dirty="0"/>
              <a:t> Jei turite klausimų arba technikos, kuri gali būti naudinga Savivaldybei – spręskime dėl išteklių pasitelkimo sutarčių sudarymo. </a:t>
            </a:r>
            <a:r>
              <a:rPr lang="lt-LT" sz="2800" u="sng" dirty="0"/>
              <a:t>Jeigu turite pasiūlyti tinkamų patalpų KAS arba priedangoms – atvyktume įvertinti ir spręstumėme dėl jų įtraukimo į sąrašus.</a:t>
            </a:r>
          </a:p>
        </p:txBody>
      </p:sp>
      <p:sp>
        <p:nvSpPr>
          <p:cNvPr id="5" name="Skaidrės numerio vietos rezervavimo ženklas 4">
            <a:extLst>
              <a:ext uri="{FF2B5EF4-FFF2-40B4-BE49-F238E27FC236}">
                <a16:creationId xmlns:a16="http://schemas.microsoft.com/office/drawing/2014/main" id="{75BD7FC9-298C-D8A8-0DEA-A79DBA4981B1}"/>
              </a:ext>
            </a:extLst>
          </p:cNvPr>
          <p:cNvSpPr>
            <a:spLocks noGrp="1"/>
          </p:cNvSpPr>
          <p:nvPr>
            <p:ph type="sldNum" sz="quarter" idx="12"/>
          </p:nvPr>
        </p:nvSpPr>
        <p:spPr/>
        <p:txBody>
          <a:bodyPr/>
          <a:lstStyle/>
          <a:p>
            <a:fld id="{A5ABD58F-47A9-4BD3-A0B1-8E2C04F43F53}" type="slidenum">
              <a:rPr lang="lt-LT" smtClean="0"/>
              <a:t>20</a:t>
            </a:fld>
            <a:endParaRPr lang="lt-LT"/>
          </a:p>
        </p:txBody>
      </p:sp>
    </p:spTree>
    <p:extLst>
      <p:ext uri="{BB962C8B-B14F-4D97-AF65-F5344CB8AC3E}">
        <p14:creationId xmlns:p14="http://schemas.microsoft.com/office/powerpoint/2010/main" val="1189903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D246D-E953-104A-E062-C71BC5FE71AF}"/>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5892E6BF-837D-D204-A456-31B08392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6" y="1457715"/>
            <a:ext cx="3396944" cy="3396944"/>
          </a:xfrm>
          <a:prstGeom prst="rect">
            <a:avLst/>
          </a:prstGeom>
        </p:spPr>
      </p:pic>
      <p:pic>
        <p:nvPicPr>
          <p:cNvPr id="7" name="Paveikslėlis 6">
            <a:extLst>
              <a:ext uri="{FF2B5EF4-FFF2-40B4-BE49-F238E27FC236}">
                <a16:creationId xmlns:a16="http://schemas.microsoft.com/office/drawing/2014/main" id="{E255700F-F11B-2B10-C859-10D09606D441}"/>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BA919867-3A75-F60D-40FF-487D2CDB5B36}"/>
              </a:ext>
            </a:extLst>
          </p:cNvPr>
          <p:cNvSpPr>
            <a:spLocks noGrp="1"/>
          </p:cNvSpPr>
          <p:nvPr>
            <p:ph type="ctrTitle"/>
          </p:nvPr>
        </p:nvSpPr>
        <p:spPr>
          <a:xfrm>
            <a:off x="1309434" y="198604"/>
            <a:ext cx="9809290" cy="981268"/>
          </a:xfrm>
        </p:spPr>
        <p:txBody>
          <a:bodyPr anchor="ctr" anchorCtr="0">
            <a:normAutofit/>
          </a:bodyPr>
          <a:lstStyle/>
          <a:p>
            <a:r>
              <a:rPr lang="lt-LT" sz="3600" b="1" cap="all" dirty="0">
                <a:solidFill>
                  <a:srgbClr val="FDB515"/>
                </a:solidFill>
                <a:latin typeface="+mn-lt"/>
              </a:rPr>
              <a:t>Ačiū už dėmesį</a:t>
            </a:r>
            <a:r>
              <a:rPr lang="en-US" sz="3600" b="1" cap="all" dirty="0">
                <a:solidFill>
                  <a:srgbClr val="FDB515"/>
                </a:solidFill>
                <a:latin typeface="+mn-lt"/>
              </a:rPr>
              <a:t>!</a:t>
            </a:r>
            <a:endParaRPr lang="lt-LT" sz="3600" b="1" cap="all" dirty="0">
              <a:solidFill>
                <a:srgbClr val="FDB515"/>
              </a:solidFill>
              <a:latin typeface="+mn-lt"/>
            </a:endParaRPr>
          </a:p>
        </p:txBody>
      </p:sp>
      <p:sp>
        <p:nvSpPr>
          <p:cNvPr id="12" name="TextBox 11">
            <a:extLst>
              <a:ext uri="{FF2B5EF4-FFF2-40B4-BE49-F238E27FC236}">
                <a16:creationId xmlns:a16="http://schemas.microsoft.com/office/drawing/2014/main" id="{FA809A2E-985C-527C-AE68-A919168FE982}"/>
              </a:ext>
            </a:extLst>
          </p:cNvPr>
          <p:cNvSpPr txBox="1"/>
          <p:nvPr/>
        </p:nvSpPr>
        <p:spPr>
          <a:xfrm>
            <a:off x="3480058" y="1642473"/>
            <a:ext cx="10370470" cy="3046988"/>
          </a:xfrm>
          <a:prstGeom prst="rect">
            <a:avLst/>
          </a:prstGeom>
          <a:noFill/>
        </p:spPr>
        <p:txBody>
          <a:bodyPr wrap="square">
            <a:spAutoFit/>
          </a:bodyPr>
          <a:lstStyle/>
          <a:p>
            <a:r>
              <a:rPr lang="lt-LT" sz="2400" b="1" dirty="0"/>
              <a:t>Kontaktai pasiteiravimui:</a:t>
            </a:r>
            <a:br>
              <a:rPr lang="lt-LT" sz="2400" i="1" dirty="0"/>
            </a:br>
            <a:br>
              <a:rPr lang="lt-LT" sz="2400" i="1" dirty="0"/>
            </a:br>
            <a:r>
              <a:rPr lang="lt-LT" sz="2400" i="1" dirty="0"/>
              <a:t>Paulius Stočkus</a:t>
            </a:r>
          </a:p>
          <a:p>
            <a:r>
              <a:rPr lang="lt-LT" sz="2400" i="1" dirty="0"/>
              <a:t>Šiaulių miesto savivaldybės administracijos </a:t>
            </a:r>
          </a:p>
          <a:p>
            <a:r>
              <a:rPr lang="lt-LT" sz="2400" i="1" dirty="0"/>
              <a:t>Civilinės saugos ir teisėtvarkos skyriaus Civilinės saugos poskyrio </a:t>
            </a:r>
          </a:p>
          <a:p>
            <a:r>
              <a:rPr lang="lt-LT" sz="2400" i="1" dirty="0"/>
              <a:t>parengties pareigūnas (poskyrio vedėjas)</a:t>
            </a:r>
          </a:p>
          <a:p>
            <a:r>
              <a:rPr lang="lt-LT" sz="2400" i="1" dirty="0"/>
              <a:t>tel. +370 415 96 299, mob. +370 659 62 782,</a:t>
            </a:r>
          </a:p>
          <a:p>
            <a:r>
              <a:rPr lang="lt-LT" sz="2400" i="1" dirty="0"/>
              <a:t>el. p. </a:t>
            </a:r>
            <a:r>
              <a:rPr lang="lt-LT" sz="2400" i="1" dirty="0" err="1"/>
              <a:t>paulius.stockus@siauliai.lt</a:t>
            </a:r>
            <a:endParaRPr lang="lt-LT" sz="2400" i="1" dirty="0"/>
          </a:p>
        </p:txBody>
      </p:sp>
      <p:sp>
        <p:nvSpPr>
          <p:cNvPr id="3" name="Skaidrės numerio vietos rezervavimo ženklas 2">
            <a:extLst>
              <a:ext uri="{FF2B5EF4-FFF2-40B4-BE49-F238E27FC236}">
                <a16:creationId xmlns:a16="http://schemas.microsoft.com/office/drawing/2014/main" id="{DC33E10B-CB84-C931-72FA-8B7D469167F9}"/>
              </a:ext>
            </a:extLst>
          </p:cNvPr>
          <p:cNvSpPr>
            <a:spLocks noGrp="1"/>
          </p:cNvSpPr>
          <p:nvPr>
            <p:ph type="sldNum" sz="quarter" idx="12"/>
          </p:nvPr>
        </p:nvSpPr>
        <p:spPr/>
        <p:txBody>
          <a:bodyPr/>
          <a:lstStyle/>
          <a:p>
            <a:fld id="{A5ABD58F-47A9-4BD3-A0B1-8E2C04F43F53}" type="slidenum">
              <a:rPr lang="lt-LT" smtClean="0"/>
              <a:t>21</a:t>
            </a:fld>
            <a:endParaRPr lang="lt-LT"/>
          </a:p>
        </p:txBody>
      </p:sp>
    </p:spTree>
    <p:extLst>
      <p:ext uri="{BB962C8B-B14F-4D97-AF65-F5344CB8AC3E}">
        <p14:creationId xmlns:p14="http://schemas.microsoft.com/office/powerpoint/2010/main" val="23913252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3C09-491D-CD97-4F02-EF939E620C62}"/>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C71AD677-C956-B192-F0E3-310E0793A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A2AC39D6-A229-7EAE-C444-5D9BEFE22A3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F650CE2A-54C5-1808-0B5F-0535E3C03844}"/>
              </a:ext>
            </a:extLst>
          </p:cNvPr>
          <p:cNvSpPr>
            <a:spLocks noGrp="1"/>
          </p:cNvSpPr>
          <p:nvPr>
            <p:ph type="ctrTitle"/>
          </p:nvPr>
        </p:nvSpPr>
        <p:spPr>
          <a:xfrm>
            <a:off x="1329099" y="-65750"/>
            <a:ext cx="9809290" cy="981268"/>
          </a:xfrm>
        </p:spPr>
        <p:txBody>
          <a:bodyPr>
            <a:normAutofit/>
          </a:bodyPr>
          <a:lstStyle/>
          <a:p>
            <a:r>
              <a:rPr lang="lt-LT" sz="3600" b="1" cap="all" dirty="0">
                <a:solidFill>
                  <a:srgbClr val="FDB515"/>
                </a:solidFill>
                <a:latin typeface="+mn-lt"/>
              </a:rPr>
              <a:t>Ar Jūs esate „Ūkio subjektas“?</a:t>
            </a:r>
          </a:p>
        </p:txBody>
      </p:sp>
      <p:sp>
        <p:nvSpPr>
          <p:cNvPr id="12" name="TextBox 11">
            <a:extLst>
              <a:ext uri="{FF2B5EF4-FFF2-40B4-BE49-F238E27FC236}">
                <a16:creationId xmlns:a16="http://schemas.microsoft.com/office/drawing/2014/main" id="{514E5B52-0489-CF65-BE0D-7C12AE929CD6}"/>
              </a:ext>
            </a:extLst>
          </p:cNvPr>
          <p:cNvSpPr txBox="1"/>
          <p:nvPr/>
        </p:nvSpPr>
        <p:spPr>
          <a:xfrm>
            <a:off x="854845" y="1714149"/>
            <a:ext cx="10370470" cy="3108543"/>
          </a:xfrm>
          <a:prstGeom prst="rect">
            <a:avLst/>
          </a:prstGeom>
          <a:noFill/>
        </p:spPr>
        <p:txBody>
          <a:bodyPr wrap="square">
            <a:spAutoFit/>
          </a:bodyPr>
          <a:lstStyle/>
          <a:p>
            <a:pPr marL="457200" indent="-457200" algn="just">
              <a:buFont typeface="Courier New" panose="02070309020205020404" pitchFamily="49" charset="0"/>
              <a:buChar char="o"/>
            </a:pPr>
            <a:r>
              <a:rPr lang="lt-LT" sz="2800" b="1" dirty="0"/>
              <a:t>Apibrėžimas (Įstatymo 2 str. 35 d.):</a:t>
            </a:r>
            <a:endParaRPr lang="lt-LT" sz="2800" dirty="0"/>
          </a:p>
          <a:p>
            <a:pPr marL="914400" lvl="1" indent="-457200" algn="just">
              <a:buFont typeface="Arial" panose="020B0604020202020204" pitchFamily="34" charset="0"/>
              <a:buChar char="•"/>
            </a:pPr>
            <a:r>
              <a:rPr lang="lt-LT" sz="2800" dirty="0"/>
              <a:t>Lietuvoje registruotas asmuo, vykdantis gamybinę, komercinę, finansinę ar kitokią ūkinę veiklą.</a:t>
            </a:r>
          </a:p>
          <a:p>
            <a:pPr marL="914400" lvl="1" indent="-457200" algn="just">
              <a:buFont typeface="Arial" panose="020B0604020202020204" pitchFamily="34" charset="0"/>
              <a:buChar char="•"/>
            </a:pPr>
            <a:r>
              <a:rPr lang="lt-LT" sz="2800" dirty="0"/>
              <a:t>Užsienio juridinio asmens filialas ar atstovybė.</a:t>
            </a:r>
          </a:p>
          <a:p>
            <a:pPr marL="457200" indent="-457200" algn="just">
              <a:buFont typeface="Courier New" panose="02070309020205020404" pitchFamily="49" charset="0"/>
              <a:buChar char="o"/>
            </a:pPr>
            <a:r>
              <a:rPr lang="lt-LT" sz="2800" b="1" dirty="0"/>
              <a:t>Ką tai reiškia?</a:t>
            </a:r>
            <a:r>
              <a:rPr lang="lt-LT" sz="2800" dirty="0"/>
              <a:t> Nesvarbu, ar esate didelė gamykla, ar paslaugų įmonė – įstatymas Jums numato tam tikras pareigas (nuo minimalių iki išplėstinių).</a:t>
            </a:r>
          </a:p>
        </p:txBody>
      </p:sp>
      <p:sp>
        <p:nvSpPr>
          <p:cNvPr id="3" name="Skaidrės numerio vietos rezervavimo ženklas 2">
            <a:extLst>
              <a:ext uri="{FF2B5EF4-FFF2-40B4-BE49-F238E27FC236}">
                <a16:creationId xmlns:a16="http://schemas.microsoft.com/office/drawing/2014/main" id="{01939B18-C2AB-58D2-EE13-3B2128933044}"/>
              </a:ext>
            </a:extLst>
          </p:cNvPr>
          <p:cNvSpPr>
            <a:spLocks noGrp="1"/>
          </p:cNvSpPr>
          <p:nvPr>
            <p:ph type="sldNum" sz="quarter" idx="12"/>
          </p:nvPr>
        </p:nvSpPr>
        <p:spPr/>
        <p:txBody>
          <a:bodyPr/>
          <a:lstStyle/>
          <a:p>
            <a:fld id="{A5ABD58F-47A9-4BD3-A0B1-8E2C04F43F53}" type="slidenum">
              <a:rPr lang="lt-LT" smtClean="0"/>
              <a:t>3</a:t>
            </a:fld>
            <a:endParaRPr lang="lt-LT" dirty="0"/>
          </a:p>
        </p:txBody>
      </p:sp>
    </p:spTree>
    <p:extLst>
      <p:ext uri="{BB962C8B-B14F-4D97-AF65-F5344CB8AC3E}">
        <p14:creationId xmlns:p14="http://schemas.microsoft.com/office/powerpoint/2010/main" val="401356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D738-B04C-B7D9-6287-0441E2440ECB}"/>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EE3AA5CF-F6E0-FF5E-A627-A8356061B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7954E865-F331-D063-40A9-4AD5F9C25D20}"/>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71360BA3-C5CC-1FC8-2A29-B5C89C6BA9DF}"/>
              </a:ext>
            </a:extLst>
          </p:cNvPr>
          <p:cNvSpPr>
            <a:spLocks noGrp="1"/>
          </p:cNvSpPr>
          <p:nvPr>
            <p:ph type="ctrTitle"/>
          </p:nvPr>
        </p:nvSpPr>
        <p:spPr>
          <a:xfrm>
            <a:off x="1309434" y="139612"/>
            <a:ext cx="9809290" cy="981268"/>
          </a:xfrm>
        </p:spPr>
        <p:txBody>
          <a:bodyPr anchor="ctr" anchorCtr="0">
            <a:normAutofit/>
          </a:bodyPr>
          <a:lstStyle/>
          <a:p>
            <a:r>
              <a:rPr lang="lt-LT" sz="3600" b="1" cap="all" dirty="0">
                <a:solidFill>
                  <a:srgbClr val="FDB515"/>
                </a:solidFill>
                <a:latin typeface="+mn-lt"/>
              </a:rPr>
              <a:t>kokiai kategorijai priklausote?</a:t>
            </a:r>
          </a:p>
        </p:txBody>
      </p:sp>
      <p:sp>
        <p:nvSpPr>
          <p:cNvPr id="12" name="TextBox 11">
            <a:extLst>
              <a:ext uri="{FF2B5EF4-FFF2-40B4-BE49-F238E27FC236}">
                <a16:creationId xmlns:a16="http://schemas.microsoft.com/office/drawing/2014/main" id="{18A53897-7B95-B645-324D-C073EAF7CAE1}"/>
              </a:ext>
            </a:extLst>
          </p:cNvPr>
          <p:cNvSpPr txBox="1"/>
          <p:nvPr/>
        </p:nvSpPr>
        <p:spPr>
          <a:xfrm>
            <a:off x="854844" y="1002893"/>
            <a:ext cx="10678395" cy="4401205"/>
          </a:xfrm>
          <a:prstGeom prst="rect">
            <a:avLst/>
          </a:prstGeom>
          <a:noFill/>
        </p:spPr>
        <p:txBody>
          <a:bodyPr wrap="square">
            <a:spAutoFit/>
          </a:bodyPr>
          <a:lstStyle/>
          <a:p>
            <a:pPr algn="just"/>
            <a:r>
              <a:rPr lang="lt-LT" sz="2800" i="1" dirty="0"/>
              <a:t>Ne visos pareigos taikomos visiems vienodai. Pasitikrinkite, kur patenkate:</a:t>
            </a:r>
            <a:endParaRPr lang="lt-LT" sz="2800" dirty="0"/>
          </a:p>
          <a:p>
            <a:pPr marL="457200" indent="-457200" algn="just">
              <a:buFont typeface="Courier New" panose="02070309020205020404" pitchFamily="49" charset="0"/>
              <a:buChar char="o"/>
            </a:pPr>
            <a:r>
              <a:rPr lang="lt-LT" sz="2800" b="1" dirty="0"/>
              <a:t>Strateginiai ir gyvybiškai svarbūs:</a:t>
            </a:r>
            <a:r>
              <a:rPr lang="lt-LT" sz="2800" dirty="0"/>
              <a:t> Nacionaliniam saugumui svarbios įmonės; šilumos tiekėjai (&gt;3000 vartotojų).</a:t>
            </a:r>
          </a:p>
          <a:p>
            <a:pPr marL="914400" lvl="1" indent="-457200" algn="just">
              <a:buFont typeface="Arial" panose="020B0604020202020204" pitchFamily="34" charset="0"/>
              <a:buChar char="•"/>
            </a:pPr>
            <a:r>
              <a:rPr lang="lt-LT" sz="2800" i="1" dirty="0"/>
              <a:t>Prievolė:</a:t>
            </a:r>
            <a:r>
              <a:rPr lang="lt-LT" sz="2800" dirty="0"/>
              <a:t> Sudaryti Ekstremaliųjų situacijų operacijų centrą.</a:t>
            </a:r>
          </a:p>
          <a:p>
            <a:pPr marL="457200" indent="-457200" algn="just">
              <a:buFont typeface="Courier New" panose="02070309020205020404" pitchFamily="49" charset="0"/>
              <a:buChar char="o"/>
            </a:pPr>
            <a:r>
              <a:rPr lang="lt-LT" sz="2800" b="1" dirty="0"/>
              <a:t>Rizikingi objektai:</a:t>
            </a:r>
            <a:r>
              <a:rPr lang="lt-LT" sz="2800" dirty="0"/>
              <a:t> Pavojingų atliekų tvarkytojai, chemijos pramonė, didelių gabaritų atliekų perdirbėjai, didelės gamyklos ir kt.</a:t>
            </a:r>
          </a:p>
          <a:p>
            <a:pPr marL="914400" lvl="1" indent="-457200" algn="just">
              <a:buFont typeface="Arial" panose="020B0604020202020204" pitchFamily="34" charset="0"/>
              <a:buChar char="•"/>
            </a:pPr>
            <a:r>
              <a:rPr lang="lt-LT" sz="2800" i="1" dirty="0"/>
              <a:t>Prievolė:</a:t>
            </a:r>
            <a:r>
              <a:rPr lang="lt-LT" sz="2800" dirty="0"/>
              <a:t> Rengti Ekstremaliųjų situacijų valdymo planą.</a:t>
            </a:r>
          </a:p>
          <a:p>
            <a:pPr marL="457200" indent="-457200" algn="just">
              <a:buFont typeface="Courier New" panose="02070309020205020404" pitchFamily="49" charset="0"/>
              <a:buChar char="o"/>
            </a:pPr>
            <a:r>
              <a:rPr lang="lt-LT" sz="2800" b="1" dirty="0"/>
              <a:t>Visi kiti:</a:t>
            </a:r>
            <a:endParaRPr lang="lt-LT" sz="2800" dirty="0"/>
          </a:p>
          <a:p>
            <a:pPr marL="914400" lvl="1" indent="-457200" algn="just">
              <a:buFont typeface="Arial" panose="020B0604020202020204" pitchFamily="34" charset="0"/>
              <a:buChar char="•"/>
            </a:pPr>
            <a:r>
              <a:rPr lang="lt-LT" sz="2800" i="1" dirty="0"/>
              <a:t>Prievolė:</a:t>
            </a:r>
            <a:r>
              <a:rPr lang="lt-LT" sz="2800" dirty="0"/>
              <a:t> Bendrosios pareigos (perspėjimas, evakuacija, mokymai).</a:t>
            </a:r>
          </a:p>
        </p:txBody>
      </p:sp>
      <p:sp>
        <p:nvSpPr>
          <p:cNvPr id="3" name="Skaidrės numerio vietos rezervavimo ženklas 2">
            <a:extLst>
              <a:ext uri="{FF2B5EF4-FFF2-40B4-BE49-F238E27FC236}">
                <a16:creationId xmlns:a16="http://schemas.microsoft.com/office/drawing/2014/main" id="{4D85BE6A-9A1B-F79F-8C1D-645124B9FA4B}"/>
              </a:ext>
            </a:extLst>
          </p:cNvPr>
          <p:cNvSpPr>
            <a:spLocks noGrp="1"/>
          </p:cNvSpPr>
          <p:nvPr>
            <p:ph type="sldNum" sz="quarter" idx="12"/>
          </p:nvPr>
        </p:nvSpPr>
        <p:spPr/>
        <p:txBody>
          <a:bodyPr/>
          <a:lstStyle/>
          <a:p>
            <a:fld id="{A5ABD58F-47A9-4BD3-A0B1-8E2C04F43F53}" type="slidenum">
              <a:rPr lang="lt-LT" smtClean="0"/>
              <a:t>4</a:t>
            </a:fld>
            <a:endParaRPr lang="lt-LT"/>
          </a:p>
        </p:txBody>
      </p:sp>
    </p:spTree>
    <p:extLst>
      <p:ext uri="{BB962C8B-B14F-4D97-AF65-F5344CB8AC3E}">
        <p14:creationId xmlns:p14="http://schemas.microsoft.com/office/powerpoint/2010/main" val="37502928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03C9-6DA2-37CC-367C-0D5DA70EB015}"/>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D3CE5CB3-8B3D-38B4-DE4D-3792177B6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F5EA00DA-A924-FB17-D038-185E20DE8A9E}"/>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6D9A0154-529C-92A8-DB2C-EBA03BBCB12C}"/>
              </a:ext>
            </a:extLst>
          </p:cNvPr>
          <p:cNvSpPr>
            <a:spLocks noGrp="1"/>
          </p:cNvSpPr>
          <p:nvPr>
            <p:ph type="ctrTitle"/>
          </p:nvPr>
        </p:nvSpPr>
        <p:spPr>
          <a:xfrm>
            <a:off x="1309434" y="139612"/>
            <a:ext cx="9809290" cy="981268"/>
          </a:xfrm>
        </p:spPr>
        <p:txBody>
          <a:bodyPr anchor="ctr" anchorCtr="0">
            <a:normAutofit/>
          </a:bodyPr>
          <a:lstStyle/>
          <a:p>
            <a:r>
              <a:rPr lang="pt-BR" sz="3600" b="1" cap="all" dirty="0">
                <a:solidFill>
                  <a:srgbClr val="FDB515"/>
                </a:solidFill>
                <a:latin typeface="+mn-lt"/>
              </a:rPr>
              <a:t>Ar esate Ypatingos svarbos subjektas?</a:t>
            </a:r>
            <a:endParaRPr lang="lt-LT" sz="3600" b="1" cap="all" dirty="0">
              <a:solidFill>
                <a:srgbClr val="FDB515"/>
              </a:solidFill>
              <a:latin typeface="+mn-lt"/>
            </a:endParaRPr>
          </a:p>
        </p:txBody>
      </p:sp>
      <p:sp>
        <p:nvSpPr>
          <p:cNvPr id="12" name="TextBox 11">
            <a:extLst>
              <a:ext uri="{FF2B5EF4-FFF2-40B4-BE49-F238E27FC236}">
                <a16:creationId xmlns:a16="http://schemas.microsoft.com/office/drawing/2014/main" id="{1F467D6F-1FD1-0430-A4B1-76D26D13B7D8}"/>
              </a:ext>
            </a:extLst>
          </p:cNvPr>
          <p:cNvSpPr txBox="1"/>
          <p:nvPr/>
        </p:nvSpPr>
        <p:spPr>
          <a:xfrm>
            <a:off x="854845" y="1130712"/>
            <a:ext cx="10370470" cy="3970318"/>
          </a:xfrm>
          <a:prstGeom prst="rect">
            <a:avLst/>
          </a:prstGeom>
          <a:noFill/>
        </p:spPr>
        <p:txBody>
          <a:bodyPr wrap="square">
            <a:spAutoFit/>
          </a:bodyPr>
          <a:lstStyle/>
          <a:p>
            <a:pPr algn="just"/>
            <a:r>
              <a:rPr lang="lt-LT" sz="2800" b="1" dirty="0"/>
              <a:t>Kas tai?</a:t>
            </a:r>
            <a:r>
              <a:rPr lang="lt-LT" sz="2800" dirty="0"/>
              <a:t> </a:t>
            </a:r>
          </a:p>
          <a:p>
            <a:pPr algn="just"/>
            <a:r>
              <a:rPr lang="lt-LT" sz="2800" dirty="0"/>
              <a:t>Įmonės, teikiančios būtinąsias paslaugas šiuose sektoriuose:</a:t>
            </a:r>
          </a:p>
          <a:p>
            <a:pPr marL="914400" lvl="1" indent="-457200" algn="just">
              <a:buFont typeface="Courier New" panose="02070309020205020404" pitchFamily="49" charset="0"/>
              <a:buChar char="o"/>
            </a:pPr>
            <a:r>
              <a:rPr lang="lt-LT" sz="2800" dirty="0"/>
              <a:t>Energetika (elektra, nafta, dujos, šiluma, vandenilis);</a:t>
            </a:r>
          </a:p>
          <a:p>
            <a:pPr marL="914400" lvl="1" indent="-457200" algn="just">
              <a:buFont typeface="Courier New" panose="02070309020205020404" pitchFamily="49" charset="0"/>
              <a:buChar char="o"/>
            </a:pPr>
            <a:r>
              <a:rPr lang="lt-LT" sz="2800" dirty="0"/>
              <a:t>Transportas (oro, geležinkelių, vandens, kelių);</a:t>
            </a:r>
          </a:p>
          <a:p>
            <a:pPr marL="914400" lvl="1" indent="-457200" algn="just">
              <a:buFont typeface="Courier New" panose="02070309020205020404" pitchFamily="49" charset="0"/>
              <a:buChar char="o"/>
            </a:pPr>
            <a:r>
              <a:rPr lang="lt-LT" sz="2800" dirty="0"/>
              <a:t>Bankininkystė ir finansų rinkos;</a:t>
            </a:r>
          </a:p>
          <a:p>
            <a:pPr marL="914400" lvl="1" indent="-457200" algn="just">
              <a:buFont typeface="Courier New" panose="02070309020205020404" pitchFamily="49" charset="0"/>
              <a:buChar char="o"/>
            </a:pPr>
            <a:r>
              <a:rPr lang="lt-LT" sz="2800" dirty="0"/>
              <a:t>Sveikatos apsauga (įskaitant vaistų gamybą ir platinimą);</a:t>
            </a:r>
          </a:p>
          <a:p>
            <a:pPr marL="914400" lvl="1" indent="-457200" algn="just">
              <a:buFont typeface="Courier New" panose="02070309020205020404" pitchFamily="49" charset="0"/>
              <a:buChar char="o"/>
            </a:pPr>
            <a:r>
              <a:rPr lang="lt-LT" sz="2800" dirty="0"/>
              <a:t>Geriamasis vanduo ir nuotekos;</a:t>
            </a:r>
          </a:p>
          <a:p>
            <a:pPr marL="914400" lvl="1" indent="-457200" algn="just">
              <a:buFont typeface="Courier New" panose="02070309020205020404" pitchFamily="49" charset="0"/>
              <a:buChar char="o"/>
            </a:pPr>
            <a:r>
              <a:rPr lang="lt-LT" sz="2800" dirty="0"/>
              <a:t>Maistas (gamyba, perdirbimas, platinimas – dideliu mastu);</a:t>
            </a:r>
          </a:p>
          <a:p>
            <a:pPr marL="914400" lvl="1" indent="-457200" algn="just">
              <a:buFont typeface="Courier New" panose="02070309020205020404" pitchFamily="49" charset="0"/>
              <a:buChar char="o"/>
            </a:pPr>
            <a:r>
              <a:rPr lang="lt-LT" sz="2800" dirty="0"/>
              <a:t>Skaitmeninė infrastruktūra (ryšiai, duomenų centrai).</a:t>
            </a:r>
          </a:p>
        </p:txBody>
      </p:sp>
      <p:sp>
        <p:nvSpPr>
          <p:cNvPr id="3" name="Skaidrės numerio vietos rezervavimo ženklas 2">
            <a:extLst>
              <a:ext uri="{FF2B5EF4-FFF2-40B4-BE49-F238E27FC236}">
                <a16:creationId xmlns:a16="http://schemas.microsoft.com/office/drawing/2014/main" id="{A6F4F113-88BB-E44F-121F-D346A3911B24}"/>
              </a:ext>
            </a:extLst>
          </p:cNvPr>
          <p:cNvSpPr>
            <a:spLocks noGrp="1"/>
          </p:cNvSpPr>
          <p:nvPr>
            <p:ph type="sldNum" sz="quarter" idx="12"/>
          </p:nvPr>
        </p:nvSpPr>
        <p:spPr/>
        <p:txBody>
          <a:bodyPr/>
          <a:lstStyle/>
          <a:p>
            <a:fld id="{A5ABD58F-47A9-4BD3-A0B1-8E2C04F43F53}" type="slidenum">
              <a:rPr lang="lt-LT" smtClean="0"/>
              <a:t>5</a:t>
            </a:fld>
            <a:endParaRPr lang="lt-LT"/>
          </a:p>
        </p:txBody>
      </p:sp>
    </p:spTree>
    <p:extLst>
      <p:ext uri="{BB962C8B-B14F-4D97-AF65-F5344CB8AC3E}">
        <p14:creationId xmlns:p14="http://schemas.microsoft.com/office/powerpoint/2010/main" val="1540370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BAA7-F96A-D04E-269F-7873C2C20BC4}"/>
            </a:ext>
          </a:extLst>
        </p:cNvPr>
        <p:cNvGrpSpPr/>
        <p:nvPr/>
      </p:nvGrpSpPr>
      <p:grpSpPr>
        <a:xfrm>
          <a:off x="0" y="0"/>
          <a:ext cx="0" cy="0"/>
          <a:chOff x="0" y="0"/>
          <a:chExt cx="0" cy="0"/>
        </a:xfrm>
      </p:grpSpPr>
      <p:pic>
        <p:nvPicPr>
          <p:cNvPr id="3" name="Paveikslėlis 2">
            <a:extLst>
              <a:ext uri="{FF2B5EF4-FFF2-40B4-BE49-F238E27FC236}">
                <a16:creationId xmlns:a16="http://schemas.microsoft.com/office/drawing/2014/main" id="{74F2C2D9-ABA1-F1B1-4F0C-FF63E6FB0E6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576283" y="301336"/>
            <a:ext cx="8946232" cy="8946232"/>
          </a:xfrm>
          <a:prstGeom prst="rect">
            <a:avLst/>
          </a:prstGeom>
        </p:spPr>
      </p:pic>
      <p:pic>
        <p:nvPicPr>
          <p:cNvPr id="10" name="Paveikslėlis 4">
            <a:extLst>
              <a:ext uri="{FF2B5EF4-FFF2-40B4-BE49-F238E27FC236}">
                <a16:creationId xmlns:a16="http://schemas.microsoft.com/office/drawing/2014/main" id="{FC4CED90-DA5F-D3AB-39B2-262507162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sp>
        <p:nvSpPr>
          <p:cNvPr id="2" name="Pavadinimas 1">
            <a:extLst>
              <a:ext uri="{FF2B5EF4-FFF2-40B4-BE49-F238E27FC236}">
                <a16:creationId xmlns:a16="http://schemas.microsoft.com/office/drawing/2014/main" id="{90FCF23A-C003-5AB1-8CD4-B0936279495D}"/>
              </a:ext>
            </a:extLst>
          </p:cNvPr>
          <p:cNvSpPr>
            <a:spLocks noGrp="1"/>
          </p:cNvSpPr>
          <p:nvPr>
            <p:ph type="ctrTitle"/>
          </p:nvPr>
        </p:nvSpPr>
        <p:spPr>
          <a:xfrm>
            <a:off x="1309434" y="218268"/>
            <a:ext cx="9809290" cy="981268"/>
          </a:xfrm>
        </p:spPr>
        <p:txBody>
          <a:bodyPr anchor="ctr" anchorCtr="0">
            <a:noAutofit/>
          </a:bodyPr>
          <a:lstStyle/>
          <a:p>
            <a:r>
              <a:rPr lang="lt-LT" sz="3600" b="1" cap="all" dirty="0">
                <a:solidFill>
                  <a:srgbClr val="FDB515"/>
                </a:solidFill>
                <a:latin typeface="+mn-lt"/>
              </a:rPr>
              <a:t>KAS yra Ekstremaliųjų situacijų valdymo planas?</a:t>
            </a:r>
          </a:p>
        </p:txBody>
      </p:sp>
      <p:sp>
        <p:nvSpPr>
          <p:cNvPr id="12" name="TextBox 11">
            <a:extLst>
              <a:ext uri="{FF2B5EF4-FFF2-40B4-BE49-F238E27FC236}">
                <a16:creationId xmlns:a16="http://schemas.microsoft.com/office/drawing/2014/main" id="{EC8B699F-074F-C241-6642-B4BC7DD792E5}"/>
              </a:ext>
            </a:extLst>
          </p:cNvPr>
          <p:cNvSpPr txBox="1"/>
          <p:nvPr/>
        </p:nvSpPr>
        <p:spPr>
          <a:xfrm>
            <a:off x="854845" y="1536174"/>
            <a:ext cx="10370470" cy="3785652"/>
          </a:xfrm>
          <a:prstGeom prst="rect">
            <a:avLst/>
          </a:prstGeom>
          <a:noFill/>
        </p:spPr>
        <p:txBody>
          <a:bodyPr wrap="square">
            <a:spAutoFit/>
          </a:bodyPr>
          <a:lstStyle/>
          <a:p>
            <a:pPr marL="342900" indent="-342900" algn="just">
              <a:buFont typeface="Courier New" panose="02070309020205020404" pitchFamily="49" charset="0"/>
              <a:buChar char="o"/>
            </a:pPr>
            <a:r>
              <a:rPr lang="lt-LT" sz="2400" b="1" dirty="0"/>
              <a:t>Ekstremaliųjų situacijų valdymo planas </a:t>
            </a:r>
            <a:r>
              <a:rPr lang="lt-LT" sz="2400" dirty="0"/>
              <a:t>– savivaldybių institucijų ir įstaigų, kitų įstaigų, ūkio subjektų ir veiklos vykdytojų veiksmų ir priemonių planas, užtikrinantis materialinių ir žmogiškųjų išteklių sutelkimą ir valdymą gresiant ar susidarius ekstremaliosioms situacijoms.</a:t>
            </a:r>
            <a:endParaRPr lang="lt-LT" sz="2400" b="1" dirty="0"/>
          </a:p>
          <a:p>
            <a:pPr marL="342900" indent="-342900" algn="just">
              <a:buFont typeface="Courier New" panose="02070309020205020404" pitchFamily="49" charset="0"/>
              <a:buChar char="o"/>
            </a:pPr>
            <a:r>
              <a:rPr lang="lt-LT" sz="2400" b="1" dirty="0"/>
              <a:t>3 metų planavimas:</a:t>
            </a:r>
            <a:r>
              <a:rPr lang="lt-LT" sz="2400" dirty="0"/>
              <a:t> Ūkio subjektai, kurie privalo rengti Ekstremaliųjų situacijų valdymo planą, privalo numatyti prevencijos priemones ne trumpesniam kaip </a:t>
            </a:r>
            <a:r>
              <a:rPr lang="lt-LT" sz="2400" b="1" dirty="0"/>
              <a:t>3 metų laikotarpiui</a:t>
            </a:r>
            <a:r>
              <a:rPr lang="lt-LT" sz="2400" dirty="0"/>
              <a:t>.</a:t>
            </a:r>
          </a:p>
          <a:p>
            <a:pPr marL="342900" indent="-342900" algn="just">
              <a:buFont typeface="Courier New" panose="02070309020205020404" pitchFamily="49" charset="0"/>
              <a:buChar char="o"/>
            </a:pPr>
            <a:r>
              <a:rPr lang="lt-LT" sz="2400" b="1" dirty="0"/>
              <a:t>Ką tai reiškia?</a:t>
            </a:r>
            <a:r>
              <a:rPr lang="lt-LT" sz="2400" dirty="0"/>
              <a:t> Turite nusimatyti biudžetą ir veiksmus (pvz., apsaugos priemonių įdiegimas, dūmų detektorių atnaujinimas, darbuotojų mokymai) ir vykdyti tų priemonių stebėseną. Tai jau nebe „popierius stalčiuje“, o nuolatinis procesas.</a:t>
            </a:r>
          </a:p>
        </p:txBody>
      </p:sp>
      <p:sp>
        <p:nvSpPr>
          <p:cNvPr id="4" name="Skaidrės numerio vietos rezervavimo ženklas 3">
            <a:extLst>
              <a:ext uri="{FF2B5EF4-FFF2-40B4-BE49-F238E27FC236}">
                <a16:creationId xmlns:a16="http://schemas.microsoft.com/office/drawing/2014/main" id="{674595CD-2708-DCDA-E8B1-908E432441CF}"/>
              </a:ext>
            </a:extLst>
          </p:cNvPr>
          <p:cNvSpPr>
            <a:spLocks noGrp="1"/>
          </p:cNvSpPr>
          <p:nvPr>
            <p:ph type="sldNum" sz="quarter" idx="12"/>
          </p:nvPr>
        </p:nvSpPr>
        <p:spPr/>
        <p:txBody>
          <a:bodyPr/>
          <a:lstStyle/>
          <a:p>
            <a:fld id="{A5ABD58F-47A9-4BD3-A0B1-8E2C04F43F53}" type="slidenum">
              <a:rPr lang="lt-LT" smtClean="0"/>
              <a:t>6</a:t>
            </a:fld>
            <a:endParaRPr lang="lt-LT"/>
          </a:p>
        </p:txBody>
      </p:sp>
    </p:spTree>
    <p:extLst>
      <p:ext uri="{BB962C8B-B14F-4D97-AF65-F5344CB8AC3E}">
        <p14:creationId xmlns:p14="http://schemas.microsoft.com/office/powerpoint/2010/main" val="1611744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20DC8-5B70-E7DF-6F19-7E619A053F25}"/>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BE619D16-F3B1-7C75-868B-5DE7A7592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FC22B09A-9B46-B31B-C739-AC95F465B72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99753E1C-C566-CFC8-CB2B-A84E658931B6}"/>
              </a:ext>
            </a:extLst>
          </p:cNvPr>
          <p:cNvSpPr>
            <a:spLocks noGrp="1"/>
          </p:cNvSpPr>
          <p:nvPr>
            <p:ph type="ctrTitle"/>
          </p:nvPr>
        </p:nvSpPr>
        <p:spPr>
          <a:xfrm>
            <a:off x="1309434" y="188772"/>
            <a:ext cx="9809290" cy="981268"/>
          </a:xfrm>
        </p:spPr>
        <p:txBody>
          <a:bodyPr anchor="ctr" anchorCtr="0">
            <a:noAutofit/>
          </a:bodyPr>
          <a:lstStyle/>
          <a:p>
            <a:r>
              <a:rPr lang="lt-LT" sz="3600" b="1" cap="all" dirty="0">
                <a:solidFill>
                  <a:srgbClr val="FDB515"/>
                </a:solidFill>
                <a:latin typeface="+mn-lt"/>
              </a:rPr>
              <a:t>Kam privaloma rengti Ekstremaliųjų situacijų valdymo planą?</a:t>
            </a:r>
          </a:p>
        </p:txBody>
      </p:sp>
      <p:sp>
        <p:nvSpPr>
          <p:cNvPr id="12" name="TextBox 11">
            <a:extLst>
              <a:ext uri="{FF2B5EF4-FFF2-40B4-BE49-F238E27FC236}">
                <a16:creationId xmlns:a16="http://schemas.microsoft.com/office/drawing/2014/main" id="{E4184D5F-E377-750E-DB7F-FC45D37572A8}"/>
              </a:ext>
            </a:extLst>
          </p:cNvPr>
          <p:cNvSpPr txBox="1"/>
          <p:nvPr/>
        </p:nvSpPr>
        <p:spPr>
          <a:xfrm>
            <a:off x="854845" y="1411073"/>
            <a:ext cx="10370470" cy="3939540"/>
          </a:xfrm>
          <a:prstGeom prst="rect">
            <a:avLst/>
          </a:prstGeom>
          <a:noFill/>
        </p:spPr>
        <p:txBody>
          <a:bodyPr wrap="square">
            <a:spAutoFit/>
          </a:bodyPr>
          <a:lstStyle/>
          <a:p>
            <a:pPr algn="just"/>
            <a:r>
              <a:rPr lang="lt-LT" sz="2700" i="1" dirty="0"/>
              <a:t>Planą reikia rengti, jei įmonė atitinka bent vieną iš šių kriterijų:</a:t>
            </a:r>
          </a:p>
          <a:p>
            <a:pPr algn="just"/>
            <a:endParaRPr lang="lt-LT" sz="2700" dirty="0"/>
          </a:p>
          <a:p>
            <a:pPr marL="457200" indent="-457200" algn="just">
              <a:buFont typeface="Courier New" panose="02070309020205020404" pitchFamily="49" charset="0"/>
              <a:buChar char="o"/>
            </a:pPr>
            <a:r>
              <a:rPr lang="lt-LT" sz="2800" b="1" dirty="0"/>
              <a:t>Veikla gali sukelti pavojų, dėl kurio gali būti skelbiama ekstremalioji situacija. Tai apima:</a:t>
            </a:r>
          </a:p>
          <a:p>
            <a:pPr marL="457200" indent="-457200" algn="just">
              <a:buFont typeface="Arial" panose="020B0604020202020204" pitchFamily="34" charset="0"/>
              <a:buChar char="•"/>
            </a:pPr>
            <a:r>
              <a:rPr lang="lt-LT" sz="2800" dirty="0"/>
              <a:t>Pavojingųjų atliekų tvarkymą, kai laikoma ≥100 t pavojingų atliekų arba pajėgumas ≥10 t/d.</a:t>
            </a:r>
          </a:p>
          <a:p>
            <a:pPr marL="457200" indent="-457200" algn="just">
              <a:buFont typeface="Arial" panose="020B0604020202020204" pitchFamily="34" charset="0"/>
              <a:buChar char="•"/>
            </a:pPr>
            <a:r>
              <a:rPr lang="lt-LT" sz="2800" dirty="0"/>
              <a:t>Žemesniojo lygio pavojingus objektus (pagal didelių avarijų prevencijos tvarką).</a:t>
            </a:r>
          </a:p>
          <a:p>
            <a:pPr marL="457200" indent="-457200" algn="just">
              <a:buFont typeface="Arial" panose="020B0604020202020204" pitchFamily="34" charset="0"/>
              <a:buChar char="•"/>
            </a:pPr>
            <a:r>
              <a:rPr lang="lt-LT" sz="2800" dirty="0"/>
              <a:t>3 arba 4 grupės biologinių medžiagų naudojimą.</a:t>
            </a:r>
          </a:p>
        </p:txBody>
      </p:sp>
      <p:sp>
        <p:nvSpPr>
          <p:cNvPr id="3" name="Skaidrės numerio vietos rezervavimo ženklas 2">
            <a:extLst>
              <a:ext uri="{FF2B5EF4-FFF2-40B4-BE49-F238E27FC236}">
                <a16:creationId xmlns:a16="http://schemas.microsoft.com/office/drawing/2014/main" id="{31B695A3-DB05-B824-BE30-A317E721512F}"/>
              </a:ext>
            </a:extLst>
          </p:cNvPr>
          <p:cNvSpPr>
            <a:spLocks noGrp="1"/>
          </p:cNvSpPr>
          <p:nvPr>
            <p:ph type="sldNum" sz="quarter" idx="12"/>
          </p:nvPr>
        </p:nvSpPr>
        <p:spPr/>
        <p:txBody>
          <a:bodyPr/>
          <a:lstStyle/>
          <a:p>
            <a:fld id="{A5ABD58F-47A9-4BD3-A0B1-8E2C04F43F53}" type="slidenum">
              <a:rPr lang="lt-LT" smtClean="0"/>
              <a:t>7</a:t>
            </a:fld>
            <a:endParaRPr lang="lt-LT"/>
          </a:p>
        </p:txBody>
      </p:sp>
    </p:spTree>
    <p:extLst>
      <p:ext uri="{BB962C8B-B14F-4D97-AF65-F5344CB8AC3E}">
        <p14:creationId xmlns:p14="http://schemas.microsoft.com/office/powerpoint/2010/main" val="2252323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19B05-FA88-BF63-1330-0B6102736DB6}"/>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E0991EF8-3C1B-862F-768B-503247B1E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BFE797A3-0425-2BB2-CD9E-1A788040C31B}"/>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A5FEE31F-DCB2-9055-47B8-49A35C235F32}"/>
              </a:ext>
            </a:extLst>
          </p:cNvPr>
          <p:cNvSpPr>
            <a:spLocks noGrp="1"/>
          </p:cNvSpPr>
          <p:nvPr>
            <p:ph type="ctrTitle"/>
          </p:nvPr>
        </p:nvSpPr>
        <p:spPr>
          <a:xfrm>
            <a:off x="1309434" y="188772"/>
            <a:ext cx="9809290" cy="981268"/>
          </a:xfrm>
        </p:spPr>
        <p:txBody>
          <a:bodyPr anchor="ctr" anchorCtr="0">
            <a:noAutofit/>
          </a:bodyPr>
          <a:lstStyle/>
          <a:p>
            <a:r>
              <a:rPr lang="lt-LT" sz="3600" b="1" cap="all" dirty="0">
                <a:solidFill>
                  <a:srgbClr val="FDB515"/>
                </a:solidFill>
                <a:latin typeface="+mn-lt"/>
              </a:rPr>
              <a:t>Kam privaloma rengti Ekstremaliųjų situacijų valdymo planą?</a:t>
            </a:r>
          </a:p>
        </p:txBody>
      </p:sp>
      <p:sp>
        <p:nvSpPr>
          <p:cNvPr id="12" name="TextBox 11">
            <a:extLst>
              <a:ext uri="{FF2B5EF4-FFF2-40B4-BE49-F238E27FC236}">
                <a16:creationId xmlns:a16="http://schemas.microsoft.com/office/drawing/2014/main" id="{13963484-5969-1A42-8193-769E5DE181CB}"/>
              </a:ext>
            </a:extLst>
          </p:cNvPr>
          <p:cNvSpPr txBox="1"/>
          <p:nvPr/>
        </p:nvSpPr>
        <p:spPr>
          <a:xfrm>
            <a:off x="854845" y="1666710"/>
            <a:ext cx="10370470" cy="3539430"/>
          </a:xfrm>
          <a:prstGeom prst="rect">
            <a:avLst/>
          </a:prstGeom>
          <a:noFill/>
        </p:spPr>
        <p:txBody>
          <a:bodyPr wrap="square">
            <a:spAutoFit/>
          </a:bodyPr>
          <a:lstStyle/>
          <a:p>
            <a:pPr marL="457200" indent="-457200" algn="just">
              <a:buFont typeface="Arial" panose="020B0604020202020204" pitchFamily="34" charset="0"/>
              <a:buChar char="•"/>
            </a:pPr>
            <a:r>
              <a:rPr lang="lt-LT" sz="2800" dirty="0"/>
              <a:t>Objektus, kuriuose laikoma &gt;200 t degių medžiagų.</a:t>
            </a:r>
          </a:p>
          <a:p>
            <a:pPr marL="457200" indent="-457200" algn="just">
              <a:buFont typeface="Arial" panose="020B0604020202020204" pitchFamily="34" charset="0"/>
              <a:buChar char="•"/>
            </a:pPr>
            <a:r>
              <a:rPr lang="lt-LT" sz="2800" dirty="0"/>
              <a:t>Nepavojingųjų atliekų tvarkymą, kai laikoma ≥200 t arba pajėgumas ≥10 t/d (išskyrus tam tikras atliekų grupes).</a:t>
            </a:r>
          </a:p>
          <a:p>
            <a:pPr marL="457200" indent="-457200" algn="just">
              <a:buFont typeface="Arial" panose="020B0604020202020204" pitchFamily="34" charset="0"/>
              <a:buChar char="•"/>
            </a:pPr>
            <a:r>
              <a:rPr lang="lt-LT" sz="2800" dirty="0"/>
              <a:t>Sąvartynus ar mišrių komunalinių atliekų apdorojimo įrenginius.</a:t>
            </a:r>
          </a:p>
          <a:p>
            <a:pPr marL="457200" indent="-457200" algn="just">
              <a:buFont typeface="Arial" panose="020B0604020202020204" pitchFamily="34" charset="0"/>
              <a:buChar char="•"/>
            </a:pPr>
            <a:r>
              <a:rPr lang="lt-LT" sz="2800" dirty="0"/>
              <a:t>Mišrių komunalinių atliekų surinkimą.</a:t>
            </a:r>
          </a:p>
          <a:p>
            <a:pPr marL="457200" indent="-457200" algn="just">
              <a:buFont typeface="Arial" panose="020B0604020202020204" pitchFamily="34" charset="0"/>
              <a:buChar char="•"/>
            </a:pPr>
            <a:r>
              <a:rPr lang="lt-LT" sz="2800" dirty="0"/>
              <a:t>Medicininių atliekų tvarkymą.</a:t>
            </a:r>
          </a:p>
          <a:p>
            <a:pPr marL="457200" indent="-457200" algn="just">
              <a:buFont typeface="Arial" panose="020B0604020202020204" pitchFamily="34" charset="0"/>
              <a:buChar char="•"/>
            </a:pPr>
            <a:r>
              <a:rPr lang="lt-LT" sz="2800" dirty="0"/>
              <a:t>Atliekų deginimo įrenginius, turinčius TIPK (taršos integruotos prevencijos ir kontrolės) leidimą deginti ≥160 000 t per metus.</a:t>
            </a:r>
          </a:p>
        </p:txBody>
      </p:sp>
      <p:sp>
        <p:nvSpPr>
          <p:cNvPr id="3" name="Skaidrės numerio vietos rezervavimo ženklas 2">
            <a:extLst>
              <a:ext uri="{FF2B5EF4-FFF2-40B4-BE49-F238E27FC236}">
                <a16:creationId xmlns:a16="http://schemas.microsoft.com/office/drawing/2014/main" id="{7F0B41B5-16E1-833B-B165-7358CD5E8BE1}"/>
              </a:ext>
            </a:extLst>
          </p:cNvPr>
          <p:cNvSpPr>
            <a:spLocks noGrp="1"/>
          </p:cNvSpPr>
          <p:nvPr>
            <p:ph type="sldNum" sz="quarter" idx="12"/>
          </p:nvPr>
        </p:nvSpPr>
        <p:spPr/>
        <p:txBody>
          <a:bodyPr/>
          <a:lstStyle/>
          <a:p>
            <a:fld id="{A5ABD58F-47A9-4BD3-A0B1-8E2C04F43F53}" type="slidenum">
              <a:rPr lang="lt-LT" smtClean="0"/>
              <a:t>8</a:t>
            </a:fld>
            <a:endParaRPr lang="lt-LT"/>
          </a:p>
        </p:txBody>
      </p:sp>
    </p:spTree>
    <p:extLst>
      <p:ext uri="{BB962C8B-B14F-4D97-AF65-F5344CB8AC3E}">
        <p14:creationId xmlns:p14="http://schemas.microsoft.com/office/powerpoint/2010/main" val="31729646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F67B7-F087-5F09-CECA-44ABC6BED052}"/>
            </a:ext>
          </a:extLst>
        </p:cNvPr>
        <p:cNvGrpSpPr/>
        <p:nvPr/>
      </p:nvGrpSpPr>
      <p:grpSpPr>
        <a:xfrm>
          <a:off x="0" y="0"/>
          <a:ext cx="0" cy="0"/>
          <a:chOff x="0" y="0"/>
          <a:chExt cx="0" cy="0"/>
        </a:xfrm>
      </p:grpSpPr>
      <p:pic>
        <p:nvPicPr>
          <p:cNvPr id="10" name="Paveikslėlis 4">
            <a:extLst>
              <a:ext uri="{FF2B5EF4-FFF2-40B4-BE49-F238E27FC236}">
                <a16:creationId xmlns:a16="http://schemas.microsoft.com/office/drawing/2014/main" id="{3D8B4EB8-A356-2EA2-CE18-0CDAF0591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 y="62069"/>
            <a:ext cx="795291" cy="795291"/>
          </a:xfrm>
          <a:prstGeom prst="rect">
            <a:avLst/>
          </a:prstGeom>
        </p:spPr>
      </p:pic>
      <p:pic>
        <p:nvPicPr>
          <p:cNvPr id="7" name="Paveikslėlis 6">
            <a:extLst>
              <a:ext uri="{FF2B5EF4-FFF2-40B4-BE49-F238E27FC236}">
                <a16:creationId xmlns:a16="http://schemas.microsoft.com/office/drawing/2014/main" id="{FC25ADC3-12B0-E51D-A640-763D73BD59B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24" y="4946099"/>
            <a:ext cx="12184500" cy="1987813"/>
          </a:xfrm>
          <a:prstGeom prst="rect">
            <a:avLst/>
          </a:prstGeom>
        </p:spPr>
      </p:pic>
      <p:sp>
        <p:nvSpPr>
          <p:cNvPr id="2" name="Pavadinimas 1">
            <a:extLst>
              <a:ext uri="{FF2B5EF4-FFF2-40B4-BE49-F238E27FC236}">
                <a16:creationId xmlns:a16="http://schemas.microsoft.com/office/drawing/2014/main" id="{DA84DC46-0DFD-1CF1-126D-5991E88679AB}"/>
              </a:ext>
            </a:extLst>
          </p:cNvPr>
          <p:cNvSpPr>
            <a:spLocks noGrp="1"/>
          </p:cNvSpPr>
          <p:nvPr>
            <p:ph type="ctrTitle"/>
          </p:nvPr>
        </p:nvSpPr>
        <p:spPr>
          <a:xfrm>
            <a:off x="1309434" y="188772"/>
            <a:ext cx="9809290" cy="981268"/>
          </a:xfrm>
        </p:spPr>
        <p:txBody>
          <a:bodyPr anchor="ctr" anchorCtr="0">
            <a:noAutofit/>
          </a:bodyPr>
          <a:lstStyle/>
          <a:p>
            <a:r>
              <a:rPr lang="lt-LT" sz="3600" b="1" cap="all" dirty="0">
                <a:solidFill>
                  <a:srgbClr val="FDB515"/>
                </a:solidFill>
                <a:latin typeface="+mn-lt"/>
              </a:rPr>
              <a:t>Kam privaloma rengti Ekstremaliųjų situacijų valdymo planą?</a:t>
            </a:r>
          </a:p>
        </p:txBody>
      </p:sp>
      <p:sp>
        <p:nvSpPr>
          <p:cNvPr id="12" name="TextBox 11">
            <a:extLst>
              <a:ext uri="{FF2B5EF4-FFF2-40B4-BE49-F238E27FC236}">
                <a16:creationId xmlns:a16="http://schemas.microsoft.com/office/drawing/2014/main" id="{23D0527D-3D36-FF78-17FB-B1F1F76A0758}"/>
              </a:ext>
            </a:extLst>
          </p:cNvPr>
          <p:cNvSpPr txBox="1"/>
          <p:nvPr/>
        </p:nvSpPr>
        <p:spPr>
          <a:xfrm>
            <a:off x="854845" y="2158325"/>
            <a:ext cx="10370470" cy="2246769"/>
          </a:xfrm>
          <a:prstGeom prst="rect">
            <a:avLst/>
          </a:prstGeom>
          <a:noFill/>
        </p:spPr>
        <p:txBody>
          <a:bodyPr wrap="square">
            <a:spAutoFit/>
          </a:bodyPr>
          <a:lstStyle/>
          <a:p>
            <a:pPr marL="457200" indent="-457200" algn="just">
              <a:buFont typeface="Arial" panose="020B0604020202020204" pitchFamily="34" charset="0"/>
              <a:buChar char="•"/>
            </a:pPr>
            <a:r>
              <a:rPr lang="lt-LT" sz="2800" dirty="0"/>
              <a:t>Centralizuoto šilumos tiekimo paslaugas &gt;3000 vartotojų arba bent ¼ savivaldybės teritorijos vartotojų.</a:t>
            </a:r>
          </a:p>
          <a:p>
            <a:pPr marL="457200" indent="-457200" algn="just">
              <a:buFont typeface="Arial" panose="020B0604020202020204" pitchFamily="34" charset="0"/>
              <a:buChar char="•"/>
            </a:pPr>
            <a:r>
              <a:rPr lang="lt-LT" sz="2800" dirty="0"/>
              <a:t>Tvenkinius ar vandens saugyklas, jei tūris ≥5 mln. m³ arba plotas ≥250 ha.</a:t>
            </a:r>
          </a:p>
          <a:p>
            <a:pPr marL="457200" indent="-457200" algn="just">
              <a:buFont typeface="Courier New" panose="02070309020205020404" pitchFamily="49" charset="0"/>
              <a:buChar char="o"/>
            </a:pPr>
            <a:r>
              <a:rPr lang="lt-LT" sz="2800" b="1" dirty="0"/>
              <a:t>Įmonė yra svarbi nacionaliniam saugumui.</a:t>
            </a:r>
          </a:p>
        </p:txBody>
      </p:sp>
      <p:sp>
        <p:nvSpPr>
          <p:cNvPr id="3" name="Skaidrės numerio vietos rezervavimo ženklas 2">
            <a:extLst>
              <a:ext uri="{FF2B5EF4-FFF2-40B4-BE49-F238E27FC236}">
                <a16:creationId xmlns:a16="http://schemas.microsoft.com/office/drawing/2014/main" id="{AB25078A-4881-C47C-9BD8-E8F5CAAB7D64}"/>
              </a:ext>
            </a:extLst>
          </p:cNvPr>
          <p:cNvSpPr>
            <a:spLocks noGrp="1"/>
          </p:cNvSpPr>
          <p:nvPr>
            <p:ph type="sldNum" sz="quarter" idx="12"/>
          </p:nvPr>
        </p:nvSpPr>
        <p:spPr/>
        <p:txBody>
          <a:bodyPr/>
          <a:lstStyle/>
          <a:p>
            <a:fld id="{A5ABD58F-47A9-4BD3-A0B1-8E2C04F43F53}" type="slidenum">
              <a:rPr lang="lt-LT" smtClean="0"/>
              <a:t>9</a:t>
            </a:fld>
            <a:endParaRPr lang="lt-LT"/>
          </a:p>
        </p:txBody>
      </p:sp>
    </p:spTree>
    <p:extLst>
      <p:ext uri="{BB962C8B-B14F-4D97-AF65-F5344CB8AC3E}">
        <p14:creationId xmlns:p14="http://schemas.microsoft.com/office/powerpoint/2010/main" val="31419586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4331</TotalTime>
  <Words>3170</Words>
  <Application>Microsoft Office PowerPoint</Application>
  <PresentationFormat>Plačiaekranė</PresentationFormat>
  <Paragraphs>238</Paragraphs>
  <Slides>21</Slides>
  <Notes>18</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21</vt:i4>
      </vt:variant>
    </vt:vector>
  </HeadingPairs>
  <TitlesOfParts>
    <vt:vector size="28" baseType="lpstr">
      <vt:lpstr>Aptos</vt:lpstr>
      <vt:lpstr>Arial</vt:lpstr>
      <vt:lpstr>Calibri</vt:lpstr>
      <vt:lpstr>Calibri Light</vt:lpstr>
      <vt:lpstr>Courier New</vt:lpstr>
      <vt:lpstr>Georgia</vt:lpstr>
      <vt:lpstr>„Office“ tema</vt:lpstr>
      <vt:lpstr>Pasiruošimas ekstremaliosioms situacijoms: ką privalo žinoti įmonės</vt:lpstr>
      <vt:lpstr>Kodėl mes čia?</vt:lpstr>
      <vt:lpstr>Ar Jūs esate „Ūkio subjektas“?</vt:lpstr>
      <vt:lpstr>kokiai kategorijai priklausote?</vt:lpstr>
      <vt:lpstr>Ar esate Ypatingos svarbos subjektas?</vt:lpstr>
      <vt:lpstr>KAS yra Ekstremaliųjų situacijų valdymo planas?</vt:lpstr>
      <vt:lpstr>Kam privaloma rengti Ekstremaliųjų situacijų valdymo planą?</vt:lpstr>
      <vt:lpstr>Kam privaloma rengti Ekstremaliųjų situacijų valdymo planą?</vt:lpstr>
      <vt:lpstr>Kam privaloma rengti Ekstremaliųjų situacijų valdymo planą?</vt:lpstr>
      <vt:lpstr>Būtinųjų priemonių atsargų kaupimas (Kas, KAM ir Ką?)</vt:lpstr>
      <vt:lpstr>Būtinųjų priemonių atsargų kaupimas (Kas ir Ką?)</vt:lpstr>
      <vt:lpstr>Darbuotojų mokymas ir pratybos</vt:lpstr>
      <vt:lpstr>Bendradarbiavimas su Savivaldybe (14 str.)</vt:lpstr>
      <vt:lpstr>Bendradarbiavimas su Savivaldybe (28 str. 5 d.)</vt:lpstr>
      <vt:lpstr>„PowerPoint“ pateiktis</vt:lpstr>
      <vt:lpstr>PRIEDANGOS pavyzdys</vt:lpstr>
      <vt:lpstr>Kolektyvinės apsaugos statinio pavyzdys</vt:lpstr>
      <vt:lpstr>Kompensavimo mechanizmas (48 str.)</vt:lpstr>
      <vt:lpstr>Būtinosios užduotys (39 str.)</vt:lpstr>
      <vt:lpstr>Apibendrinimas ir namų darbai</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Agnė Buchaitė</dc:creator>
  <cp:lastModifiedBy>Paulius Stočkus</cp:lastModifiedBy>
  <cp:revision>210</cp:revision>
  <dcterms:created xsi:type="dcterms:W3CDTF">2023-02-28T09:23:40Z</dcterms:created>
  <dcterms:modified xsi:type="dcterms:W3CDTF">2025-12-04T13:28:46Z</dcterms:modified>
</cp:coreProperties>
</file>