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481" r:id="rId3"/>
    <p:sldId id="363" r:id="rId4"/>
    <p:sldId id="264" r:id="rId5"/>
    <p:sldId id="517" r:id="rId6"/>
    <p:sldId id="516" r:id="rId7"/>
    <p:sldId id="552" r:id="rId8"/>
    <p:sldId id="490" r:id="rId9"/>
    <p:sldId id="553" r:id="rId10"/>
    <p:sldId id="471" r:id="rId11"/>
    <p:sldId id="449" r:id="rId12"/>
    <p:sldId id="486" r:id="rId13"/>
    <p:sldId id="364" r:id="rId14"/>
    <p:sldId id="369" r:id="rId15"/>
    <p:sldId id="366" r:id="rId16"/>
    <p:sldId id="488" r:id="rId17"/>
    <p:sldId id="379" r:id="rId18"/>
    <p:sldId id="460" r:id="rId19"/>
    <p:sldId id="461" r:id="rId20"/>
    <p:sldId id="462" r:id="rId21"/>
    <p:sldId id="463" r:id="rId22"/>
    <p:sldId id="465" r:id="rId23"/>
    <p:sldId id="466" r:id="rId24"/>
    <p:sldId id="464" r:id="rId25"/>
    <p:sldId id="482" r:id="rId26"/>
    <p:sldId id="484" r:id="rId27"/>
    <p:sldId id="485" r:id="rId28"/>
    <p:sldId id="483" r:id="rId29"/>
    <p:sldId id="289" r:id="rId30"/>
    <p:sldId id="381" r:id="rId31"/>
    <p:sldId id="448" r:id="rId32"/>
    <p:sldId id="372" r:id="rId33"/>
    <p:sldId id="542" r:id="rId34"/>
    <p:sldId id="543" r:id="rId35"/>
    <p:sldId id="544" r:id="rId36"/>
    <p:sldId id="258" r:id="rId37"/>
  </p:sldIdLst>
  <p:sldSz cx="12192000" cy="6858000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C5"/>
    <a:srgbClr val="FEB513"/>
    <a:srgbClr val="404040"/>
    <a:srgbClr val="FFCA49"/>
    <a:srgbClr val="FFFFFF"/>
    <a:srgbClr val="FEF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eminis stilius 1 – paryškinima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D083AE6-46FA-4A59-8FB0-9F97EB10719F}" styleName="Šviesus stilius 3 – paryškinimas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Vidutinis stilius 2 – paryškinima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94620" autoAdjust="0"/>
  </p:normalViewPr>
  <p:slideViewPr>
    <p:cSldViewPr snapToGrid="0">
      <p:cViewPr varScale="1">
        <p:scale>
          <a:sx n="82" d="100"/>
          <a:sy n="82" d="100"/>
        </p:scale>
        <p:origin x="70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3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ida.kalaseviciene\Documents\Vaida\biud&#382;etas\biud&#382;etas_analiz&#27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ida.kalaseviciene\Documents\Vaida\biud&#382;etas\biud&#382;etas_analiz&#279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C\Desktop\Skaidrem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ster\Desktop\09-14_darbas_is_namu\ATASKAITOS\2019%20m.%20ataskaitos%20skaidres%20prezentacijai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ster\Desktop\09-14_darbas_is_namu\ATASKAITOS\2019%20m.%20ataskaitos%20skaidres%20prezentacijai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ster\Desktop\09-14_darbas_is_namu\ATASKAITOS\2019%20m.%20ataskaitos%20skaidres%20prezentacijai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ster\Desktop\09-14_darbas_is_namu\ATASKAITOS\2019%20m.%20ataskaitos%20skaidres%20prezentacijai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Lapas5!$A$4</c:f>
              <c:strCache>
                <c:ptCount val="1"/>
                <c:pt idx="0">
                  <c:v>Patvirtinta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Lapas5!$H$3:$J$3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Lapas5!$H$4:$J$4</c:f>
              <c:numCache>
                <c:formatCode>#\ ##0.0</c:formatCode>
                <c:ptCount val="3"/>
                <c:pt idx="0">
                  <c:v>143585.9</c:v>
                </c:pt>
                <c:pt idx="1">
                  <c:v>156566</c:v>
                </c:pt>
                <c:pt idx="2">
                  <c:v>154074.6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C0-403B-9AAB-493D739C8250}"/>
            </c:ext>
          </c:extLst>
        </c:ser>
        <c:ser>
          <c:idx val="1"/>
          <c:order val="1"/>
          <c:tx>
            <c:strRef>
              <c:f>Lapas5!$A$5</c:f>
              <c:strCache>
                <c:ptCount val="1"/>
                <c:pt idx="0">
                  <c:v>Patikslinta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5.466272310748255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DC0-403B-9AAB-493D739C8250}"/>
                </c:ext>
              </c:extLst>
            </c:dLbl>
            <c:dLbl>
              <c:idx val="1"/>
              <c:layout>
                <c:manualLayout>
                  <c:x val="1.6971458016621873E-3"/>
                  <c:y val="-9.414135646288661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DC0-403B-9AAB-493D739C8250}"/>
                </c:ext>
              </c:extLst>
            </c:dLbl>
            <c:dLbl>
              <c:idx val="2"/>
              <c:layout>
                <c:manualLayout>
                  <c:x val="1.6971458016621873E-3"/>
                  <c:y val="-3.036817950415697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DC0-403B-9AAB-493D739C82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Lapas5!$H$3:$J$3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Lapas5!$H$5:$J$5</c:f>
              <c:numCache>
                <c:formatCode>#\ ##0.0</c:formatCode>
                <c:ptCount val="3"/>
                <c:pt idx="0">
                  <c:v>148630.20000000001</c:v>
                </c:pt>
                <c:pt idx="1">
                  <c:v>152356</c:v>
                </c:pt>
                <c:pt idx="2">
                  <c:v>177489.30000000002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C0-403B-9AAB-493D739C825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04307816"/>
        <c:axId val="30431208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Lapas5!$A$6</c15:sqref>
                        </c15:formulaRef>
                      </c:ext>
                    </c:extLst>
                    <c:strCache>
                      <c:ptCount val="1"/>
                      <c:pt idx="0">
                        <c:v>Įvykdymas</c:v>
                      </c:pt>
                    </c:strCache>
                  </c:strRef>
                </c:tx>
                <c:spPr>
                  <a:solidFill>
                    <a:srgbClr val="FFCA49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lt-LT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Lapas5!$H$3:$J$3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2018</c:v>
                      </c:pt>
                      <c:pt idx="1">
                        <c:v>2019</c:v>
                      </c:pt>
                      <c:pt idx="2">
                        <c:v>2020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Lapas5!$H$6:$J$6</c15:sqref>
                        </c15:formulaRef>
                      </c:ext>
                    </c:extLst>
                    <c:numCache>
                      <c:formatCode>#\ ##0.0</c:formatCode>
                      <c:ptCount val="3"/>
                      <c:pt idx="0">
                        <c:v>134238</c:v>
                      </c:pt>
                      <c:pt idx="1">
                        <c:v>150948.70000000001</c:v>
                      </c:pt>
                      <c:pt idx="2">
                        <c:v>172869.6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2DC0-403B-9AAB-493D739C8250}"/>
                  </c:ext>
                </c:extLst>
              </c15:ser>
            </c15:filteredBarSeries>
          </c:ext>
        </c:extLst>
      </c:barChart>
      <c:catAx>
        <c:axId val="304307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304312080"/>
        <c:crosses val="autoZero"/>
        <c:auto val="1"/>
        <c:lblAlgn val="ctr"/>
        <c:lblOffset val="100"/>
        <c:noMultiLvlLbl val="0"/>
      </c:catAx>
      <c:valAx>
        <c:axId val="304312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304307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53338223153298"/>
          <c:y val="0.19290778505593442"/>
          <c:w val="0.8393902270106095"/>
          <c:h val="0.695057307576522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 m.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Sportininkų skaičius sportinio rengimo įstaigose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3861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07-4DF5-B94A-16DF6F2397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 m.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Sportininkų skaičius sportinio rengimo įstaigose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4044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07-4DF5-B94A-16DF6F2397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2020 m.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Sportininkų skaičius sportinio rengimo įstaigose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4055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07-4DF5-B94A-16DF6F23970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757010016"/>
        <c:axId val="1757006272"/>
      </c:barChart>
      <c:catAx>
        <c:axId val="17570100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57006272"/>
        <c:crosses val="autoZero"/>
        <c:auto val="1"/>
        <c:lblAlgn val="ctr"/>
        <c:lblOffset val="100"/>
        <c:noMultiLvlLbl val="0"/>
      </c:catAx>
      <c:valAx>
        <c:axId val="1757006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757010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8968995501812377"/>
          <c:y val="0.88625473724252724"/>
          <c:w val="0.55385876079055529"/>
          <c:h val="8.795652329887389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29807491239341"/>
          <c:y val="0.15920028929070171"/>
          <c:w val="0.72561867696341997"/>
          <c:h val="0.649375685812912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Lapas1!$B$1</c:f>
              <c:strCache>
                <c:ptCount val="1"/>
                <c:pt idx="0">
                  <c:v>2018 m.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150856157467649E-2"/>
                  <c:y val="-9.56711263599000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949-4D6B-9A17-A6991E5BD86A}"/>
                </c:ext>
              </c:extLst>
            </c:dLbl>
            <c:dLbl>
              <c:idx val="1"/>
              <c:layout>
                <c:manualLayout>
                  <c:x val="-4.7948681477110892E-2"/>
                  <c:y val="-7.17533447699252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49-4D6B-9A17-A6991E5BD8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Lapas1!$A$2:$A$3</c:f>
              <c:strCache>
                <c:ptCount val="2"/>
                <c:pt idx="0">
                  <c:v>Projektų finansavimas</c:v>
                </c:pt>
                <c:pt idx="1">
                  <c:v>Sporto įstaigų veiklai skirta</c:v>
                </c:pt>
              </c:strCache>
            </c:strRef>
          </c:cat>
          <c:val>
            <c:numRef>
              <c:f>Lapas1!$B$2:$B$3</c:f>
              <c:numCache>
                <c:formatCode>General</c:formatCode>
                <c:ptCount val="2"/>
                <c:pt idx="0">
                  <c:v>580.6</c:v>
                </c:pt>
                <c:pt idx="1">
                  <c:v>4878.3999999999996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949-4D6B-9A17-A6991E5BD86A}"/>
            </c:ext>
          </c:extLst>
        </c:ser>
        <c:ser>
          <c:idx val="1"/>
          <c:order val="1"/>
          <c:tx>
            <c:strRef>
              <c:f>Lapas1!$C$1</c:f>
              <c:strCache>
                <c:ptCount val="1"/>
                <c:pt idx="0">
                  <c:v>2019 m.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2.2301712314935301E-3"/>
                  <c:y val="-9.5671126359900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49-4D6B-9A17-A6991E5BD8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Lapas1!$A$2:$A$3</c:f>
              <c:strCache>
                <c:ptCount val="2"/>
                <c:pt idx="0">
                  <c:v>Projektų finansavimas</c:v>
                </c:pt>
                <c:pt idx="1">
                  <c:v>Sporto įstaigų veiklai skirta</c:v>
                </c:pt>
              </c:strCache>
            </c:strRef>
          </c:cat>
          <c:val>
            <c:numRef>
              <c:f>Lapas1!$C$2:$C$3</c:f>
              <c:numCache>
                <c:formatCode>General</c:formatCode>
                <c:ptCount val="2"/>
                <c:pt idx="0">
                  <c:v>984.5</c:v>
                </c:pt>
                <c:pt idx="1">
                  <c:v>4538.6000000000004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949-4D6B-9A17-A6991E5BD86A}"/>
            </c:ext>
          </c:extLst>
        </c:ser>
        <c:ser>
          <c:idx val="2"/>
          <c:order val="2"/>
          <c:tx>
            <c:strRef>
              <c:f>Lapas1!$D$1</c:f>
              <c:strCache>
                <c:ptCount val="1"/>
                <c:pt idx="0">
                  <c:v>2020 m.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265941773214415E-2"/>
                  <c:y val="-1.1958890794987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949-4D6B-9A17-A6991E5BD86A}"/>
                </c:ext>
              </c:extLst>
            </c:dLbl>
            <c:dLbl>
              <c:idx val="1"/>
              <c:layout>
                <c:manualLayout>
                  <c:x val="4.4603424629870436E-2"/>
                  <c:y val="-1.4350668953985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949-4D6B-9A17-A6991E5BD8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Lapas1!$A$2:$A$3</c:f>
              <c:strCache>
                <c:ptCount val="2"/>
                <c:pt idx="0">
                  <c:v>Projektų finansavimas</c:v>
                </c:pt>
                <c:pt idx="1">
                  <c:v>Sporto įstaigų veiklai skirta</c:v>
                </c:pt>
              </c:strCache>
            </c:strRef>
          </c:cat>
          <c:val>
            <c:numRef>
              <c:f>Lapas1!$D$2:$D$3</c:f>
              <c:numCache>
                <c:formatCode>General</c:formatCode>
                <c:ptCount val="2"/>
                <c:pt idx="0">
                  <c:v>1108.5</c:v>
                </c:pt>
                <c:pt idx="1">
                  <c:v>5071.1000000000004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E949-4D6B-9A17-A6991E5BD86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87091504"/>
        <c:axId val="287085624"/>
      </c:barChart>
      <c:catAx>
        <c:axId val="287091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lt-LT"/>
          </a:p>
        </c:txPr>
        <c:crossAx val="287085624"/>
        <c:crosses val="autoZero"/>
        <c:auto val="1"/>
        <c:lblAlgn val="ctr"/>
        <c:lblOffset val="100"/>
        <c:noMultiLvlLbl val="0"/>
      </c:catAx>
      <c:valAx>
        <c:axId val="287085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28709150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16054489906719482"/>
          <c:y val="0.93267493500267828"/>
          <c:w val="0.71769890091863531"/>
          <c:h val="6.72379768695249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lt-L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lt-LT" sz="1100" dirty="0"/>
              <a:t>Tūkst.</a:t>
            </a:r>
            <a:r>
              <a:rPr lang="lt-LT" sz="1100" baseline="0" dirty="0"/>
              <a:t> </a:t>
            </a:r>
            <a:r>
              <a:rPr lang="lt-LT" sz="1100" dirty="0"/>
              <a:t>Eur</a:t>
            </a:r>
            <a:endParaRPr lang="en-US" sz="800" dirty="0"/>
          </a:p>
        </c:rich>
      </c:tx>
      <c:layout>
        <c:manualLayout>
          <c:xMode val="edge"/>
          <c:yMode val="edge"/>
          <c:x val="1.7299698812559862E-2"/>
          <c:y val="6.86001958976722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0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>
        <c:manualLayout>
          <c:layoutTarget val="inner"/>
          <c:xMode val="edge"/>
          <c:yMode val="edge"/>
          <c:x val="6.8052239712244542E-2"/>
          <c:y val="0.15419327923108819"/>
          <c:w val="0.89216535464500668"/>
          <c:h val="0.642110545486915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 m.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Rėmėjų indėlis į sporto įstaigų veiklą</c:v>
                </c:pt>
              </c:strCache>
            </c:strRef>
          </c:cat>
          <c:val>
            <c:numRef>
              <c:f>Sheet1!$B$2</c:f>
              <c:numCache>
                <c:formatCode>#,##0</c:formatCode>
                <c:ptCount val="1"/>
                <c:pt idx="0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87-4535-A53E-B19CD08A2C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 m.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Rėmėjų indėlis į sporto įstaigų veiklą</c:v>
                </c:pt>
              </c:strCache>
            </c:strRef>
          </c:cat>
          <c:val>
            <c:numRef>
              <c:f>Sheet1!$C$2</c:f>
              <c:numCache>
                <c:formatCode>#,##0</c:formatCode>
                <c:ptCount val="1"/>
                <c:pt idx="0">
                  <c:v>502.98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87-4535-A53E-B19CD08A2C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2020 m.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D19-4672-BA35-F3968D1D1D8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Rėmėjų indėlis į sporto įstaigų veiklą</c:v>
                </c:pt>
              </c:strCache>
            </c:strRef>
          </c:cat>
          <c:val>
            <c:numRef>
              <c:f>Sheet1!$D$2</c:f>
              <c:numCache>
                <c:formatCode>#,##0</c:formatCode>
                <c:ptCount val="1"/>
                <c:pt idx="0">
                  <c:v>687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87-4535-A53E-B19CD08A2C1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99997391"/>
        <c:axId val="1700005711"/>
      </c:barChart>
      <c:catAx>
        <c:axId val="16999973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b" anchorCtr="0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700005711"/>
        <c:crosses val="autoZero"/>
        <c:auto val="1"/>
        <c:lblAlgn val="ctr"/>
        <c:lblOffset val="100"/>
        <c:noMultiLvlLbl val="0"/>
      </c:catAx>
      <c:valAx>
        <c:axId val="17000057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6999973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Lapas5!$G$44:$J$44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  <c:extLst/>
            </c:numRef>
          </c:cat>
          <c:val>
            <c:numRef>
              <c:f>Lapas5!$G$45:$J$45</c:f>
              <c:numCache>
                <c:formatCode>#\ ##0.0</c:formatCode>
                <c:ptCount val="3"/>
                <c:pt idx="0">
                  <c:v>134238</c:v>
                </c:pt>
                <c:pt idx="1">
                  <c:v>150948.70000000001</c:v>
                </c:pt>
                <c:pt idx="2">
                  <c:v>172869.6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39DA-4854-A197-5524DBD86DB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12130248"/>
        <c:axId val="312126968"/>
      </c:barChart>
      <c:catAx>
        <c:axId val="312130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312126968"/>
        <c:crosses val="autoZero"/>
        <c:auto val="1"/>
        <c:lblAlgn val="ctr"/>
        <c:lblOffset val="100"/>
        <c:noMultiLvlLbl val="0"/>
      </c:catAx>
      <c:valAx>
        <c:axId val="312126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312130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/>
              <a:t>2020</a:t>
            </a:r>
            <a:r>
              <a:rPr lang="en-US" sz="2800" baseline="0"/>
              <a:t> m. Savivaldyb</a:t>
            </a:r>
            <a:r>
              <a:rPr lang="lt-LT" sz="2800" baseline="0"/>
              <a:t>ės biudžeto vykdymas</a:t>
            </a:r>
          </a:p>
          <a:p>
            <a:pPr>
              <a:defRPr sz="2800"/>
            </a:pPr>
            <a:endParaRPr lang="lt-LT" sz="28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Lapas8!$C$20:$F$20</c:f>
              <c:strCache>
                <c:ptCount val="4"/>
                <c:pt idx="0">
                  <c:v>2020 metų patvirtinti asignavimai</c:v>
                </c:pt>
                <c:pt idx="1">
                  <c:v>2020 metų patikslinti asignavimai</c:v>
                </c:pt>
                <c:pt idx="2">
                  <c:v>2020 metų biudžeto pajamų vykdymas</c:v>
                </c:pt>
                <c:pt idx="3">
                  <c:v>2020 metų kasinės išlaidos</c:v>
                </c:pt>
              </c:strCache>
            </c:strRef>
          </c:cat>
          <c:val>
            <c:numRef>
              <c:f>Lapas8!$C$21:$F$21</c:f>
              <c:numCache>
                <c:formatCode>#\ ##0.0_ ;\-#\ ##0.0\ </c:formatCode>
                <c:ptCount val="4"/>
                <c:pt idx="0">
                  <c:v>154074.5</c:v>
                </c:pt>
                <c:pt idx="1">
                  <c:v>177489.30000000002</c:v>
                </c:pt>
                <c:pt idx="2">
                  <c:v>172869.6</c:v>
                </c:pt>
                <c:pt idx="3">
                  <c:v>156617.80000000002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F6-4919-A9DB-F3EB29497E9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26621984"/>
        <c:axId val="326623952"/>
      </c:barChart>
      <c:catAx>
        <c:axId val="326621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326623952"/>
        <c:crosses val="autoZero"/>
        <c:auto val="1"/>
        <c:lblAlgn val="ctr"/>
        <c:lblOffset val="100"/>
        <c:noMultiLvlLbl val="0"/>
      </c:catAx>
      <c:valAx>
        <c:axId val="3266239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_ ;\-#\ ##0.0\ " sourceLinked="1"/>
        <c:majorTickMark val="none"/>
        <c:minorTickMark val="none"/>
        <c:tickLblPos val="nextTo"/>
        <c:crossAx val="326621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8499405510970521"/>
          <c:y val="0.14448768788484728"/>
          <c:w val="0.59813547878169404"/>
          <c:h val="0.76173541918907628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Lapas1!$D$2</c:f>
              <c:strCache>
                <c:ptCount val="1"/>
                <c:pt idx="0">
                  <c:v>2018 m.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Lapas1!$A$3:$A$7</c:f>
              <c:strCache>
                <c:ptCount val="5"/>
                <c:pt idx="0">
                  <c:v>Bendrojo ugdymo mokyklos</c:v>
                </c:pt>
                <c:pt idx="2">
                  <c:v>Ikimokyklinio ugdymo įstaigos</c:v>
                </c:pt>
                <c:pt idx="4">
                  <c:v>Neformaliojo vaikų švietimo mokyklos</c:v>
                </c:pt>
              </c:strCache>
            </c:strRef>
          </c:cat>
          <c:val>
            <c:numRef>
              <c:f>Lapas1!$D$3:$D$7</c:f>
              <c:numCache>
                <c:formatCode>General</c:formatCode>
                <c:ptCount val="5"/>
                <c:pt idx="0">
                  <c:v>13223</c:v>
                </c:pt>
                <c:pt idx="2">
                  <c:v>4813</c:v>
                </c:pt>
                <c:pt idx="4">
                  <c:v>3790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FE-4259-9964-E4FC564DB3BE}"/>
            </c:ext>
          </c:extLst>
        </c:ser>
        <c:ser>
          <c:idx val="1"/>
          <c:order val="1"/>
          <c:tx>
            <c:strRef>
              <c:f>Lapas1!$C$2</c:f>
              <c:strCache>
                <c:ptCount val="1"/>
                <c:pt idx="0">
                  <c:v>2019 m.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Lapas1!$A$3:$A$7</c:f>
              <c:strCache>
                <c:ptCount val="5"/>
                <c:pt idx="0">
                  <c:v>Bendrojo ugdymo mokyklos</c:v>
                </c:pt>
                <c:pt idx="2">
                  <c:v>Ikimokyklinio ugdymo įstaigos</c:v>
                </c:pt>
                <c:pt idx="4">
                  <c:v>Neformaliojo vaikų švietimo mokyklos</c:v>
                </c:pt>
              </c:strCache>
            </c:strRef>
          </c:cat>
          <c:val>
            <c:numRef>
              <c:f>Lapas1!$C$3:$C$7</c:f>
              <c:numCache>
                <c:formatCode>General</c:formatCode>
                <c:ptCount val="5"/>
                <c:pt idx="0">
                  <c:v>13345</c:v>
                </c:pt>
                <c:pt idx="2">
                  <c:v>4752</c:v>
                </c:pt>
                <c:pt idx="4">
                  <c:v>3775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FE-4259-9964-E4FC564DB3BE}"/>
            </c:ext>
          </c:extLst>
        </c:ser>
        <c:ser>
          <c:idx val="2"/>
          <c:order val="2"/>
          <c:tx>
            <c:strRef>
              <c:f>Lapas1!$B$2</c:f>
              <c:strCache>
                <c:ptCount val="1"/>
                <c:pt idx="0">
                  <c:v>2020 m.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Lapas1!$A$3:$A$7</c:f>
              <c:strCache>
                <c:ptCount val="5"/>
                <c:pt idx="0">
                  <c:v>Bendrojo ugdymo mokyklos</c:v>
                </c:pt>
                <c:pt idx="2">
                  <c:v>Ikimokyklinio ugdymo įstaigos</c:v>
                </c:pt>
                <c:pt idx="4">
                  <c:v>Neformaliojo vaikų švietimo mokyklos</c:v>
                </c:pt>
              </c:strCache>
            </c:strRef>
          </c:cat>
          <c:val>
            <c:numRef>
              <c:f>Lapas1!$B$3:$B$7</c:f>
              <c:numCache>
                <c:formatCode>General</c:formatCode>
                <c:ptCount val="5"/>
                <c:pt idx="0">
                  <c:v>13538</c:v>
                </c:pt>
                <c:pt idx="2">
                  <c:v>4721</c:v>
                </c:pt>
                <c:pt idx="4">
                  <c:v>4453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1FE-4259-9964-E4FC564DB3B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60406784"/>
        <c:axId val="89787008"/>
      </c:barChart>
      <c:catAx>
        <c:axId val="60406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all" spc="12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89787008"/>
        <c:crosses val="autoZero"/>
        <c:auto val="1"/>
        <c:lblAlgn val="ctr"/>
        <c:lblOffset val="100"/>
        <c:noMultiLvlLbl val="0"/>
      </c:catAx>
      <c:valAx>
        <c:axId val="89787008"/>
        <c:scaling>
          <c:orientation val="minMax"/>
          <c:max val="45000"/>
        </c:scaling>
        <c:delete val="1"/>
        <c:axPos val="b"/>
        <c:numFmt formatCode="General" sourceLinked="1"/>
        <c:majorTickMark val="none"/>
        <c:minorTickMark val="none"/>
        <c:tickLblPos val="none"/>
        <c:crossAx val="60406784"/>
        <c:crosses val="autoZero"/>
        <c:crossBetween val="between"/>
        <c:majorUnit val="45000"/>
        <c:minorUnit val="45000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lt-LT" sz="2000" dirty="0"/>
              <a:t>KULTŪROS PLĖTROS PROGRAMOS FINANSAVIMAS IŠ SAVIVALDYBĖS BIUDŽETO 201</a:t>
            </a:r>
            <a:r>
              <a:rPr lang="en-US" sz="2000" dirty="0"/>
              <a:t>9</a:t>
            </a:r>
            <a:r>
              <a:rPr lang="lt-LT" sz="2000" dirty="0"/>
              <a:t>-20</a:t>
            </a:r>
            <a:r>
              <a:rPr lang="en-US" sz="2000" dirty="0"/>
              <a:t>20</a:t>
            </a:r>
            <a:r>
              <a:rPr lang="lt-LT" sz="2000" dirty="0"/>
              <a:t> </a:t>
            </a:r>
            <a:r>
              <a:rPr lang="en-US" sz="2000" dirty="0"/>
              <a:t>m</a:t>
            </a:r>
            <a:r>
              <a:rPr lang="lt-LT" sz="2000" dirty="0"/>
              <a:t>. (tūkst. Eur)</a:t>
            </a:r>
          </a:p>
        </c:rich>
      </c:tx>
      <c:layout>
        <c:manualLayout>
          <c:xMode val="edge"/>
          <c:yMode val="edge"/>
          <c:x val="9.8541708501174288E-2"/>
          <c:y val="2.852278102729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9410316673078251E-2"/>
          <c:y val="0.14463295869109632"/>
          <c:w val="0.93902549646358957"/>
          <c:h val="0.454359479683835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'Kulturos programos lesos'!$E$12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cat>
            <c:strRef>
              <c:f>'Kulturos programos lesos'!$D$13:$D$16</c:f>
              <c:strCache>
                <c:ptCount val="4"/>
                <c:pt idx="0">
                  <c:v>Kultūros plėtros programos lėšos iš viso</c:v>
                </c:pt>
                <c:pt idx="1">
                  <c:v>Savivaldybės biudžetinių kultūros įstaigų ir TIC asignavimai</c:v>
                </c:pt>
                <c:pt idx="2">
                  <c:v>Valstybinėms, kalendorinėms šventėms, atmintinoms dienoms ir miesto šventėms</c:v>
                </c:pt>
                <c:pt idx="3">
                  <c:v>Kultūros ir meno premijoms, jaunųjų menininkų stipendijoms</c:v>
                </c:pt>
              </c:strCache>
            </c:strRef>
          </c:cat>
          <c:val>
            <c:numRef>
              <c:f>'Kulturos programos lesos'!$E$13:$E$16</c:f>
              <c:numCache>
                <c:formatCode>General</c:formatCode>
                <c:ptCount val="4"/>
                <c:pt idx="0">
                  <c:v>7390.5</c:v>
                </c:pt>
                <c:pt idx="1">
                  <c:v>3295.8</c:v>
                </c:pt>
                <c:pt idx="2">
                  <c:v>270.8</c:v>
                </c:pt>
                <c:pt idx="3">
                  <c:v>26.2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83-4BC3-AFB4-7FAA844CD197}"/>
            </c:ext>
          </c:extLst>
        </c:ser>
        <c:ser>
          <c:idx val="1"/>
          <c:order val="1"/>
          <c:tx>
            <c:strRef>
              <c:f>'Kulturos programos lesos'!$F$12</c:f>
              <c:strCache>
                <c:ptCount val="1"/>
                <c:pt idx="0">
                  <c:v>2020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cat>
            <c:strRef>
              <c:f>'Kulturos programos lesos'!$D$13:$D$16</c:f>
              <c:strCache>
                <c:ptCount val="4"/>
                <c:pt idx="0">
                  <c:v>Kultūros plėtros programos lėšos iš viso</c:v>
                </c:pt>
                <c:pt idx="1">
                  <c:v>Savivaldybės biudžetinių kultūros įstaigų ir TIC asignavimai</c:v>
                </c:pt>
                <c:pt idx="2">
                  <c:v>Valstybinėms, kalendorinėms šventėms, atmintinoms dienoms ir miesto šventėms</c:v>
                </c:pt>
                <c:pt idx="3">
                  <c:v>Kultūros ir meno premijoms, jaunųjų menininkų stipendijoms</c:v>
                </c:pt>
              </c:strCache>
            </c:strRef>
          </c:cat>
          <c:val>
            <c:numRef>
              <c:f>'Kulturos programos lesos'!$F$13:$F$16</c:f>
              <c:numCache>
                <c:formatCode>General</c:formatCode>
                <c:ptCount val="4"/>
                <c:pt idx="0">
                  <c:v>8527.7999999999993</c:v>
                </c:pt>
                <c:pt idx="1">
                  <c:v>3970.8</c:v>
                </c:pt>
                <c:pt idx="2">
                  <c:v>258.5</c:v>
                </c:pt>
                <c:pt idx="3">
                  <c:v>26.2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83-4BC3-AFB4-7FAA844CD1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cylinder"/>
        <c:axId val="40551936"/>
        <c:axId val="116866368"/>
        <c:axId val="0"/>
      </c:bar3DChart>
      <c:catAx>
        <c:axId val="405519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16866368"/>
        <c:crosses val="autoZero"/>
        <c:auto val="1"/>
        <c:lblAlgn val="ctr"/>
        <c:lblOffset val="100"/>
        <c:noMultiLvlLbl val="0"/>
      </c:catAx>
      <c:valAx>
        <c:axId val="11686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4055193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lt-LT"/>
              <a:t>SAVIVALDYBĖS BIUDŽETO LĖŠOS REPREZENTACINIAMS ŠIAULIŲ MIESTO FESTIVALIAMS IŠ DALIES FINANSUOTI 2019-2020 M. (tūkst. Eur)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Reprezentaciniai!$C$4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cat>
            <c:strRef>
              <c:f>Reprezentaciniai!$B$5:$B$13</c:f>
              <c:strCache>
                <c:ptCount val="9"/>
                <c:pt idx="0">
                  <c:v>Tarptautinis folkloro konkursas-festivalis „Saulės žiedas“</c:v>
                </c:pt>
                <c:pt idx="1">
                  <c:v>Tarptautinis Chaimo Frenkelio vilos vasaros festivalis</c:v>
                </c:pt>
                <c:pt idx="2">
                  <c:v>Festivalis „Resurrexit“ </c:v>
                </c:pt>
                <c:pt idx="3">
                  <c:v>Tarptautinis bigbendų festivalis „Big Band Festival Šiauliai“</c:v>
                </c:pt>
                <c:pt idx="4">
                  <c:v>Šiuolaikinio meno ir mados festivalis „Virus“</c:v>
                </c:pt>
                <c:pt idx="5">
                  <c:v>Lietuvos, Latvijos ir Estijos kaimo muzikantų ir kapelijų festivalis „Ant rubežiaus“ </c:v>
                </c:pt>
                <c:pt idx="6">
                  <c:v>Festivalis „Šiaulių Monmartro respublika“</c:v>
                </c:pt>
                <c:pt idx="7">
                  <c:v>Meno festivalis-akcija „Šiaulių kultūros naktys“</c:v>
                </c:pt>
                <c:pt idx="8">
                  <c:v>IŠ VISO</c:v>
                </c:pt>
              </c:strCache>
            </c:strRef>
          </c:cat>
          <c:val>
            <c:numRef>
              <c:f>Reprezentaciniai!$C$5:$C$13</c:f>
              <c:numCache>
                <c:formatCode>General</c:formatCode>
                <c:ptCount val="9"/>
                <c:pt idx="1">
                  <c:v>50.3</c:v>
                </c:pt>
                <c:pt idx="2">
                  <c:v>26</c:v>
                </c:pt>
                <c:pt idx="3">
                  <c:v>30</c:v>
                </c:pt>
                <c:pt idx="4">
                  <c:v>37</c:v>
                </c:pt>
                <c:pt idx="5">
                  <c:v>20</c:v>
                </c:pt>
                <c:pt idx="6">
                  <c:v>25.7</c:v>
                </c:pt>
                <c:pt idx="7">
                  <c:v>31</c:v>
                </c:pt>
                <c:pt idx="8" formatCode="0.0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8E-4E74-860A-BD0410AA738E}"/>
            </c:ext>
          </c:extLst>
        </c:ser>
        <c:ser>
          <c:idx val="1"/>
          <c:order val="1"/>
          <c:tx>
            <c:strRef>
              <c:f>Reprezentaciniai!$D$4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Reprezentaciniai!$B$5:$B$13</c:f>
              <c:strCache>
                <c:ptCount val="9"/>
                <c:pt idx="0">
                  <c:v>Tarptautinis folkloro konkursas-festivalis „Saulės žiedas“</c:v>
                </c:pt>
                <c:pt idx="1">
                  <c:v>Tarptautinis Chaimo Frenkelio vilos vasaros festivalis</c:v>
                </c:pt>
                <c:pt idx="2">
                  <c:v>Festivalis „Resurrexit“ </c:v>
                </c:pt>
                <c:pt idx="3">
                  <c:v>Tarptautinis bigbendų festivalis „Big Band Festival Šiauliai“</c:v>
                </c:pt>
                <c:pt idx="4">
                  <c:v>Šiuolaikinio meno ir mados festivalis „Virus“</c:v>
                </c:pt>
                <c:pt idx="5">
                  <c:v>Lietuvos, Latvijos ir Estijos kaimo muzikantų ir kapelijų festivalis „Ant rubežiaus“ </c:v>
                </c:pt>
                <c:pt idx="6">
                  <c:v>Festivalis „Šiaulių Monmartro respublika“</c:v>
                </c:pt>
                <c:pt idx="7">
                  <c:v>Meno festivalis-akcija „Šiaulių kultūros naktys“</c:v>
                </c:pt>
                <c:pt idx="8">
                  <c:v>IŠ VISO</c:v>
                </c:pt>
              </c:strCache>
            </c:strRef>
          </c:cat>
          <c:val>
            <c:numRef>
              <c:f>Reprezentaciniai!$D$5:$D$13</c:f>
              <c:numCache>
                <c:formatCode>General</c:formatCode>
                <c:ptCount val="9"/>
                <c:pt idx="0" formatCode="0.0">
                  <c:v>65</c:v>
                </c:pt>
                <c:pt idx="1">
                  <c:v>24</c:v>
                </c:pt>
                <c:pt idx="2">
                  <c:v>22</c:v>
                </c:pt>
                <c:pt idx="3">
                  <c:v>30</c:v>
                </c:pt>
                <c:pt idx="4">
                  <c:v>35.6</c:v>
                </c:pt>
                <c:pt idx="6">
                  <c:v>19.399999999999999</c:v>
                </c:pt>
                <c:pt idx="7">
                  <c:v>28.4</c:v>
                </c:pt>
                <c:pt idx="8">
                  <c:v>224.4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8E-4E74-860A-BD0410AA73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6788736"/>
        <c:axId val="60388416"/>
        <c:axId val="0"/>
      </c:bar3DChart>
      <c:catAx>
        <c:axId val="1167887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60388416"/>
        <c:crosses val="autoZero"/>
        <c:auto val="1"/>
        <c:lblAlgn val="ctr"/>
        <c:lblOffset val="100"/>
        <c:noMultiLvlLbl val="0"/>
      </c:catAx>
      <c:valAx>
        <c:axId val="6038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1678873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4727303055989595"/>
          <c:y val="0.15586658768370448"/>
          <c:w val="0.65272697292599646"/>
          <c:h val="0.439234085553928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Lankytojai!$C$9</c:f>
              <c:strCache>
                <c:ptCount val="1"/>
                <c:pt idx="0">
                  <c:v>Bendras kultūros įstaigų lankytojų, žiūrovų, dalyvių/žiūrovų (apsilankiusių gyvai ir virtualiai) skaičius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invertIfNegative val="0"/>
          <c:cat>
            <c:strRef>
              <c:f>Lankytojai!$D$8:$E$8</c:f>
              <c:strCache>
                <c:ptCount val="2"/>
                <c:pt idx="0">
                  <c:v>2019 M. </c:v>
                </c:pt>
                <c:pt idx="1">
                  <c:v>2020 M. </c:v>
                </c:pt>
              </c:strCache>
            </c:strRef>
          </c:cat>
          <c:val>
            <c:numRef>
              <c:f>Lankytojai!$D$9:$E$9</c:f>
              <c:numCache>
                <c:formatCode>General</c:formatCode>
                <c:ptCount val="2"/>
                <c:pt idx="0">
                  <c:v>482344</c:v>
                </c:pt>
                <c:pt idx="1">
                  <c:v>311506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B5-41EE-BA9F-DCDC3B185815}"/>
            </c:ext>
          </c:extLst>
        </c:ser>
        <c:ser>
          <c:idx val="1"/>
          <c:order val="1"/>
          <c:tx>
            <c:strRef>
              <c:f>Lankytojai!$C$10</c:f>
              <c:strCache>
                <c:ptCount val="1"/>
                <c:pt idx="0">
                  <c:v>Turizmo informacijos centro lankytojų (turistų, interneto svetainių ir Facebook vartotojų, ekskursijų dalyvių) skaičius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Lankytojai!$D$8:$E$8</c:f>
              <c:strCache>
                <c:ptCount val="2"/>
                <c:pt idx="0">
                  <c:v>2019 M. </c:v>
                </c:pt>
                <c:pt idx="1">
                  <c:v>2020 M. </c:v>
                </c:pt>
              </c:strCache>
            </c:strRef>
          </c:cat>
          <c:val>
            <c:numRef>
              <c:f>Lankytojai!$D$10:$E$10</c:f>
              <c:numCache>
                <c:formatCode>General</c:formatCode>
                <c:ptCount val="2"/>
                <c:pt idx="0">
                  <c:v>328590</c:v>
                </c:pt>
                <c:pt idx="1">
                  <c:v>147583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B5-41EE-BA9F-DCDC3B185815}"/>
            </c:ext>
          </c:extLst>
        </c:ser>
        <c:ser>
          <c:idx val="2"/>
          <c:order val="2"/>
          <c:tx>
            <c:strRef>
              <c:f>Lankytojai!$C$11</c:f>
              <c:strCache>
                <c:ptCount val="1"/>
                <c:pt idx="0">
                  <c:v>IŠ VISO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  <a:sp3d/>
          </c:spPr>
          <c:invertIfNegative val="0"/>
          <c:cat>
            <c:strRef>
              <c:f>Lankytojai!$D$8:$E$8</c:f>
              <c:strCache>
                <c:ptCount val="2"/>
                <c:pt idx="0">
                  <c:v>2019 M. </c:v>
                </c:pt>
                <c:pt idx="1">
                  <c:v>2020 M. </c:v>
                </c:pt>
              </c:strCache>
            </c:strRef>
          </c:cat>
          <c:val>
            <c:numRef>
              <c:f>Lankytojai!$D$11:$E$11</c:f>
              <c:numCache>
                <c:formatCode>General</c:formatCode>
                <c:ptCount val="2"/>
                <c:pt idx="0">
                  <c:v>810934</c:v>
                </c:pt>
                <c:pt idx="1">
                  <c:v>459089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8B5-41EE-BA9F-DCDC3B1858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0088576"/>
        <c:axId val="60390720"/>
        <c:axId val="0"/>
      </c:bar3DChart>
      <c:catAx>
        <c:axId val="12008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60390720"/>
        <c:crosses val="autoZero"/>
        <c:auto val="1"/>
        <c:lblAlgn val="ctr"/>
        <c:lblOffset val="100"/>
        <c:noMultiLvlLbl val="0"/>
      </c:catAx>
      <c:valAx>
        <c:axId val="603907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1200885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'Projektinės lėšos'!$B$4</c:f>
              <c:strCache>
                <c:ptCount val="1"/>
                <c:pt idx="0">
                  <c:v>Lietuvos kultūros tarybos ir ES struktūrinių fondų  projektų konkursuose kultūros įstaigų laimėtos lėšos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'Projektinės lėšos'!$C$3:$D$3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'Projektinės lėšos'!$C$4:$D$4</c:f>
              <c:numCache>
                <c:formatCode>General</c:formatCode>
                <c:ptCount val="2"/>
                <c:pt idx="0">
                  <c:v>237.2</c:v>
                </c:pt>
                <c:pt idx="1">
                  <c:v>302.8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6E-4E90-A77B-ED7FBAD9B56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826941391"/>
        <c:axId val="1826949295"/>
      </c:barChart>
      <c:valAx>
        <c:axId val="18269492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826941391"/>
        <c:crosses val="autoZero"/>
        <c:crossBetween val="between"/>
      </c:valAx>
      <c:catAx>
        <c:axId val="18269413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182694929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lt-L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lt-LT" sz="1600" dirty="0"/>
              <a:t>Šiaulių miesto sportininkai 2018-2020 m. rinktinėse</a:t>
            </a:r>
            <a:endParaRPr lang="en-US" sz="1600" dirty="0"/>
          </a:p>
        </c:rich>
      </c:tx>
      <c:layout>
        <c:manualLayout>
          <c:xMode val="edge"/>
          <c:yMode val="edge"/>
          <c:x val="0.1272736713536350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title>
    <c:autoTitleDeleted val="0"/>
    <c:plotArea>
      <c:layout>
        <c:manualLayout>
          <c:layoutTarget val="inner"/>
          <c:xMode val="edge"/>
          <c:yMode val="edge"/>
          <c:x val="8.6323260346993322E-2"/>
          <c:y val="0.17470998295777165"/>
          <c:w val="0.89055576300392769"/>
          <c:h val="0.479871291440664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 m.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Olimpinės ir paralimpinės rinktinės nariai</c:v>
                </c:pt>
                <c:pt idx="1">
                  <c:v>Olimpinės pamainos rinktinės nariai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9B-460E-B024-F3802C6AF82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 m.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Olimpinės ir paralimpinės rinktinės nariai</c:v>
                </c:pt>
                <c:pt idx="1">
                  <c:v>Olimpinės pamainos rinktinės nariai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18</c:v>
                </c:pt>
                <c:pt idx="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9B-460E-B024-F3802C6AF82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2020 m.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lt-L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Olimpinės ir paralimpinės rinktinės nariai</c:v>
                </c:pt>
                <c:pt idx="1">
                  <c:v>Olimpinės pamainos rinktinės nariai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21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29B-460E-B024-F3802C6AF82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45590880"/>
        <c:axId val="445588384"/>
      </c:barChart>
      <c:catAx>
        <c:axId val="44559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445588384"/>
        <c:crosses val="autoZero"/>
        <c:auto val="1"/>
        <c:lblAlgn val="ctr"/>
        <c:lblOffset val="100"/>
        <c:noMultiLvlLbl val="0"/>
      </c:catAx>
      <c:valAx>
        <c:axId val="445588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t-LT"/>
          </a:p>
        </c:txPr>
        <c:crossAx val="445590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t-L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t-L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0.09795</cdr:x>
      <cdr:y>0.07339</cdr:y>
    </cdr:from>
    <cdr:to>
      <cdr:x>0.1334</cdr:x>
      <cdr:y>0.10459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58FE73FF-8E14-463B-827C-1AA5318A8CA7}"/>
            </a:ext>
          </a:extLst>
        </cdr:cNvPr>
        <cdr:cNvSpPr txBox="1"/>
      </cdr:nvSpPr>
      <cdr:spPr>
        <a:xfrm xmlns:a="http://schemas.openxmlformats.org/drawingml/2006/main">
          <a:off x="989814" y="377072"/>
          <a:ext cx="358219" cy="160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lt-LT" sz="1100" dirty="0"/>
        </a:p>
      </cdr:txBody>
    </cdr:sp>
  </cdr:relSizeAnchor>
  <cdr:relSizeAnchor xmlns:cdr="http://schemas.openxmlformats.org/drawingml/2006/chartDrawing">
    <cdr:from>
      <cdr:x>0.0468</cdr:x>
      <cdr:y>0.05995</cdr:y>
    </cdr:from>
    <cdr:to>
      <cdr:x>0.22464</cdr:x>
      <cdr:y>0.12391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CE97C36E-7EB7-4540-AA75-C1D66E89BC50}"/>
            </a:ext>
          </a:extLst>
        </cdr:cNvPr>
        <cdr:cNvSpPr txBox="1"/>
      </cdr:nvSpPr>
      <cdr:spPr>
        <a:xfrm xmlns:a="http://schemas.openxmlformats.org/drawingml/2006/main">
          <a:off x="217001" y="257500"/>
          <a:ext cx="824632" cy="2747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lt-LT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Tūkst</a:t>
          </a:r>
          <a:r>
            <a:rPr lang="lt-LT" sz="1050" dirty="0"/>
            <a:t>. </a:t>
          </a:r>
          <a:r>
            <a:rPr lang="lt-LT" sz="1200" dirty="0"/>
            <a:t>Eur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s vietos rezervavimo ženkla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042A2-B69D-4C86-BFEF-4BCC68FB6BDB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Skaidrės vaizdo vietos rezervavimo ženkla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Pastabų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DD3BE-7CA4-4789-9274-9A2AD54874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15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4588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1788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8988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61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33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305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77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StarSymbol"/>
              <a:buNone/>
            </a:pPr>
            <a:fld id="{3AD3D86E-FBDA-4851-80F3-5C78B62F3FAD}" type="slidenum">
              <a:rPr lang="en-GB" altLang="lt-LT" smtClean="0"/>
              <a:pPr>
                <a:spcBef>
                  <a:spcPct val="0"/>
                </a:spcBef>
                <a:buSzPct val="45000"/>
                <a:buFont typeface="StarSymbol"/>
                <a:buNone/>
              </a:pPr>
              <a:t>33</a:t>
            </a:fld>
            <a:endParaRPr lang="en-GB" altLang="lt-LT"/>
          </a:p>
        </p:txBody>
      </p:sp>
      <p:sp>
        <p:nvSpPr>
          <p:cNvPr id="15363" name="Text Box 1"/>
          <p:cNvSpPr txBox="1">
            <a:spLocks noChangeArrowheads="1"/>
          </p:cNvSpPr>
          <p:nvPr/>
        </p:nvSpPr>
        <p:spPr bwMode="auto">
          <a:xfrm>
            <a:off x="1135063" y="746125"/>
            <a:ext cx="4538662" cy="3727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577" tIns="45789" rIns="91577" bIns="45789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0"/>
              </a:spcBef>
              <a:buFont typeface="Calibri" panose="020F0502020204030204" pitchFamily="34" charset="0"/>
              <a:buNone/>
            </a:pPr>
            <a:endParaRPr lang="lt-LT" altLang="lt-LT" sz="1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body"/>
          </p:nvPr>
        </p:nvSpPr>
        <p:spPr>
          <a:xfrm>
            <a:off x="681038" y="4721225"/>
            <a:ext cx="5445125" cy="447357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2856892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4588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1788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8988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61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33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305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77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StarSymbol"/>
              <a:buNone/>
            </a:pPr>
            <a:fld id="{3AD3D86E-FBDA-4851-80F3-5C78B62F3FAD}" type="slidenum">
              <a:rPr lang="en-GB" altLang="lt-LT" smtClean="0"/>
              <a:pPr>
                <a:spcBef>
                  <a:spcPct val="0"/>
                </a:spcBef>
                <a:buSzPct val="45000"/>
                <a:buFont typeface="StarSymbol"/>
                <a:buNone/>
              </a:pPr>
              <a:t>34</a:t>
            </a:fld>
            <a:endParaRPr lang="en-GB" altLang="lt-LT"/>
          </a:p>
        </p:txBody>
      </p:sp>
      <p:sp>
        <p:nvSpPr>
          <p:cNvPr id="15363" name="Text Box 1"/>
          <p:cNvSpPr txBox="1">
            <a:spLocks noChangeArrowheads="1"/>
          </p:cNvSpPr>
          <p:nvPr/>
        </p:nvSpPr>
        <p:spPr bwMode="auto">
          <a:xfrm>
            <a:off x="1135063" y="746125"/>
            <a:ext cx="4538662" cy="3727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577" tIns="45789" rIns="91577" bIns="45789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0"/>
              </a:spcBef>
              <a:buFont typeface="Calibri" panose="020F0502020204030204" pitchFamily="34" charset="0"/>
              <a:buNone/>
            </a:pPr>
            <a:endParaRPr lang="lt-LT" altLang="lt-LT" sz="1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body"/>
          </p:nvPr>
        </p:nvSpPr>
        <p:spPr>
          <a:xfrm>
            <a:off x="681038" y="4721225"/>
            <a:ext cx="5445125" cy="447357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2856892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4588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1788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8988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61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33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305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7788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9388" algn="l"/>
                <a:tab pos="2174875" algn="l"/>
                <a:tab pos="28987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StarSymbol"/>
              <a:buNone/>
            </a:pPr>
            <a:fld id="{3AD3D86E-FBDA-4851-80F3-5C78B62F3FAD}" type="slidenum">
              <a:rPr lang="en-GB" altLang="lt-LT" smtClean="0"/>
              <a:pPr>
                <a:spcBef>
                  <a:spcPct val="0"/>
                </a:spcBef>
                <a:buSzPct val="45000"/>
                <a:buFont typeface="StarSymbol"/>
                <a:buNone/>
              </a:pPr>
              <a:t>35</a:t>
            </a:fld>
            <a:endParaRPr lang="en-GB" altLang="lt-LT"/>
          </a:p>
        </p:txBody>
      </p:sp>
      <p:sp>
        <p:nvSpPr>
          <p:cNvPr id="15363" name="Text Box 1"/>
          <p:cNvSpPr txBox="1">
            <a:spLocks noChangeArrowheads="1"/>
          </p:cNvSpPr>
          <p:nvPr/>
        </p:nvSpPr>
        <p:spPr bwMode="auto">
          <a:xfrm>
            <a:off x="1135063" y="746125"/>
            <a:ext cx="4538662" cy="3727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577" tIns="45789" rIns="91577" bIns="45789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02000"/>
              </a:lnSpc>
              <a:spcBef>
                <a:spcPct val="0"/>
              </a:spcBef>
              <a:buFont typeface="Calibri" panose="020F0502020204030204" pitchFamily="34" charset="0"/>
              <a:buNone/>
            </a:pPr>
            <a:endParaRPr lang="lt-LT" altLang="lt-LT" sz="1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body"/>
          </p:nvPr>
        </p:nvSpPr>
        <p:spPr>
          <a:xfrm>
            <a:off x="681038" y="4721225"/>
            <a:ext cx="5445125" cy="447357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lt-LT" altLang="lt-LT"/>
          </a:p>
        </p:txBody>
      </p:sp>
    </p:spTree>
    <p:extLst>
      <p:ext uri="{BB962C8B-B14F-4D97-AF65-F5344CB8AC3E}">
        <p14:creationId xmlns:p14="http://schemas.microsoft.com/office/powerpoint/2010/main" val="2856892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9C16AF59-A9E9-4EA4-A78E-76095CB471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id="{1CD99D2A-0ADE-4F8E-9A1B-C1D1AAD731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62324E8B-2034-43B0-AB8D-EE38DDD9A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381E15D2-3055-4128-AEC6-6DC841EA8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D55F12B9-41E2-40E2-A385-0AF971C27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508620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7248943E-BD9B-433E-A26E-20304E49E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C4578119-80B4-4BCA-B5EC-66776318BF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DA030CFC-7152-4076-857B-5071429B5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4FF46E7E-C8BE-4D97-8CCE-3BFD5734C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8FBA45BD-48BB-4695-9B29-82B16CA42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363384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>
            <a:extLst>
              <a:ext uri="{FF2B5EF4-FFF2-40B4-BE49-F238E27FC236}">
                <a16:creationId xmlns:a16="http://schemas.microsoft.com/office/drawing/2014/main" id="{28E3432D-AAE0-4685-BB1D-15094D685F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D41357BA-8209-4423-8D55-52FB345B5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0B0B375D-6C7F-489C-B458-F5EA916C6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8E68B622-4FA7-468F-BECA-493243C0A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A2455294-F932-4D8C-A2D9-0D0C345A5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938536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BDED6AAA-7563-4EC0-815B-E491435FE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CB43F3E1-AD87-44A8-B592-16ADAD2106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8D189149-BD8E-48C9-A359-2275EEE95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F5563E11-6BC5-425D-8F53-A27E7C265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E5DBB94F-D7D7-41EF-9C40-F36C9F3B2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93315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59856829-0D25-4E92-B0E3-3714125E2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DFA7596C-9119-4553-8239-40A60AFFB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B7A08550-718C-47AA-9739-F5119A8DA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99C4F4BF-8652-48B0-A022-671C93455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016C7D2A-19CD-4801-9D33-45F442AF9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750471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F1AF68CC-A57F-4629-BF4C-881751957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BC0E9904-6042-4791-804B-E89F9ACFAD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E7172C7A-4C09-4C83-8CE2-D424B02915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C7D54AB6-EC9B-4785-B0FC-43302BDB3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571DDF38-3007-4115-AEEE-4F0FB6400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D91B8311-C486-4C14-8F93-8F8FC6837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83779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9A76C70E-6904-4F13-8E0B-442A9F2B5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15D42454-5BDC-4D41-95DE-4952BA0464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58AF05C0-C0FC-4B27-9F5A-2E2DE9B962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5" name="Teksto vietos rezervavimo ženklas 4">
            <a:extLst>
              <a:ext uri="{FF2B5EF4-FFF2-40B4-BE49-F238E27FC236}">
                <a16:creationId xmlns:a16="http://schemas.microsoft.com/office/drawing/2014/main" id="{C9AF9CC8-1106-4AB8-A6CB-589F4DF5A5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Turinio vietos rezervavimo ženklas 5">
            <a:extLst>
              <a:ext uri="{FF2B5EF4-FFF2-40B4-BE49-F238E27FC236}">
                <a16:creationId xmlns:a16="http://schemas.microsoft.com/office/drawing/2014/main" id="{FA3C1015-5F40-423A-B60D-4A46CE99C2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7" name="Datos vietos rezervavimo ženklas 6">
            <a:extLst>
              <a:ext uri="{FF2B5EF4-FFF2-40B4-BE49-F238E27FC236}">
                <a16:creationId xmlns:a16="http://schemas.microsoft.com/office/drawing/2014/main" id="{10E6A4A8-B8B0-4E3F-B631-81CE1FF31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8" name="Poraštės vietos rezervavimo ženklas 7">
            <a:extLst>
              <a:ext uri="{FF2B5EF4-FFF2-40B4-BE49-F238E27FC236}">
                <a16:creationId xmlns:a16="http://schemas.microsoft.com/office/drawing/2014/main" id="{8E3F5C13-DDD3-413E-AD67-B16C2E2DD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kaidrės numerio vietos rezervavimo ženklas 8">
            <a:extLst>
              <a:ext uri="{FF2B5EF4-FFF2-40B4-BE49-F238E27FC236}">
                <a16:creationId xmlns:a16="http://schemas.microsoft.com/office/drawing/2014/main" id="{DC7A4566-D261-4B78-870B-53F274C08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137428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59C902A3-3C9A-4BF2-9478-BFB4449E3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id="{682DC1C4-9E48-4DD5-B20B-AD93DEF13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id="{35A6C400-98BB-4F0F-B7A0-7F061F961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id="{ECE9B0F7-9269-4C96-93F9-7FADF279E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111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>
            <a:extLst>
              <a:ext uri="{FF2B5EF4-FFF2-40B4-BE49-F238E27FC236}">
                <a16:creationId xmlns:a16="http://schemas.microsoft.com/office/drawing/2014/main" id="{6A577887-70E5-4B1C-843B-69F03509F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3" name="Poraštės vietos rezervavimo ženklas 2">
            <a:extLst>
              <a:ext uri="{FF2B5EF4-FFF2-40B4-BE49-F238E27FC236}">
                <a16:creationId xmlns:a16="http://schemas.microsoft.com/office/drawing/2014/main" id="{02D6B39A-0296-4B73-A61F-B797841D2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id="{1206273E-FE2C-4A38-A518-4D981C1DC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264062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C49A82A5-4387-490D-8561-ACC39029A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CF890EE4-7C77-4C62-899F-5A75BA0A76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F91DF963-4C58-4B28-BB73-258C9F041F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C6993831-FC57-42AC-B8BB-032B7DEA4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448C3E77-0E2E-43D4-BD25-96D4BEBA7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922C2130-7415-47A7-BE06-207A0D376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960080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D6F79F2B-D8A4-49B7-8CF2-A5DF3F463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</a:p>
        </p:txBody>
      </p:sp>
      <p:sp>
        <p:nvSpPr>
          <p:cNvPr id="3" name="Paveikslėlio vietos rezervavimo ženklas 2">
            <a:extLst>
              <a:ext uri="{FF2B5EF4-FFF2-40B4-BE49-F238E27FC236}">
                <a16:creationId xmlns:a16="http://schemas.microsoft.com/office/drawing/2014/main" id="{ADBC4668-9826-4575-B34D-7D33E4D3C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C097B81A-7766-41A5-B250-811C59568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3D90740C-38ED-47F5-ADC2-66AEC8C13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3C1A7497-0158-45C7-8F91-DBA220C5F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FFC1BCC4-3E70-40F6-9890-BE055A80C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20886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>
            <a:extLst>
              <a:ext uri="{FF2B5EF4-FFF2-40B4-BE49-F238E27FC236}">
                <a16:creationId xmlns:a16="http://schemas.microsoft.com/office/drawing/2014/main" id="{D436C522-C4FD-4446-B097-4BD6B8852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990D184F-3F07-46B7-B031-BE84A0C83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ED246727-25AF-48D6-AA1B-77323005AF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98DD9-3820-4137-BBF6-9A935EB01B73}" type="datetimeFigureOut">
              <a:rPr lang="lt-LT" smtClean="0"/>
              <a:t>2021-05-03</a:t>
            </a:fld>
            <a:endParaRPr lang="lt-LT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BB0322A-307B-4854-B0E6-AFCC042AD9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DF3B880B-009F-4B01-898E-D56555ADB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DF5C2-885C-4F34-895E-3D8531F6F6AD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631968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.jp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hyperlink" Target="http://www.baltukelias.lt/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3.jpg"/><Relationship Id="rId7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.jpg"/><Relationship Id="rId7" Type="http://schemas.openxmlformats.org/officeDocument/2006/relationships/image" Target="../media/image2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36771B-BD9B-4EF6-A40A-AC567B6F96C0}"/>
              </a:ext>
            </a:extLst>
          </p:cNvPr>
          <p:cNvSpPr txBox="1"/>
          <p:nvPr/>
        </p:nvSpPr>
        <p:spPr>
          <a:xfrm>
            <a:off x="4695824" y="4361793"/>
            <a:ext cx="70389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2800" dirty="0"/>
              <a:t>Šiaulių miesto savivaldybės administracijos 20</a:t>
            </a:r>
            <a:r>
              <a:rPr lang="en-US" sz="2800" dirty="0"/>
              <a:t>20</a:t>
            </a:r>
            <a:r>
              <a:rPr lang="lt-LT" sz="2800" dirty="0"/>
              <a:t> metų veiklos ataskaita </a:t>
            </a:r>
          </a:p>
        </p:txBody>
      </p:sp>
    </p:spTree>
    <p:extLst>
      <p:ext uri="{BB962C8B-B14F-4D97-AF65-F5344CB8AC3E}">
        <p14:creationId xmlns:p14="http://schemas.microsoft.com/office/powerpoint/2010/main" val="505867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FEC40A-024D-4E3A-B49B-0700E6C56322}"/>
              </a:ext>
            </a:extLst>
          </p:cNvPr>
          <p:cNvSpPr txBox="1"/>
          <p:nvPr/>
        </p:nvSpPr>
        <p:spPr>
          <a:xfrm>
            <a:off x="227057" y="327140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		Parama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6DD927-1534-4F9D-8CC1-6B59A206FC5E}"/>
              </a:ext>
            </a:extLst>
          </p:cNvPr>
          <p:cNvSpPr txBox="1"/>
          <p:nvPr/>
        </p:nvSpPr>
        <p:spPr>
          <a:xfrm>
            <a:off x="227057" y="1239054"/>
            <a:ext cx="117378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SzPct val="150000"/>
              <a:buBlip>
                <a:blip r:embed="rId3"/>
              </a:buBlip>
            </a:pPr>
            <a:endParaRPr lang="lt-LT" sz="2800" dirty="0">
              <a:cs typeface="Times New Roman" panose="02020603050405020304" pitchFamily="18" charset="0"/>
            </a:endParaRPr>
          </a:p>
          <a:p>
            <a:pPr marL="342900" indent="-342900" algn="just">
              <a:buSzPct val="150000"/>
              <a:buBlip>
                <a:blip r:embed="rId3"/>
              </a:buBlip>
            </a:pPr>
            <a:endParaRPr lang="lt-LT" sz="2800" dirty="0">
              <a:cs typeface="Times New Roman" panose="02020603050405020304" pitchFamily="18" charset="0"/>
            </a:endParaRPr>
          </a:p>
          <a:p>
            <a:pPr marL="342900" indent="-342900" algn="just">
              <a:buSzPct val="150000"/>
              <a:buBlip>
                <a:blip r:embed="rId3"/>
              </a:buBlip>
            </a:pPr>
            <a:r>
              <a:rPr lang="lt-LT" sz="2800" dirty="0">
                <a:cs typeface="Times New Roman" panose="02020603050405020304" pitchFamily="18" charset="0"/>
              </a:rPr>
              <a:t>67 juridiniams asmenims suteikt</a:t>
            </a:r>
            <a:r>
              <a:rPr lang="en-US" sz="2800" dirty="0">
                <a:cs typeface="Times New Roman" panose="02020603050405020304" pitchFamily="18" charset="0"/>
              </a:rPr>
              <a:t>a </a:t>
            </a:r>
            <a:r>
              <a:rPr lang="en-US" sz="2800" b="1" dirty="0">
                <a:cs typeface="Times New Roman" panose="02020603050405020304" pitchFamily="18" charset="0"/>
              </a:rPr>
              <a:t>349,31 t</a:t>
            </a:r>
            <a:r>
              <a:rPr lang="lt-LT" sz="2800" b="1" dirty="0">
                <a:cs typeface="Times New Roman" panose="02020603050405020304" pitchFamily="18" charset="0"/>
              </a:rPr>
              <a:t>ū</a:t>
            </a:r>
            <a:r>
              <a:rPr lang="en-US" sz="2800" b="1" dirty="0" err="1">
                <a:cs typeface="Times New Roman" panose="02020603050405020304" pitchFamily="18" charset="0"/>
              </a:rPr>
              <a:t>kst</a:t>
            </a:r>
            <a:r>
              <a:rPr lang="en-US" sz="2800" b="1" dirty="0"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cs typeface="Times New Roman" panose="02020603050405020304" pitchFamily="18" charset="0"/>
              </a:rPr>
              <a:t>Eur</a:t>
            </a:r>
            <a:r>
              <a:rPr lang="lt-LT" sz="2800" b="1" dirty="0">
                <a:cs typeface="Times New Roman" panose="02020603050405020304" pitchFamily="18" charset="0"/>
              </a:rPr>
              <a:t> </a:t>
            </a:r>
            <a:r>
              <a:rPr lang="lt-LT" sz="2800" dirty="0">
                <a:cs typeface="Times New Roman" panose="02020603050405020304" pitchFamily="18" charset="0"/>
              </a:rPr>
              <a:t>žemės, valstybinės žemės nuomos ir nekilnojamojo turto mokesčių lengvatų</a:t>
            </a:r>
            <a:r>
              <a:rPr lang="lt-LT" sz="2800" i="1" dirty="0">
                <a:cs typeface="Times New Roman" panose="02020603050405020304" pitchFamily="18" charset="0"/>
              </a:rPr>
              <a:t>, </a:t>
            </a:r>
            <a:r>
              <a:rPr lang="lt-LT" sz="2800" dirty="0">
                <a:cs typeface="Times New Roman" panose="02020603050405020304" pitchFamily="18" charset="0"/>
              </a:rPr>
              <a:t>iš jų:</a:t>
            </a:r>
          </a:p>
          <a:p>
            <a:pPr marL="800100" lvl="1" indent="-342900" algn="just">
              <a:buSzPct val="150000"/>
              <a:buBlip>
                <a:blip r:embed="rId3"/>
              </a:buBlip>
            </a:pPr>
            <a:r>
              <a:rPr lang="lt-LT" sz="2800" dirty="0"/>
              <a:t>43 juridiniams asmenims, parėmusiems sporto, švietimo ir kultūros projektus Šiaulių mieste už 687 tūkst. Eur</a:t>
            </a:r>
            <a:r>
              <a:rPr lang="en-US" sz="2800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568880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veikslėlis 3">
            <a:extLst>
              <a:ext uri="{FF2B5EF4-FFF2-40B4-BE49-F238E27FC236}">
                <a16:creationId xmlns:a16="http://schemas.microsoft.com/office/drawing/2014/main" id="{B9879938-22AC-43DA-A7A5-B5F42D12C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graphicFrame>
        <p:nvGraphicFramePr>
          <p:cNvPr id="6" name="Lentelė 5">
            <a:extLst>
              <a:ext uri="{FF2B5EF4-FFF2-40B4-BE49-F238E27FC236}">
                <a16:creationId xmlns:a16="http://schemas.microsoft.com/office/drawing/2014/main" id="{5E850BF4-16A9-453C-B98F-689157B216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304777"/>
              </p:ext>
            </p:extLst>
          </p:nvPr>
        </p:nvGraphicFramePr>
        <p:xfrm>
          <a:off x="2716567" y="1456817"/>
          <a:ext cx="8148702" cy="5011036"/>
        </p:xfrm>
        <a:graphic>
          <a:graphicData uri="http://schemas.openxmlformats.org/drawingml/2006/table">
            <a:tbl>
              <a:tblPr firstRow="1" firstCol="1" bandRow="1"/>
              <a:tblGrid>
                <a:gridCol w="6328993">
                  <a:extLst>
                    <a:ext uri="{9D8B030D-6E8A-4147-A177-3AD203B41FA5}">
                      <a16:colId xmlns:a16="http://schemas.microsoft.com/office/drawing/2014/main" val="3658853863"/>
                    </a:ext>
                  </a:extLst>
                </a:gridCol>
                <a:gridCol w="1819709">
                  <a:extLst>
                    <a:ext uri="{9D8B030D-6E8A-4147-A177-3AD203B41FA5}">
                      <a16:colId xmlns:a16="http://schemas.microsoft.com/office/drawing/2014/main" val="79143100"/>
                    </a:ext>
                  </a:extLst>
                </a:gridCol>
              </a:tblGrid>
              <a:tr h="367413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Projektai, kurių įgyvendinimui pritrauktos Valstybės biudžeto lėšos 2020 metais: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559527"/>
                  </a:ext>
                </a:extLst>
              </a:tr>
              <a:tr h="3674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Šiaulių oro uosto infrastruktūros modernizavimas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5.374.000,00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760894"/>
                  </a:ext>
                </a:extLst>
              </a:tr>
              <a:tr h="4160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Vėdinimo/kondicionavimo sistemų įrengimas egzaminų laikymo centruose (19 įstaigų)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157.659,00</a:t>
                      </a:r>
                      <a:endParaRPr lang="lt-LT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344752"/>
                  </a:ext>
                </a:extLst>
              </a:tr>
              <a:tr h="3857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Medelyno progimnazijos rekonstrukcija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372.000,00</a:t>
                      </a:r>
                      <a:endParaRPr lang="lt-LT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1095809"/>
                  </a:ext>
                </a:extLst>
              </a:tr>
              <a:tr h="3857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Rėkyvos progimnazijos rekonstrukcija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319.000,00</a:t>
                      </a:r>
                      <a:endParaRPr lang="lt-LT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77058"/>
                  </a:ext>
                </a:extLst>
              </a:tr>
              <a:tr h="3857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Sanatorinės mokyklos modernizavimas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250.000,00</a:t>
                      </a:r>
                      <a:endParaRPr lang="lt-LT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658094"/>
                  </a:ext>
                </a:extLst>
              </a:tr>
              <a:tr h="3857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Rentgeno aparato įsigijimas (Dainų poliklinika)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200.000,00</a:t>
                      </a:r>
                      <a:endParaRPr lang="lt-LT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6990019"/>
                  </a:ext>
                </a:extLst>
              </a:tr>
              <a:tr h="3857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Sporto gimnazijos rekonstrukcija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260.000,00</a:t>
                      </a:r>
                      <a:endParaRPr lang="lt-LT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164671"/>
                  </a:ext>
                </a:extLst>
              </a:tr>
              <a:tr h="3857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Ilgalaikio gydymo ir </a:t>
                      </a:r>
                      <a:r>
                        <a:rPr lang="lt-LT" sz="16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geriatrijos</a:t>
                      </a: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centro remontas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150.000,00</a:t>
                      </a:r>
                      <a:endParaRPr lang="lt-LT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550156"/>
                  </a:ext>
                </a:extLst>
              </a:tr>
              <a:tr h="3857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Šiaulių miesto centrinio stadiono bėgimo takų ir tribūnų atnaujinimas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244.000,00</a:t>
                      </a:r>
                      <a:endParaRPr lang="lt-LT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5201526"/>
                  </a:ext>
                </a:extLst>
              </a:tr>
              <a:tr h="3857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Geležinkelio atšakos įrengimas (I etapas)</a:t>
                      </a:r>
                      <a:endParaRPr lang="lt-LT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3.700.000,00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014339"/>
                  </a:ext>
                </a:extLst>
              </a:tr>
              <a:tr h="67971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VISO: 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lt-LT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11.026.659,00</a:t>
                      </a:r>
                      <a:endParaRPr lang="lt-LT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970888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548426B-95D7-424E-82AC-BE178F23EB3A}"/>
              </a:ext>
            </a:extLst>
          </p:cNvPr>
          <p:cNvSpPr txBox="1"/>
          <p:nvPr/>
        </p:nvSpPr>
        <p:spPr>
          <a:xfrm>
            <a:off x="339654" y="488908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		Projektai</a:t>
            </a:r>
          </a:p>
        </p:txBody>
      </p:sp>
    </p:spTree>
    <p:extLst>
      <p:ext uri="{BB962C8B-B14F-4D97-AF65-F5344CB8AC3E}">
        <p14:creationId xmlns:p14="http://schemas.microsoft.com/office/powerpoint/2010/main" val="957681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ė 23"/>
          <p:cNvGrpSpPr/>
          <p:nvPr/>
        </p:nvGrpSpPr>
        <p:grpSpPr>
          <a:xfrm>
            <a:off x="2242266" y="1232084"/>
            <a:ext cx="2258528" cy="1934095"/>
            <a:chOff x="1954429" y="1900773"/>
            <a:chExt cx="1109530" cy="1934095"/>
          </a:xfrm>
        </p:grpSpPr>
        <p:grpSp>
          <p:nvGrpSpPr>
            <p:cNvPr id="23" name="Grupė 22"/>
            <p:cNvGrpSpPr/>
            <p:nvPr/>
          </p:nvGrpSpPr>
          <p:grpSpPr>
            <a:xfrm>
              <a:off x="1954429" y="2526597"/>
              <a:ext cx="1010514" cy="1308271"/>
              <a:chOff x="1954429" y="2526597"/>
              <a:chExt cx="1010514" cy="1308271"/>
            </a:xfrm>
          </p:grpSpPr>
          <p:pic>
            <p:nvPicPr>
              <p:cNvPr id="8" name="Paveikslėlis 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4971" y="2526597"/>
                <a:ext cx="424944" cy="600457"/>
              </a:xfrm>
              <a:prstGeom prst="rect">
                <a:avLst/>
              </a:prstGeom>
            </p:spPr>
          </p:pic>
          <p:sp>
            <p:nvSpPr>
              <p:cNvPr id="13" name="Stačiakampis 12"/>
              <p:cNvSpPr/>
              <p:nvPr/>
            </p:nvSpPr>
            <p:spPr>
              <a:xfrm>
                <a:off x="1954429" y="3188537"/>
                <a:ext cx="101051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lt-LT" dirty="0">
                    <a:latin typeface="Arial" panose="020B0604020202020204" pitchFamily="34" charset="0"/>
                    <a:cs typeface="Arial" panose="020B0604020202020204" pitchFamily="34" charset="0"/>
                  </a:rPr>
                  <a:t>Bendrojo ugdymo </a:t>
                </a:r>
              </a:p>
              <a:p>
                <a:pPr algn="ctr"/>
                <a:r>
                  <a:rPr lang="lt-LT" dirty="0">
                    <a:latin typeface="Arial" panose="020B0604020202020204" pitchFamily="34" charset="0"/>
                    <a:cs typeface="Arial" panose="020B0604020202020204" pitchFamily="34" charset="0"/>
                  </a:rPr>
                  <a:t>mokyklos</a:t>
                </a:r>
              </a:p>
            </p:txBody>
          </p:sp>
        </p:grpSp>
        <p:sp>
          <p:nvSpPr>
            <p:cNvPr id="15" name="Stačiakampis 14"/>
            <p:cNvSpPr/>
            <p:nvPr/>
          </p:nvSpPr>
          <p:spPr>
            <a:xfrm>
              <a:off x="2059577" y="1900773"/>
              <a:ext cx="100438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lt-LT" sz="4000" dirty="0"/>
                <a:t>32</a:t>
              </a:r>
            </a:p>
          </p:txBody>
        </p:sp>
      </p:grpSp>
      <p:grpSp>
        <p:nvGrpSpPr>
          <p:cNvPr id="22" name="Grupė 21"/>
          <p:cNvGrpSpPr/>
          <p:nvPr/>
        </p:nvGrpSpPr>
        <p:grpSpPr>
          <a:xfrm>
            <a:off x="7912727" y="1133709"/>
            <a:ext cx="1556836" cy="2173218"/>
            <a:chOff x="5250402" y="1892280"/>
            <a:chExt cx="1556836" cy="2173218"/>
          </a:xfrm>
        </p:grpSpPr>
        <p:pic>
          <p:nvPicPr>
            <p:cNvPr id="9" name="Paveikslėlis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4128" y="2492896"/>
              <a:ext cx="719329" cy="676657"/>
            </a:xfrm>
            <a:prstGeom prst="rect">
              <a:avLst/>
            </a:prstGeom>
          </p:spPr>
        </p:pic>
        <p:sp>
          <p:nvSpPr>
            <p:cNvPr id="16" name="Stačiakampis 15"/>
            <p:cNvSpPr/>
            <p:nvPr/>
          </p:nvSpPr>
          <p:spPr>
            <a:xfrm>
              <a:off x="5250402" y="3142168"/>
              <a:ext cx="1556836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lt-LT" dirty="0">
                  <a:latin typeface="Arial" panose="020B0604020202020204" pitchFamily="34" charset="0"/>
                  <a:cs typeface="Arial" panose="020B0604020202020204" pitchFamily="34" charset="0"/>
                </a:rPr>
                <a:t>Ikimokyklinio </a:t>
              </a:r>
            </a:p>
            <a:p>
              <a:pPr algn="ctr"/>
              <a:r>
                <a:rPr lang="lt-LT" dirty="0">
                  <a:latin typeface="Arial" panose="020B0604020202020204" pitchFamily="34" charset="0"/>
                  <a:cs typeface="Arial" panose="020B0604020202020204" pitchFamily="34" charset="0"/>
                </a:rPr>
                <a:t>ugdymo </a:t>
              </a:r>
            </a:p>
            <a:p>
              <a:pPr algn="ctr"/>
              <a:r>
                <a:rPr lang="lt-LT" dirty="0">
                  <a:latin typeface="Arial" panose="020B0604020202020204" pitchFamily="34" charset="0"/>
                  <a:cs typeface="Arial" panose="020B0604020202020204" pitchFamily="34" charset="0"/>
                </a:rPr>
                <a:t>įstaigos</a:t>
              </a:r>
            </a:p>
          </p:txBody>
        </p:sp>
        <p:sp>
          <p:nvSpPr>
            <p:cNvPr id="17" name="Stačiakampis 16"/>
            <p:cNvSpPr/>
            <p:nvPr/>
          </p:nvSpPr>
          <p:spPr>
            <a:xfrm>
              <a:off x="5491090" y="1892280"/>
              <a:ext cx="118540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lt-LT" sz="4000" dirty="0"/>
                <a:t>30</a:t>
              </a:r>
            </a:p>
          </p:txBody>
        </p:sp>
      </p:grpSp>
      <p:grpSp>
        <p:nvGrpSpPr>
          <p:cNvPr id="21" name="Grupė 20"/>
          <p:cNvGrpSpPr/>
          <p:nvPr/>
        </p:nvGrpSpPr>
        <p:grpSpPr>
          <a:xfrm>
            <a:off x="7907496" y="3429000"/>
            <a:ext cx="2525667" cy="2209703"/>
            <a:chOff x="5939313" y="3774108"/>
            <a:chExt cx="1185403" cy="2209703"/>
          </a:xfrm>
        </p:grpSpPr>
        <p:pic>
          <p:nvPicPr>
            <p:cNvPr id="18" name="Paveikslėlis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824" y="4458781"/>
              <a:ext cx="790835" cy="909174"/>
            </a:xfrm>
            <a:prstGeom prst="rect">
              <a:avLst/>
            </a:prstGeom>
          </p:spPr>
        </p:pic>
        <p:sp>
          <p:nvSpPr>
            <p:cNvPr id="19" name="Stačiakampis 18"/>
            <p:cNvSpPr/>
            <p:nvPr/>
          </p:nvSpPr>
          <p:spPr>
            <a:xfrm>
              <a:off x="6092207" y="5337480"/>
              <a:ext cx="100755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lt-LT" dirty="0">
                  <a:latin typeface="Arial" panose="020B0604020202020204" pitchFamily="34" charset="0"/>
                  <a:cs typeface="Arial" panose="020B0604020202020204" pitchFamily="34" charset="0"/>
                </a:rPr>
                <a:t>Neformaliojo vaikų </a:t>
              </a:r>
            </a:p>
            <a:p>
              <a:pPr algn="ctr"/>
              <a:r>
                <a:rPr lang="lt-LT" dirty="0">
                  <a:latin typeface="Arial" panose="020B0604020202020204" pitchFamily="34" charset="0"/>
                  <a:cs typeface="Arial" panose="020B0604020202020204" pitchFamily="34" charset="0"/>
                </a:rPr>
                <a:t>švietimo mokyklos</a:t>
              </a:r>
            </a:p>
          </p:txBody>
        </p:sp>
        <p:sp>
          <p:nvSpPr>
            <p:cNvPr id="20" name="Stačiakampis 19"/>
            <p:cNvSpPr/>
            <p:nvPr/>
          </p:nvSpPr>
          <p:spPr>
            <a:xfrm>
              <a:off x="5939313" y="3774108"/>
              <a:ext cx="118540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lt-LT" sz="4000" dirty="0"/>
                <a:t>8</a:t>
              </a:r>
            </a:p>
          </p:txBody>
        </p:sp>
      </p:grpSp>
      <p:grpSp>
        <p:nvGrpSpPr>
          <p:cNvPr id="28" name="Grupė 27"/>
          <p:cNvGrpSpPr/>
          <p:nvPr/>
        </p:nvGrpSpPr>
        <p:grpSpPr>
          <a:xfrm>
            <a:off x="1773270" y="3127304"/>
            <a:ext cx="2082621" cy="2040018"/>
            <a:chOff x="1494324" y="4046026"/>
            <a:chExt cx="2082621" cy="2040018"/>
          </a:xfrm>
        </p:grpSpPr>
        <p:pic>
          <p:nvPicPr>
            <p:cNvPr id="10" name="Paveikslėlis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62382">
              <a:off x="1984771" y="4573825"/>
              <a:ext cx="1003173" cy="872324"/>
            </a:xfrm>
            <a:prstGeom prst="rect">
              <a:avLst/>
            </a:prstGeom>
          </p:spPr>
        </p:pic>
        <p:sp>
          <p:nvSpPr>
            <p:cNvPr id="25" name="Stačiakampis 24"/>
            <p:cNvSpPr/>
            <p:nvPr/>
          </p:nvSpPr>
          <p:spPr>
            <a:xfrm>
              <a:off x="1494324" y="5439713"/>
              <a:ext cx="208262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lt-LT" dirty="0">
                  <a:latin typeface="Arial" panose="020B0604020202020204" pitchFamily="34" charset="0"/>
                  <a:cs typeface="Arial" panose="020B0604020202020204" pitchFamily="34" charset="0"/>
                </a:rPr>
                <a:t>Neformaliojo vaikų</a:t>
              </a:r>
            </a:p>
            <a:p>
              <a:pPr algn="ctr"/>
              <a:r>
                <a:rPr lang="lt-LT" dirty="0">
                  <a:latin typeface="Arial" panose="020B0604020202020204" pitchFamily="34" charset="0"/>
                  <a:cs typeface="Arial" panose="020B0604020202020204" pitchFamily="34" charset="0"/>
                </a:rPr>
                <a:t>švietimo teikėjai</a:t>
              </a:r>
            </a:p>
          </p:txBody>
        </p:sp>
        <p:sp>
          <p:nvSpPr>
            <p:cNvPr id="27" name="Stačiakampis 26"/>
            <p:cNvSpPr/>
            <p:nvPr/>
          </p:nvSpPr>
          <p:spPr>
            <a:xfrm>
              <a:off x="1920257" y="4046026"/>
              <a:ext cx="118540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lt-LT" sz="4000" dirty="0"/>
                <a:t>36</a:t>
              </a:r>
            </a:p>
          </p:txBody>
        </p:sp>
      </p:grpSp>
      <p:grpSp>
        <p:nvGrpSpPr>
          <p:cNvPr id="31" name="Grupė 30"/>
          <p:cNvGrpSpPr/>
          <p:nvPr/>
        </p:nvGrpSpPr>
        <p:grpSpPr>
          <a:xfrm>
            <a:off x="5746203" y="4683995"/>
            <a:ext cx="3065776" cy="2047050"/>
            <a:chOff x="3039116" y="4313597"/>
            <a:chExt cx="3065776" cy="2047050"/>
          </a:xfrm>
        </p:grpSpPr>
        <p:pic>
          <p:nvPicPr>
            <p:cNvPr id="12" name="Paveikslėlis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0945" y="5012491"/>
              <a:ext cx="765050" cy="685801"/>
            </a:xfrm>
            <a:prstGeom prst="rect">
              <a:avLst/>
            </a:prstGeom>
          </p:spPr>
        </p:pic>
        <p:sp>
          <p:nvSpPr>
            <p:cNvPr id="29" name="Stačiakampis 28"/>
            <p:cNvSpPr/>
            <p:nvPr/>
          </p:nvSpPr>
          <p:spPr>
            <a:xfrm>
              <a:off x="3039116" y="5714316"/>
              <a:ext cx="306577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lt-LT" dirty="0">
                  <a:latin typeface="Arial" panose="020B0604020202020204" pitchFamily="34" charset="0"/>
                  <a:cs typeface="Arial" panose="020B0604020202020204" pitchFamily="34" charset="0"/>
                </a:rPr>
                <a:t>Valstybinės ir nevalstybinės </a:t>
              </a:r>
            </a:p>
            <a:p>
              <a:pPr algn="ctr"/>
              <a:r>
                <a:rPr lang="lt-LT" dirty="0">
                  <a:latin typeface="Arial" panose="020B0604020202020204" pitchFamily="34" charset="0"/>
                  <a:cs typeface="Arial" panose="020B0604020202020204" pitchFamily="34" charset="0"/>
                </a:rPr>
                <a:t>švietimo įstaigos</a:t>
              </a:r>
            </a:p>
          </p:txBody>
        </p:sp>
        <p:sp>
          <p:nvSpPr>
            <p:cNvPr id="30" name="Stačiakampis 29"/>
            <p:cNvSpPr/>
            <p:nvPr/>
          </p:nvSpPr>
          <p:spPr>
            <a:xfrm>
              <a:off x="4181484" y="4313597"/>
              <a:ext cx="44435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4000" dirty="0"/>
                <a:t>7</a:t>
              </a:r>
            </a:p>
            <a:p>
              <a:endParaRPr lang="lt-LT" sz="4000" dirty="0">
                <a:solidFill>
                  <a:srgbClr val="404040"/>
                </a:solidFill>
              </a:endParaRPr>
            </a:p>
          </p:txBody>
        </p:sp>
      </p:grpSp>
      <p:pic>
        <p:nvPicPr>
          <p:cNvPr id="7" name="Paveikslėlis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407" y="2301021"/>
            <a:ext cx="1485547" cy="1434497"/>
          </a:xfrm>
          <a:prstGeom prst="rect">
            <a:avLst/>
          </a:prstGeom>
        </p:spPr>
      </p:pic>
      <p:grpSp>
        <p:nvGrpSpPr>
          <p:cNvPr id="38" name="Grupė 37"/>
          <p:cNvGrpSpPr/>
          <p:nvPr/>
        </p:nvGrpSpPr>
        <p:grpSpPr>
          <a:xfrm rot="20865902">
            <a:off x="4244672" y="1777921"/>
            <a:ext cx="865416" cy="1154073"/>
            <a:chOff x="2253962" y="2157381"/>
            <a:chExt cx="865416" cy="1154073"/>
          </a:xfrm>
        </p:grpSpPr>
        <p:sp>
          <p:nvSpPr>
            <p:cNvPr id="35" name="Stačiakampis 34"/>
            <p:cNvSpPr/>
            <p:nvPr/>
          </p:nvSpPr>
          <p:spPr>
            <a:xfrm>
              <a:off x="2253962" y="2157381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36" name="Stačiakampis 35"/>
            <p:cNvSpPr/>
            <p:nvPr/>
          </p:nvSpPr>
          <p:spPr>
            <a:xfrm>
              <a:off x="2512736" y="2266025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37" name="Stačiakampis 36"/>
            <p:cNvSpPr/>
            <p:nvPr/>
          </p:nvSpPr>
          <p:spPr>
            <a:xfrm>
              <a:off x="2761588" y="2388124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</p:grpSp>
      <p:grpSp>
        <p:nvGrpSpPr>
          <p:cNvPr id="39" name="Grupė 38"/>
          <p:cNvGrpSpPr/>
          <p:nvPr/>
        </p:nvGrpSpPr>
        <p:grpSpPr>
          <a:xfrm rot="18881462">
            <a:off x="6935163" y="1877220"/>
            <a:ext cx="865416" cy="1154073"/>
            <a:chOff x="2253962" y="2157381"/>
            <a:chExt cx="865416" cy="1154073"/>
          </a:xfrm>
        </p:grpSpPr>
        <p:sp>
          <p:nvSpPr>
            <p:cNvPr id="40" name="Stačiakampis 39"/>
            <p:cNvSpPr/>
            <p:nvPr/>
          </p:nvSpPr>
          <p:spPr>
            <a:xfrm>
              <a:off x="2253962" y="2157381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41" name="Stačiakampis 40"/>
            <p:cNvSpPr/>
            <p:nvPr/>
          </p:nvSpPr>
          <p:spPr>
            <a:xfrm>
              <a:off x="2512736" y="2266025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42" name="Stačiakampis 41"/>
            <p:cNvSpPr/>
            <p:nvPr/>
          </p:nvSpPr>
          <p:spPr>
            <a:xfrm>
              <a:off x="2761588" y="2388124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</p:grpSp>
      <p:grpSp>
        <p:nvGrpSpPr>
          <p:cNvPr id="43" name="Grupė 42"/>
          <p:cNvGrpSpPr/>
          <p:nvPr/>
        </p:nvGrpSpPr>
        <p:grpSpPr>
          <a:xfrm>
            <a:off x="7188433" y="3040148"/>
            <a:ext cx="865416" cy="1154073"/>
            <a:chOff x="2253962" y="2157381"/>
            <a:chExt cx="865416" cy="1154073"/>
          </a:xfrm>
        </p:grpSpPr>
        <p:sp>
          <p:nvSpPr>
            <p:cNvPr id="44" name="Stačiakampis 43"/>
            <p:cNvSpPr/>
            <p:nvPr/>
          </p:nvSpPr>
          <p:spPr>
            <a:xfrm>
              <a:off x="2253962" y="2157381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45" name="Stačiakampis 44"/>
            <p:cNvSpPr/>
            <p:nvPr/>
          </p:nvSpPr>
          <p:spPr>
            <a:xfrm>
              <a:off x="2512736" y="2266025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46" name="Stačiakampis 45"/>
            <p:cNvSpPr/>
            <p:nvPr/>
          </p:nvSpPr>
          <p:spPr>
            <a:xfrm rot="205423">
              <a:off x="2761588" y="2388124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</p:grpSp>
      <p:grpSp>
        <p:nvGrpSpPr>
          <p:cNvPr id="47" name="Grupė 46"/>
          <p:cNvGrpSpPr/>
          <p:nvPr/>
        </p:nvGrpSpPr>
        <p:grpSpPr>
          <a:xfrm rot="7239408">
            <a:off x="4274191" y="3448145"/>
            <a:ext cx="865416" cy="1154073"/>
            <a:chOff x="2253962" y="2157381"/>
            <a:chExt cx="865416" cy="1154073"/>
          </a:xfrm>
        </p:grpSpPr>
        <p:sp>
          <p:nvSpPr>
            <p:cNvPr id="48" name="Stačiakampis 47"/>
            <p:cNvSpPr/>
            <p:nvPr/>
          </p:nvSpPr>
          <p:spPr>
            <a:xfrm>
              <a:off x="2253962" y="2157381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49" name="Stačiakampis 48"/>
            <p:cNvSpPr/>
            <p:nvPr/>
          </p:nvSpPr>
          <p:spPr>
            <a:xfrm>
              <a:off x="2512736" y="2266025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50" name="Stačiakampis 49"/>
            <p:cNvSpPr/>
            <p:nvPr/>
          </p:nvSpPr>
          <p:spPr>
            <a:xfrm>
              <a:off x="2761588" y="2388124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</p:grpSp>
      <p:grpSp>
        <p:nvGrpSpPr>
          <p:cNvPr id="51" name="Grupė 50"/>
          <p:cNvGrpSpPr/>
          <p:nvPr/>
        </p:nvGrpSpPr>
        <p:grpSpPr>
          <a:xfrm rot="1931788">
            <a:off x="6409823" y="3745906"/>
            <a:ext cx="902970" cy="1154073"/>
            <a:chOff x="2253962" y="2157381"/>
            <a:chExt cx="865416" cy="1154073"/>
          </a:xfrm>
        </p:grpSpPr>
        <p:sp>
          <p:nvSpPr>
            <p:cNvPr id="52" name="Stačiakampis 51"/>
            <p:cNvSpPr/>
            <p:nvPr/>
          </p:nvSpPr>
          <p:spPr>
            <a:xfrm>
              <a:off x="2253962" y="2157381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53" name="Stačiakampis 52"/>
            <p:cNvSpPr/>
            <p:nvPr/>
          </p:nvSpPr>
          <p:spPr>
            <a:xfrm>
              <a:off x="2512736" y="2266025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54" name="Stačiakampis 53"/>
            <p:cNvSpPr/>
            <p:nvPr/>
          </p:nvSpPr>
          <p:spPr>
            <a:xfrm>
              <a:off x="2761588" y="2388124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</p:grpSp>
      <p:pic>
        <p:nvPicPr>
          <p:cNvPr id="55" name="Paveikslėlis 54">
            <a:extLst>
              <a:ext uri="{FF2B5EF4-FFF2-40B4-BE49-F238E27FC236}">
                <a16:creationId xmlns:a16="http://schemas.microsoft.com/office/drawing/2014/main" id="{24C38A5E-FB9E-45B8-9EC3-76863420603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252"/>
            <a:ext cx="12192000" cy="1226452"/>
          </a:xfrm>
          <a:prstGeom prst="rect">
            <a:avLst/>
          </a:prstGeom>
        </p:spPr>
      </p:pic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455074" y="412455"/>
            <a:ext cx="4480490" cy="780759"/>
          </a:xfrm>
        </p:spPr>
        <p:txBody>
          <a:bodyPr>
            <a:normAutofit/>
          </a:bodyPr>
          <a:lstStyle/>
          <a:p>
            <a:r>
              <a:rPr lang="lt-LT" sz="3200" b="1" dirty="0">
                <a:latin typeface="+mn-lt"/>
                <a:cs typeface="Arial" panose="020B0604020202020204" pitchFamily="34" charset="0"/>
              </a:rPr>
              <a:t>Švietimo teikėjų tinklas</a:t>
            </a:r>
          </a:p>
        </p:txBody>
      </p:sp>
      <p:grpSp>
        <p:nvGrpSpPr>
          <p:cNvPr id="56" name="Grupė 55">
            <a:extLst>
              <a:ext uri="{FF2B5EF4-FFF2-40B4-BE49-F238E27FC236}">
                <a16:creationId xmlns:a16="http://schemas.microsoft.com/office/drawing/2014/main" id="{ED892F2E-1B09-4642-9EDE-F1B54BF08926}"/>
              </a:ext>
            </a:extLst>
          </p:cNvPr>
          <p:cNvGrpSpPr/>
          <p:nvPr/>
        </p:nvGrpSpPr>
        <p:grpSpPr>
          <a:xfrm rot="5644109">
            <a:off x="5106007" y="3854175"/>
            <a:ext cx="902970" cy="1154073"/>
            <a:chOff x="2253962" y="2157381"/>
            <a:chExt cx="865416" cy="1154073"/>
          </a:xfrm>
        </p:grpSpPr>
        <p:sp>
          <p:nvSpPr>
            <p:cNvPr id="57" name="Stačiakampis 56">
              <a:extLst>
                <a:ext uri="{FF2B5EF4-FFF2-40B4-BE49-F238E27FC236}">
                  <a16:creationId xmlns:a16="http://schemas.microsoft.com/office/drawing/2014/main" id="{A2610EAF-B0A4-457A-954A-8DCA533021BC}"/>
                </a:ext>
              </a:extLst>
            </p:cNvPr>
            <p:cNvSpPr/>
            <p:nvPr/>
          </p:nvSpPr>
          <p:spPr>
            <a:xfrm>
              <a:off x="2253962" y="2157381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58" name="Stačiakampis 57">
              <a:extLst>
                <a:ext uri="{FF2B5EF4-FFF2-40B4-BE49-F238E27FC236}">
                  <a16:creationId xmlns:a16="http://schemas.microsoft.com/office/drawing/2014/main" id="{877551A9-207E-4828-B320-226D547013E2}"/>
                </a:ext>
              </a:extLst>
            </p:cNvPr>
            <p:cNvSpPr/>
            <p:nvPr/>
          </p:nvSpPr>
          <p:spPr>
            <a:xfrm>
              <a:off x="2512736" y="2266025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  <p:sp>
          <p:nvSpPr>
            <p:cNvPr id="59" name="Stačiakampis 58">
              <a:extLst>
                <a:ext uri="{FF2B5EF4-FFF2-40B4-BE49-F238E27FC236}">
                  <a16:creationId xmlns:a16="http://schemas.microsoft.com/office/drawing/2014/main" id="{A7FACDE5-E1FF-4130-90F1-01D676ED9092}"/>
                </a:ext>
              </a:extLst>
            </p:cNvPr>
            <p:cNvSpPr/>
            <p:nvPr/>
          </p:nvSpPr>
          <p:spPr>
            <a:xfrm>
              <a:off x="2761588" y="2388124"/>
              <a:ext cx="35779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lt-LT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lt-LT" sz="5400" dirty="0"/>
            </a:p>
          </p:txBody>
        </p:sp>
      </p:grpSp>
      <p:grpSp>
        <p:nvGrpSpPr>
          <p:cNvPr id="3" name="Grupė 2">
            <a:extLst>
              <a:ext uri="{FF2B5EF4-FFF2-40B4-BE49-F238E27FC236}">
                <a16:creationId xmlns:a16="http://schemas.microsoft.com/office/drawing/2014/main" id="{2D230F86-E5F3-468C-A42E-DE36E8ABB53E}"/>
              </a:ext>
            </a:extLst>
          </p:cNvPr>
          <p:cNvGrpSpPr/>
          <p:nvPr/>
        </p:nvGrpSpPr>
        <p:grpSpPr>
          <a:xfrm>
            <a:off x="3016889" y="4650778"/>
            <a:ext cx="2800767" cy="2040018"/>
            <a:chOff x="4216015" y="4382760"/>
            <a:chExt cx="1605626" cy="2040018"/>
          </a:xfrm>
        </p:grpSpPr>
        <p:sp>
          <p:nvSpPr>
            <p:cNvPr id="62" name="Stačiakampis 61">
              <a:extLst>
                <a:ext uri="{FF2B5EF4-FFF2-40B4-BE49-F238E27FC236}">
                  <a16:creationId xmlns:a16="http://schemas.microsoft.com/office/drawing/2014/main" id="{DB27EC53-A461-4D3A-B840-6E70F6EED29B}"/>
                </a:ext>
              </a:extLst>
            </p:cNvPr>
            <p:cNvSpPr/>
            <p:nvPr/>
          </p:nvSpPr>
          <p:spPr>
            <a:xfrm>
              <a:off x="4216015" y="5776447"/>
              <a:ext cx="160562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lt-LT" dirty="0">
                  <a:latin typeface="Arial" panose="020B0604020202020204" pitchFamily="34" charset="0"/>
                  <a:cs typeface="Arial" panose="020B0604020202020204" pitchFamily="34" charset="0"/>
                </a:rPr>
                <a:t>Pagalbos vaikui, tėvams, </a:t>
              </a:r>
            </a:p>
            <a:p>
              <a:pPr algn="ctr"/>
              <a:r>
                <a:rPr lang="lt-LT" dirty="0">
                  <a:latin typeface="Arial" panose="020B0604020202020204" pitchFamily="34" charset="0"/>
                  <a:cs typeface="Arial" panose="020B0604020202020204" pitchFamily="34" charset="0"/>
                </a:rPr>
                <a:t>mokyklai įstaigos</a:t>
              </a:r>
            </a:p>
          </p:txBody>
        </p:sp>
        <p:sp>
          <p:nvSpPr>
            <p:cNvPr id="63" name="Stačiakampis 62">
              <a:extLst>
                <a:ext uri="{FF2B5EF4-FFF2-40B4-BE49-F238E27FC236}">
                  <a16:creationId xmlns:a16="http://schemas.microsoft.com/office/drawing/2014/main" id="{B32F4168-F100-4C3C-B67D-75CFCB9F006F}"/>
                </a:ext>
              </a:extLst>
            </p:cNvPr>
            <p:cNvSpPr/>
            <p:nvPr/>
          </p:nvSpPr>
          <p:spPr>
            <a:xfrm>
              <a:off x="4403448" y="4382760"/>
              <a:ext cx="118540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lt-LT" sz="4000" dirty="0"/>
                <a:t>2</a:t>
              </a:r>
            </a:p>
          </p:txBody>
        </p:sp>
        <p:pic>
          <p:nvPicPr>
            <p:cNvPr id="64" name="Paveikslėlis 63">
              <a:extLst>
                <a:ext uri="{FF2B5EF4-FFF2-40B4-BE49-F238E27FC236}">
                  <a16:creationId xmlns:a16="http://schemas.microsoft.com/office/drawing/2014/main" id="{7E4912BA-617D-45FD-A243-A3A3DCE918C0}"/>
                </a:ext>
              </a:extLst>
            </p:cNvPr>
            <p:cNvPicPr/>
            <p:nvPr/>
          </p:nvPicPr>
          <p:blipFill rotWithShape="1">
            <a:blip r:embed="rId9" cstate="print"/>
            <a:srcRect l="33617" t="61982" r="58290" b="30547"/>
            <a:stretch/>
          </p:blipFill>
          <p:spPr bwMode="auto">
            <a:xfrm>
              <a:off x="4420676" y="5018312"/>
              <a:ext cx="1110158" cy="628766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68256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FEC40A-024D-4E3A-B49B-0700E6C56322}"/>
              </a:ext>
            </a:extLst>
          </p:cNvPr>
          <p:cNvSpPr txBox="1"/>
          <p:nvPr/>
        </p:nvSpPr>
        <p:spPr>
          <a:xfrm>
            <a:off x="1602659" y="1206670"/>
            <a:ext cx="9635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2800" b="1" dirty="0"/>
              <a:t>Mokinių skaičiaus dinamika Savivaldybės švietimo įstaigose</a:t>
            </a:r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1897573504"/>
              </p:ext>
            </p:extLst>
          </p:nvPr>
        </p:nvGraphicFramePr>
        <p:xfrm>
          <a:off x="1307691" y="1838632"/>
          <a:ext cx="10136436" cy="4837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AC1EFD0-B7E9-4A05-9156-D27E8EE555A0}"/>
              </a:ext>
            </a:extLst>
          </p:cNvPr>
          <p:cNvSpPr txBox="1"/>
          <p:nvPr/>
        </p:nvSpPr>
        <p:spPr>
          <a:xfrm>
            <a:off x="483750" y="401385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Švietimas</a:t>
            </a:r>
          </a:p>
        </p:txBody>
      </p:sp>
    </p:spTree>
    <p:extLst>
      <p:ext uri="{BB962C8B-B14F-4D97-AF65-F5344CB8AC3E}">
        <p14:creationId xmlns:p14="http://schemas.microsoft.com/office/powerpoint/2010/main" val="734322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6DD927-1534-4F9D-8CC1-6B59A206FC5E}"/>
              </a:ext>
            </a:extLst>
          </p:cNvPr>
          <p:cNvSpPr txBox="1"/>
          <p:nvPr/>
        </p:nvSpPr>
        <p:spPr>
          <a:xfrm>
            <a:off x="184484" y="1360908"/>
            <a:ext cx="11670632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SzPct val="150000"/>
              <a:buBlip>
                <a:blip r:embed="rId3"/>
              </a:buBlip>
            </a:pPr>
            <a:r>
              <a:rPr lang="lt-LT" sz="2700" dirty="0"/>
              <a:t>Ugdymo(</a:t>
            </a:r>
            <a:r>
              <a:rPr lang="lt-LT" sz="2700" dirty="0" err="1"/>
              <a:t>si</a:t>
            </a:r>
            <a:r>
              <a:rPr lang="lt-LT" sz="2700" dirty="0"/>
              <a:t>) aplinkų gerinimas ir plėtra:</a:t>
            </a:r>
          </a:p>
          <a:p>
            <a:pPr>
              <a:buSzPct val="150000"/>
            </a:pPr>
            <a:r>
              <a:rPr lang="lt-LT" sz="2700" dirty="0"/>
              <a:t>       - Rėkyvos progimnazijos rekonstrukcija </a:t>
            </a:r>
            <a:r>
              <a:rPr lang="lt-LT" sz="2400" dirty="0"/>
              <a:t>(ugdymui skirtas įstaigos plotas prieš</a:t>
            </a:r>
          </a:p>
          <a:p>
            <a:pPr>
              <a:buSzPct val="150000"/>
            </a:pPr>
            <a:r>
              <a:rPr lang="lt-LT" sz="2400" dirty="0"/>
              <a:t>         rekonstrukciją -</a:t>
            </a:r>
            <a:r>
              <a:rPr lang="lt-LT" sz="2400" dirty="0">
                <a:effectLst/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1650 m</a:t>
            </a:r>
            <a:r>
              <a:rPr lang="lt-LT" sz="2400" baseline="30000" dirty="0">
                <a:effectLst/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lt-LT" sz="2400" dirty="0">
                <a:effectLst/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, ugdomi 193 mokiniai; ugdymui skirtas plotas po </a:t>
            </a:r>
          </a:p>
          <a:p>
            <a:pPr>
              <a:buSzPct val="150000"/>
            </a:pPr>
            <a:r>
              <a:rPr lang="lt-LT" sz="2400" dirty="0"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lt-LT" sz="2400" dirty="0">
                <a:effectLst/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   rekonstrukcijos - 3411 m</a:t>
            </a:r>
            <a:r>
              <a:rPr lang="lt-LT" sz="2400" baseline="30000" dirty="0">
                <a:effectLst/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2 </a:t>
            </a:r>
            <a:r>
              <a:rPr lang="lt-LT" sz="2400" dirty="0">
                <a:effectLst/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, ugdoma iki 330 mokinių);</a:t>
            </a:r>
            <a:endParaRPr lang="lt-LT" sz="2400" dirty="0"/>
          </a:p>
          <a:p>
            <a:pPr>
              <a:buSzPct val="150000"/>
            </a:pPr>
            <a:r>
              <a:rPr lang="lt-LT" sz="2700" dirty="0"/>
              <a:t>       - Lopšelio-darželio „Kregždutė“ aplinkų modernizavimas </a:t>
            </a:r>
            <a:r>
              <a:rPr lang="lt-LT" sz="2400" dirty="0"/>
              <a:t>(ugdymui skirtas įstaigos </a:t>
            </a:r>
          </a:p>
          <a:p>
            <a:pPr>
              <a:buSzPct val="150000"/>
            </a:pPr>
            <a:r>
              <a:rPr lang="lt-LT" sz="2400" dirty="0"/>
              <a:t>         plotas prieš modernizavimą – 951 </a:t>
            </a:r>
            <a:r>
              <a:rPr lang="lt-LT" sz="2400" dirty="0">
                <a:effectLst/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lt-LT" sz="2400" baseline="30000" dirty="0">
                <a:effectLst/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lt-LT" sz="2400" dirty="0"/>
              <a:t>, ugdomi 130 vaikų; ugdymui skirtas įstaigos plotas</a:t>
            </a:r>
          </a:p>
          <a:p>
            <a:pPr>
              <a:buSzPct val="150000"/>
            </a:pPr>
            <a:r>
              <a:rPr lang="lt-LT" sz="2400" dirty="0"/>
              <a:t>         po modernizavimo – 1316</a:t>
            </a:r>
            <a:r>
              <a:rPr lang="lt-LT" sz="2400" dirty="0">
                <a:effectLst/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 m</a:t>
            </a:r>
            <a:r>
              <a:rPr lang="lt-LT" sz="2400" baseline="30000" dirty="0">
                <a:effectLst/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lt-LT" sz="2400" dirty="0"/>
              <a:t>,</a:t>
            </a:r>
            <a:r>
              <a:rPr lang="lt-LT" sz="2400" baseline="30000" dirty="0">
                <a:effectLst/>
                <a:latin typeface="Times-Roman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lt-LT" sz="2400" dirty="0"/>
              <a:t>ugdoma iki 185 vaikų). </a:t>
            </a:r>
          </a:p>
          <a:p>
            <a:pPr>
              <a:buSzPct val="150000"/>
            </a:pPr>
            <a:endParaRPr lang="lt-LT" sz="2700" dirty="0"/>
          </a:p>
          <a:p>
            <a:pPr marL="457200" indent="-457200">
              <a:buSzPct val="150000"/>
              <a:buBlip>
                <a:blip r:embed="rId3"/>
              </a:buBlip>
            </a:pPr>
            <a:r>
              <a:rPr lang="lt-LT" sz="2700" dirty="0"/>
              <a:t>Priešmokyklinio ugdymo grupių steigimas bendrojo ugdymo mokyklose</a:t>
            </a:r>
          </a:p>
          <a:p>
            <a:pPr>
              <a:buSzPct val="150000"/>
            </a:pPr>
            <a:endParaRPr lang="lt-LT" sz="2700" dirty="0"/>
          </a:p>
          <a:p>
            <a:pPr marL="457200" indent="-457200">
              <a:buSzPct val="150000"/>
              <a:buBlip>
                <a:blip r:embed="rId3"/>
              </a:buBlip>
            </a:pPr>
            <a:r>
              <a:rPr lang="lt-LT" sz="2700" dirty="0"/>
              <a:t>Ikimokyklinio ugdymo skyrių steigimas progimnazijose (Rėkyvos, Zoknių, Medelyno rajonų švietimo įstaigų jungimas)</a:t>
            </a:r>
          </a:p>
          <a:p>
            <a:pPr>
              <a:buSzPct val="150000"/>
            </a:pPr>
            <a:endParaRPr lang="lt-LT" sz="2700" dirty="0"/>
          </a:p>
          <a:p>
            <a:pPr>
              <a:buSzPct val="150000"/>
            </a:pPr>
            <a:endParaRPr lang="lt-LT" sz="2700" dirty="0"/>
          </a:p>
          <a:p>
            <a:pPr marL="457200" indent="-457200">
              <a:buSzPct val="150000"/>
              <a:buBlip>
                <a:blip r:embed="rId3"/>
              </a:buBlip>
            </a:pPr>
            <a:endParaRPr lang="lt-LT" sz="27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FEC40A-024D-4E3A-B49B-0700E6C56322}"/>
              </a:ext>
            </a:extLst>
          </p:cNvPr>
          <p:cNvSpPr txBox="1"/>
          <p:nvPr/>
        </p:nvSpPr>
        <p:spPr>
          <a:xfrm>
            <a:off x="184484" y="161836"/>
            <a:ext cx="76520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Sprendimai dėl švietimo prieinamumo     didinimo</a:t>
            </a:r>
          </a:p>
        </p:txBody>
      </p:sp>
    </p:spTree>
    <p:extLst>
      <p:ext uri="{BB962C8B-B14F-4D97-AF65-F5344CB8AC3E}">
        <p14:creationId xmlns:p14="http://schemas.microsoft.com/office/powerpoint/2010/main" val="1345642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6DD927-1534-4F9D-8CC1-6B59A206FC5E}"/>
              </a:ext>
            </a:extLst>
          </p:cNvPr>
          <p:cNvSpPr txBox="1"/>
          <p:nvPr/>
        </p:nvSpPr>
        <p:spPr>
          <a:xfrm>
            <a:off x="159798" y="1923907"/>
            <a:ext cx="789800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400" dirty="0"/>
              <a:t>STEAM, STEAM JUNIOR, INOSTART, ,,STEAM darželis“ programos; </a:t>
            </a: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en-US" sz="2400" dirty="0"/>
              <a:t>G</a:t>
            </a:r>
            <a:r>
              <a:rPr lang="lt-LT" sz="2400" dirty="0" err="1"/>
              <a:t>alimybių</a:t>
            </a:r>
            <a:r>
              <a:rPr lang="lt-LT" sz="2400" dirty="0"/>
              <a:t> festivalis „Tavo PIN kodas“;</a:t>
            </a: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400" dirty="0"/>
              <a:t>Skaitmeninis ugdymo turinys, el. biblioteka;</a:t>
            </a: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400" dirty="0"/>
              <a:t>„Kultūros krepšelis“;</a:t>
            </a: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400" dirty="0"/>
              <a:t>Visos dienos mokyklos modelio įgyvendinimas;</a:t>
            </a: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400" dirty="0"/>
              <a:t>Įsteigta Šiaulių miesto savivaldybės premija „Šiaulių metų abiturientas“; </a:t>
            </a:r>
            <a:endParaRPr lang="lt-LT" sz="2400" dirty="0">
              <a:solidFill>
                <a:srgbClr val="FF0000"/>
              </a:solidFill>
            </a:endParaRP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400" dirty="0"/>
              <a:t>Vaikų vasaros užimtumo programų įgyvendinimas;</a:t>
            </a: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400" dirty="0"/>
              <a:t>Ikimokyklinio ugdymo įstaigų tinklo pertvarkos plano įgyvendinimas;</a:t>
            </a: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400" dirty="0"/>
              <a:t>Ugdymosi aplinkų modernizavimas</a:t>
            </a:r>
            <a:r>
              <a:rPr lang="en-US" sz="2400" dirty="0"/>
              <a:t>.</a:t>
            </a:r>
            <a:endParaRPr lang="lt-LT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FEC40A-024D-4E3A-B49B-0700E6C56322}"/>
              </a:ext>
            </a:extLst>
          </p:cNvPr>
          <p:cNvSpPr txBox="1"/>
          <p:nvPr/>
        </p:nvSpPr>
        <p:spPr>
          <a:xfrm>
            <a:off x="663551" y="1339132"/>
            <a:ext cx="689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Šiaulių miesto švietimo iniciatyvos </a:t>
            </a:r>
          </a:p>
        </p:txBody>
      </p:sp>
      <p:pic>
        <p:nvPicPr>
          <p:cNvPr id="7" name="Paveikslėlis 6">
            <a:extLst>
              <a:ext uri="{FF2B5EF4-FFF2-40B4-BE49-F238E27FC236}">
                <a16:creationId xmlns:a16="http://schemas.microsoft.com/office/drawing/2014/main" id="{AC4D7F1C-1282-4DCE-81C7-EA9F736575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03" y="2229425"/>
            <a:ext cx="3857245" cy="39132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C5C0F1-E1BD-469E-8C6A-7AE8BC949C97}"/>
              </a:ext>
            </a:extLst>
          </p:cNvPr>
          <p:cNvSpPr txBox="1"/>
          <p:nvPr/>
        </p:nvSpPr>
        <p:spPr>
          <a:xfrm>
            <a:off x="483750" y="401385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Švietimas</a:t>
            </a:r>
          </a:p>
        </p:txBody>
      </p:sp>
    </p:spTree>
    <p:extLst>
      <p:ext uri="{BB962C8B-B14F-4D97-AF65-F5344CB8AC3E}">
        <p14:creationId xmlns:p14="http://schemas.microsoft.com/office/powerpoint/2010/main" val="16429386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ė 22"/>
          <p:cNvGrpSpPr/>
          <p:nvPr/>
        </p:nvGrpSpPr>
        <p:grpSpPr>
          <a:xfrm>
            <a:off x="3273015" y="2148915"/>
            <a:ext cx="2504275" cy="3747282"/>
            <a:chOff x="1873628" y="2580576"/>
            <a:chExt cx="2504275" cy="3747282"/>
          </a:xfrm>
        </p:grpSpPr>
        <p:pic>
          <p:nvPicPr>
            <p:cNvPr id="8" name="Paveikslėlis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4804" y="2580576"/>
              <a:ext cx="600457" cy="600457"/>
            </a:xfrm>
            <a:prstGeom prst="rect">
              <a:avLst/>
            </a:prstGeom>
          </p:spPr>
        </p:pic>
        <p:sp>
          <p:nvSpPr>
            <p:cNvPr id="13" name="Stačiakampis 12"/>
            <p:cNvSpPr/>
            <p:nvPr/>
          </p:nvSpPr>
          <p:spPr>
            <a:xfrm>
              <a:off x="1873628" y="3188537"/>
              <a:ext cx="2504275" cy="31393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lt-LT" dirty="0"/>
                <a:t>Dalykinėse olimpiadose, </a:t>
              </a:r>
            </a:p>
            <a:p>
              <a:pPr algn="ctr"/>
              <a:r>
                <a:rPr lang="lt-LT" dirty="0"/>
                <a:t>konkursuose šiauliečiai </a:t>
              </a:r>
            </a:p>
            <a:p>
              <a:pPr algn="ctr"/>
              <a:r>
                <a:rPr lang="lt-LT" dirty="0"/>
                <a:t>mokiniai laimėjo</a:t>
              </a:r>
            </a:p>
            <a:p>
              <a:pPr algn="ctr"/>
              <a:r>
                <a:rPr lang="lt-LT" dirty="0"/>
                <a:t>2 pirmąsias, 3 antrąsias,</a:t>
              </a:r>
            </a:p>
            <a:p>
              <a:pPr algn="ctr"/>
              <a:r>
                <a:rPr lang="lt-LT" dirty="0"/>
                <a:t>4 trečiąsias vietas;</a:t>
              </a:r>
            </a:p>
            <a:p>
              <a:pPr algn="ctr"/>
              <a:r>
                <a:rPr lang="lt-LT" dirty="0"/>
                <a:t>1 mokinys tapo laureatu,</a:t>
              </a:r>
            </a:p>
            <a:p>
              <a:pPr algn="ctr"/>
              <a:r>
                <a:rPr lang="lt-LT" dirty="0"/>
                <a:t>5 mokiniai gavo</a:t>
              </a:r>
            </a:p>
            <a:p>
              <a:pPr algn="ctr"/>
              <a:r>
                <a:rPr lang="lt-LT" dirty="0"/>
                <a:t>Švietimo, mokslo ir</a:t>
              </a:r>
            </a:p>
            <a:p>
              <a:pPr algn="ctr"/>
              <a:r>
                <a:rPr lang="lt-LT" dirty="0"/>
                <a:t>sporto ministerijos</a:t>
              </a:r>
            </a:p>
            <a:p>
              <a:pPr algn="ctr"/>
              <a:r>
                <a:rPr lang="lt-LT" dirty="0"/>
                <a:t>pagyrimo raštus.</a:t>
              </a:r>
            </a:p>
            <a:p>
              <a:pPr algn="ctr"/>
              <a:endParaRPr lang="lt-LT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upė 21"/>
          <p:cNvGrpSpPr/>
          <p:nvPr/>
        </p:nvGrpSpPr>
        <p:grpSpPr>
          <a:xfrm>
            <a:off x="305369" y="2103447"/>
            <a:ext cx="2788007" cy="2152198"/>
            <a:chOff x="4983332" y="2467298"/>
            <a:chExt cx="5248557" cy="2152198"/>
          </a:xfrm>
        </p:grpSpPr>
        <p:pic>
          <p:nvPicPr>
            <p:cNvPr id="9" name="Paveikslėlis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1347" y="2467298"/>
              <a:ext cx="1972524" cy="676657"/>
            </a:xfrm>
            <a:prstGeom prst="rect">
              <a:avLst/>
            </a:prstGeom>
          </p:spPr>
        </p:pic>
        <p:sp>
          <p:nvSpPr>
            <p:cNvPr id="16" name="Stačiakampis 15"/>
            <p:cNvSpPr/>
            <p:nvPr/>
          </p:nvSpPr>
          <p:spPr>
            <a:xfrm>
              <a:off x="4983332" y="3142168"/>
              <a:ext cx="5248557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lt-LT" dirty="0">
                  <a:solidFill>
                    <a:srgbClr val="404040"/>
                  </a:solidFill>
                </a:rPr>
                <a:t>98,9 proc. </a:t>
              </a:r>
              <a:r>
                <a:rPr lang="lt-LT" dirty="0"/>
                <a:t>ankstyvojo</a:t>
              </a:r>
            </a:p>
            <a:p>
              <a:pPr algn="ctr"/>
              <a:r>
                <a:rPr lang="lt-LT" dirty="0"/>
                <a:t>ikimokyklinio amžiaus</a:t>
              </a:r>
            </a:p>
            <a:p>
              <a:pPr algn="ctr"/>
              <a:r>
                <a:rPr lang="lt-LT" dirty="0"/>
                <a:t>vaikų ugdoma Savivaldybės </a:t>
              </a:r>
            </a:p>
            <a:p>
              <a:pPr algn="ctr"/>
              <a:r>
                <a:rPr lang="lt-LT" dirty="0"/>
                <a:t>pavaldumo ikimokyklinio </a:t>
              </a:r>
            </a:p>
            <a:p>
              <a:pPr algn="ctr"/>
              <a:r>
                <a:rPr lang="lt-LT" dirty="0"/>
                <a:t>ugdymo įstaigose  </a:t>
              </a:r>
            </a:p>
          </p:txBody>
        </p:sp>
      </p:grpSp>
      <p:grpSp>
        <p:nvGrpSpPr>
          <p:cNvPr id="21" name="Grupė 20"/>
          <p:cNvGrpSpPr/>
          <p:nvPr/>
        </p:nvGrpSpPr>
        <p:grpSpPr>
          <a:xfrm>
            <a:off x="8780702" y="1923469"/>
            <a:ext cx="2803395" cy="3187023"/>
            <a:chOff x="5194291" y="4458781"/>
            <a:chExt cx="2803395" cy="3187023"/>
          </a:xfrm>
        </p:grpSpPr>
        <p:pic>
          <p:nvPicPr>
            <p:cNvPr id="18" name="Paveikslėlis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824" y="4458781"/>
              <a:ext cx="917454" cy="909174"/>
            </a:xfrm>
            <a:prstGeom prst="rect">
              <a:avLst/>
            </a:prstGeom>
          </p:spPr>
        </p:pic>
        <p:sp>
          <p:nvSpPr>
            <p:cNvPr id="19" name="Stačiakampis 18"/>
            <p:cNvSpPr/>
            <p:nvPr/>
          </p:nvSpPr>
          <p:spPr>
            <a:xfrm>
              <a:off x="5194291" y="5337480"/>
              <a:ext cx="2803395" cy="23083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lt-LT" dirty="0"/>
                <a:t>Neformaliojo vaikų švietimo</a:t>
              </a:r>
            </a:p>
            <a:p>
              <a:pPr algn="ctr"/>
              <a:r>
                <a:rPr lang="lt-LT" dirty="0"/>
                <a:t>mokyklų ugdytiniai</a:t>
              </a:r>
            </a:p>
            <a:p>
              <a:pPr algn="ctr"/>
              <a:r>
                <a:rPr lang="lt-LT" dirty="0"/>
                <a:t>respublikinėse ir</a:t>
              </a:r>
            </a:p>
            <a:p>
              <a:pPr algn="ctr"/>
              <a:r>
                <a:rPr lang="lt-LT" dirty="0"/>
                <a:t> tarptautinėse varžybose,</a:t>
              </a:r>
            </a:p>
            <a:p>
              <a:pPr algn="ctr"/>
              <a:r>
                <a:rPr lang="lt-LT" dirty="0"/>
                <a:t>konkursuose  laimėjo</a:t>
              </a:r>
            </a:p>
            <a:p>
              <a:pPr algn="ctr"/>
              <a:r>
                <a:rPr lang="lt-LT" dirty="0"/>
                <a:t>127 pirmąsias,</a:t>
              </a:r>
            </a:p>
            <a:p>
              <a:pPr algn="ctr"/>
              <a:r>
                <a:rPr lang="lt-LT" dirty="0"/>
                <a:t>95 antrąsias ir</a:t>
              </a:r>
            </a:p>
            <a:p>
              <a:pPr algn="ctr"/>
              <a:r>
                <a:rPr lang="lt-LT" dirty="0"/>
                <a:t>96 trečiąsias vietas</a:t>
              </a:r>
              <a:endParaRPr lang="lt-LT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5" name="Paveikslėlis 54">
            <a:extLst>
              <a:ext uri="{FF2B5EF4-FFF2-40B4-BE49-F238E27FC236}">
                <a16:creationId xmlns:a16="http://schemas.microsoft.com/office/drawing/2014/main" id="{24C38A5E-FB9E-45B8-9EC3-7686342060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84"/>
            <a:ext cx="12192000" cy="1239054"/>
          </a:xfrm>
          <a:prstGeom prst="rect">
            <a:avLst/>
          </a:prstGeom>
        </p:spPr>
      </p:pic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2639476" y="1318211"/>
            <a:ext cx="6913048" cy="676657"/>
          </a:xfrm>
        </p:spPr>
        <p:txBody>
          <a:bodyPr>
            <a:normAutofit/>
          </a:bodyPr>
          <a:lstStyle/>
          <a:p>
            <a:r>
              <a:rPr lang="lt-LT" sz="3200" b="1" dirty="0">
                <a:latin typeface="+mn-lt"/>
                <a:cs typeface="Arial" panose="020B0604020202020204" pitchFamily="34" charset="0"/>
              </a:rPr>
              <a:t>Pasiekimai ir laimėjimai švietimo srityje</a:t>
            </a:r>
          </a:p>
        </p:txBody>
      </p:sp>
      <p:grpSp>
        <p:nvGrpSpPr>
          <p:cNvPr id="3" name="Grupė 2">
            <a:extLst>
              <a:ext uri="{FF2B5EF4-FFF2-40B4-BE49-F238E27FC236}">
                <a16:creationId xmlns:a16="http://schemas.microsoft.com/office/drawing/2014/main" id="{60BDBD19-E1FA-4009-9842-F770FF3907A8}"/>
              </a:ext>
            </a:extLst>
          </p:cNvPr>
          <p:cNvGrpSpPr/>
          <p:nvPr/>
        </p:nvGrpSpPr>
        <p:grpSpPr>
          <a:xfrm>
            <a:off x="5903923" y="2055497"/>
            <a:ext cx="2650571" cy="2747005"/>
            <a:chOff x="3445429" y="2156313"/>
            <a:chExt cx="2650571" cy="2747005"/>
          </a:xfrm>
        </p:grpSpPr>
        <p:sp>
          <p:nvSpPr>
            <p:cNvPr id="29" name="Stačiakampis 28"/>
            <p:cNvSpPr/>
            <p:nvPr/>
          </p:nvSpPr>
          <p:spPr>
            <a:xfrm>
              <a:off x="3445429" y="2871993"/>
              <a:ext cx="2650571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lt-LT" dirty="0"/>
                <a:t>Užsienio (rusų) kalbos, chemijos, geografijos, istorijos valstybiniai brandos egzaminai išlaikyti 100 proc.;</a:t>
              </a:r>
            </a:p>
            <a:p>
              <a:pPr algn="ctr"/>
              <a:r>
                <a:rPr lang="lt-LT" dirty="0"/>
                <a:t>gauti 130 šimto balų įvertinimai</a:t>
              </a:r>
            </a:p>
          </p:txBody>
        </p:sp>
        <p:pic>
          <p:nvPicPr>
            <p:cNvPr id="58" name="Paveikslėlis 57">
              <a:extLst>
                <a:ext uri="{FF2B5EF4-FFF2-40B4-BE49-F238E27FC236}">
                  <a16:creationId xmlns:a16="http://schemas.microsoft.com/office/drawing/2014/main" id="{F5B134ED-1D3C-4EDA-8852-B40BE9609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8894" y="2156313"/>
              <a:ext cx="700738" cy="676657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6B17C375-6EA3-43B9-9B19-D4F15D94A50C}"/>
              </a:ext>
            </a:extLst>
          </p:cNvPr>
          <p:cNvSpPr txBox="1"/>
          <p:nvPr/>
        </p:nvSpPr>
        <p:spPr>
          <a:xfrm>
            <a:off x="483750" y="401385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Švietimas</a:t>
            </a:r>
          </a:p>
        </p:txBody>
      </p:sp>
    </p:spTree>
    <p:extLst>
      <p:ext uri="{BB962C8B-B14F-4D97-AF65-F5344CB8AC3E}">
        <p14:creationId xmlns:p14="http://schemas.microsoft.com/office/powerpoint/2010/main" val="3425261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>
            <a:extLst>
              <a:ext uri="{FF2B5EF4-FFF2-40B4-BE49-F238E27FC236}">
                <a16:creationId xmlns:a16="http://schemas.microsoft.com/office/drawing/2014/main" id="{472A2D4E-ABFB-46EC-A89D-114758C97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" y="-4145"/>
            <a:ext cx="12192000" cy="1239054"/>
          </a:xfrm>
          <a:prstGeom prst="rect">
            <a:avLst/>
          </a:prstGeom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BBF9C500-6B55-4C70-9966-0945467FE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885" y="1447859"/>
            <a:ext cx="10877032" cy="16712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marL="457200" lvl="1" indent="0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endParaRPr lang="lt-L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endParaRPr lang="lt-L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  <a:buClr>
                <a:srgbClr val="FC6417"/>
              </a:buClr>
              <a:buSzPct val="130000"/>
              <a:defRPr/>
            </a:pPr>
            <a:endParaRPr lang="en-GB" sz="2400" dirty="0">
              <a:latin typeface="+mn-lt"/>
              <a:cs typeface="Tahoma"/>
            </a:endParaRPr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id="{C8E2A3A0-BE6F-443C-A61A-B82002618D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9377" y="1340449"/>
            <a:ext cx="4966189" cy="5139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marL="0" indent="0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r>
              <a:rPr lang="lt-LT" sz="2800" b="1" dirty="0">
                <a:latin typeface="Arial" panose="020B0604020202020204" pitchFamily="34" charset="0"/>
                <a:cs typeface="Arial" panose="020B0604020202020204" pitchFamily="34" charset="0"/>
              </a:rPr>
              <a:t>Lopšelis – darželis „Žibutė“</a:t>
            </a:r>
            <a:endParaRPr lang="en-GB" sz="2400" dirty="0">
              <a:latin typeface="+mn-lt"/>
              <a:cs typeface="Tahoma"/>
            </a:endParaRPr>
          </a:p>
        </p:txBody>
      </p:sp>
      <p:sp>
        <p:nvSpPr>
          <p:cNvPr id="17" name="Stačiakampis 16">
            <a:extLst>
              <a:ext uri="{FF2B5EF4-FFF2-40B4-BE49-F238E27FC236}">
                <a16:creationId xmlns:a16="http://schemas.microsoft.com/office/drawing/2014/main" id="{A96BF857-1F65-486A-91CE-CCA2960BAA3A}"/>
              </a:ext>
            </a:extLst>
          </p:cNvPr>
          <p:cNvSpPr/>
          <p:nvPr/>
        </p:nvSpPr>
        <p:spPr>
          <a:xfrm>
            <a:off x="3409377" y="6023864"/>
            <a:ext cx="49527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800"/>
              </a:spcBef>
              <a:buClr>
                <a:srgbClr val="FC6417"/>
              </a:buClr>
              <a:buSzPct val="130000"/>
              <a:buBlip>
                <a:blip r:embed="rId3"/>
              </a:buBlip>
              <a:defRPr/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Atliktų statybos darbų vertė: 90 750 Eur.</a:t>
            </a:r>
            <a:endParaRPr lang="lt-LT" dirty="0"/>
          </a:p>
        </p:txBody>
      </p:sp>
      <p:pic>
        <p:nvPicPr>
          <p:cNvPr id="6" name="Turinio vietos rezervavimo ženklas 5">
            <a:extLst>
              <a:ext uri="{FF2B5EF4-FFF2-40B4-BE49-F238E27FC236}">
                <a16:creationId xmlns:a16="http://schemas.microsoft.com/office/drawing/2014/main" id="{D33B8D24-374C-4B0B-93BA-0C7269C9BF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371" y="1854436"/>
            <a:ext cx="5462759" cy="4097069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8F15987-49FD-4159-90D4-30B14D13F8CC}"/>
              </a:ext>
            </a:extLst>
          </p:cNvPr>
          <p:cNvSpPr txBox="1"/>
          <p:nvPr/>
        </p:nvSpPr>
        <p:spPr>
          <a:xfrm>
            <a:off x="483750" y="401385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Švietimas</a:t>
            </a:r>
          </a:p>
        </p:txBody>
      </p:sp>
    </p:spTree>
    <p:extLst>
      <p:ext uri="{BB962C8B-B14F-4D97-AF65-F5344CB8AC3E}">
        <p14:creationId xmlns:p14="http://schemas.microsoft.com/office/powerpoint/2010/main" val="4861070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800"/>
            <a:ext cx="12192000" cy="12390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CFBD7B-9589-498D-8E29-314F4D54051F}"/>
              </a:ext>
            </a:extLst>
          </p:cNvPr>
          <p:cNvSpPr txBox="1"/>
          <p:nvPr/>
        </p:nvSpPr>
        <p:spPr>
          <a:xfrm>
            <a:off x="347179" y="347616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Kultūra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180F96-2245-4E7F-B5CB-C3239866EB12}"/>
              </a:ext>
            </a:extLst>
          </p:cNvPr>
          <p:cNvSpPr txBox="1"/>
          <p:nvPr/>
        </p:nvSpPr>
        <p:spPr>
          <a:xfrm>
            <a:off x="234451" y="1261303"/>
            <a:ext cx="1144302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SzPct val="150000"/>
              <a:buBlip>
                <a:blip r:embed="rId3"/>
              </a:buBlip>
            </a:pPr>
            <a:r>
              <a:rPr lang="lt-LT" sz="2200" dirty="0"/>
              <a:t>Kultūros plėtros program</a:t>
            </a:r>
            <a:r>
              <a:rPr lang="en-US" sz="2200" dirty="0"/>
              <a:t>ai </a:t>
            </a:r>
            <a:r>
              <a:rPr lang="lt-LT" sz="2200" dirty="0"/>
              <a:t>2020 m. </a:t>
            </a:r>
            <a:r>
              <a:rPr lang="en-US" sz="2200" dirty="0" err="1"/>
              <a:t>skirta</a:t>
            </a:r>
            <a:r>
              <a:rPr lang="en-US" sz="2200" dirty="0"/>
              <a:t> </a:t>
            </a:r>
            <a:r>
              <a:rPr lang="lt-LT" sz="2200" i="0" u="none" strike="noStrike" dirty="0">
                <a:solidFill>
                  <a:srgbClr val="000000"/>
                </a:solidFill>
                <a:effectLst/>
              </a:rPr>
              <a:t>8 527,8</a:t>
            </a:r>
            <a:r>
              <a:rPr lang="lt-LT" sz="2200" dirty="0">
                <a:effectLst/>
              </a:rPr>
              <a:t> </a:t>
            </a:r>
            <a:r>
              <a:rPr lang="en-US" sz="2200" dirty="0">
                <a:effectLst/>
              </a:rPr>
              <a:t>t</a:t>
            </a:r>
            <a:r>
              <a:rPr lang="lt-LT" sz="2200" dirty="0">
                <a:effectLst/>
              </a:rPr>
              <a:t>ū</a:t>
            </a:r>
            <a:r>
              <a:rPr lang="en-US" sz="2200" dirty="0" err="1">
                <a:effectLst/>
              </a:rPr>
              <a:t>kst</a:t>
            </a:r>
            <a:r>
              <a:rPr lang="en-US" sz="2200" dirty="0">
                <a:effectLst/>
              </a:rPr>
              <a:t>. Eur, </a:t>
            </a:r>
            <a:r>
              <a:rPr lang="lt-LT" sz="2200" kern="50" dirty="0">
                <a:solidFill>
                  <a:srgbClr val="000000"/>
                </a:solidFill>
                <a:effectLst/>
                <a:ea typeface="Lucida Sans Unicode" panose="020B0602030504020204" pitchFamily="34" charset="0"/>
              </a:rPr>
              <a:t>t. y. 1 137,3 tūkst. Eur daugiau nei 2019 m</a:t>
            </a:r>
            <a:r>
              <a:rPr lang="en-US" sz="2200" kern="50" dirty="0">
                <a:solidFill>
                  <a:srgbClr val="000000"/>
                </a:solidFill>
                <a:ea typeface="Lucida Sans Unicode" panose="020B0602030504020204" pitchFamily="34" charset="0"/>
              </a:rPr>
              <a:t>;</a:t>
            </a:r>
            <a:endParaRPr lang="lt-LT" sz="2200" dirty="0"/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200" kern="50" dirty="0">
                <a:solidFill>
                  <a:srgbClr val="000000"/>
                </a:solidFill>
                <a:effectLst/>
                <a:ea typeface="Lucida Sans Unicode" panose="020B0602030504020204" pitchFamily="34" charset="0"/>
              </a:rPr>
              <a:t>Savivaldybės biudžetinių kultūros įstaigų ir Šiaulių turizmo informacijos centro asignavimai iš savi</a:t>
            </a:r>
            <a:r>
              <a:rPr lang="lt-LT" sz="2200" kern="50" dirty="0">
                <a:solidFill>
                  <a:srgbClr val="000000"/>
                </a:solidFill>
                <a:effectLst/>
                <a:ea typeface="Lucida Sans Unicode" panose="020B0602030504020204" pitchFamily="34" charset="0"/>
                <a:cs typeface="Times New Roman" panose="02020603050405020304" pitchFamily="18" charset="0"/>
              </a:rPr>
              <a:t>valdybės biudžeto 2020 m. sudarė 3 970,88 tūkst. Eur, t. y. 675,1 tūkst. Eur daugiau nei 2019 m.  </a:t>
            </a:r>
            <a:endParaRPr lang="lt-LT" sz="2200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5703319"/>
              </p:ext>
            </p:extLst>
          </p:nvPr>
        </p:nvGraphicFramePr>
        <p:xfrm>
          <a:off x="514524" y="3043451"/>
          <a:ext cx="10935948" cy="3562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72927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800"/>
            <a:ext cx="12192000" cy="12390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CFBD7B-9589-498D-8E29-314F4D54051F}"/>
              </a:ext>
            </a:extLst>
          </p:cNvPr>
          <p:cNvSpPr txBox="1"/>
          <p:nvPr/>
        </p:nvSpPr>
        <p:spPr>
          <a:xfrm>
            <a:off x="406171" y="417783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Kultūra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ECAC9E-D990-4D1E-A948-B88C29B22757}"/>
              </a:ext>
            </a:extLst>
          </p:cNvPr>
          <p:cNvSpPr txBox="1"/>
          <p:nvPr/>
        </p:nvSpPr>
        <p:spPr>
          <a:xfrm>
            <a:off x="234449" y="1431133"/>
            <a:ext cx="114430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200" dirty="0"/>
              <a:t>2020 m. reprezentaciniams Šiaulių miesto festivaliams iš dalies finansuoti skirta 220,0 tūkst. Eur,  įvyko 6 festivaliai (dėl Covid-19 pandemijos neįvyko festivalis „</a:t>
            </a:r>
            <a:r>
              <a:rPr lang="lt-LT" sz="2200" dirty="0" err="1"/>
              <a:t>Resurrexit</a:t>
            </a:r>
            <a:r>
              <a:rPr lang="lt-LT" sz="2200" dirty="0"/>
              <a:t>“).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1951228"/>
              </p:ext>
            </p:extLst>
          </p:nvPr>
        </p:nvGraphicFramePr>
        <p:xfrm>
          <a:off x="234450" y="2443453"/>
          <a:ext cx="11443025" cy="4144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92458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6DD927-1534-4F9D-8CC1-6B59A206FC5E}"/>
              </a:ext>
            </a:extLst>
          </p:cNvPr>
          <p:cNvSpPr txBox="1"/>
          <p:nvPr/>
        </p:nvSpPr>
        <p:spPr>
          <a:xfrm>
            <a:off x="536291" y="1439284"/>
            <a:ext cx="1130652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SzPct val="150000"/>
              <a:buBlip>
                <a:blip r:embed="rId3"/>
              </a:buBlip>
            </a:pPr>
            <a:r>
              <a:rPr lang="lt-LT" sz="2400" dirty="0"/>
              <a:t>Šiaulių miesto savivaldybės 20</a:t>
            </a:r>
            <a:r>
              <a:rPr lang="en-US" sz="2400" dirty="0"/>
              <a:t>20</a:t>
            </a:r>
            <a:r>
              <a:rPr lang="lt-LT" sz="2400" dirty="0"/>
              <a:t> m. </a:t>
            </a:r>
            <a:r>
              <a:rPr lang="en-GB" sz="2400" dirty="0" err="1"/>
              <a:t>biudžeto</a:t>
            </a:r>
            <a:r>
              <a:rPr lang="en-GB" sz="2400" dirty="0"/>
              <a:t> </a:t>
            </a:r>
            <a:r>
              <a:rPr lang="en-GB" sz="2400" dirty="0" err="1"/>
              <a:t>patvirtintas</a:t>
            </a:r>
            <a:r>
              <a:rPr lang="en-GB" sz="2400" dirty="0"/>
              <a:t> </a:t>
            </a:r>
            <a:r>
              <a:rPr lang="en-GB" sz="2400" dirty="0" err="1"/>
              <a:t>pajamų</a:t>
            </a:r>
            <a:r>
              <a:rPr lang="en-GB" sz="2400" dirty="0"/>
              <a:t> </a:t>
            </a:r>
            <a:r>
              <a:rPr lang="en-GB" sz="2400" dirty="0" err="1"/>
              <a:t>planas</a:t>
            </a:r>
            <a:r>
              <a:rPr lang="lt-LT" sz="2400" dirty="0"/>
              <a:t>, lyginant su 201</a:t>
            </a:r>
            <a:r>
              <a:rPr lang="en-US" sz="2400" dirty="0"/>
              <a:t>8</a:t>
            </a:r>
            <a:r>
              <a:rPr lang="lt-LT" sz="2400" dirty="0"/>
              <a:t> m., didėjo </a:t>
            </a:r>
            <a:r>
              <a:rPr lang="en-US" sz="2400" dirty="0"/>
              <a:t>19,4</a:t>
            </a:r>
            <a:r>
              <a:rPr lang="lt-LT" sz="2400" dirty="0"/>
              <a:t> proc. ir </a:t>
            </a:r>
            <a:r>
              <a:rPr lang="en-GB" sz="2400" dirty="0" err="1"/>
              <a:t>sudarė</a:t>
            </a:r>
            <a:r>
              <a:rPr lang="en-GB" sz="2400" dirty="0"/>
              <a:t> </a:t>
            </a:r>
            <a:r>
              <a:rPr lang="en-US" sz="2400" dirty="0"/>
              <a:t>177,5 </a:t>
            </a:r>
            <a:r>
              <a:rPr lang="lt-LT" sz="2400" dirty="0"/>
              <a:t>mln. </a:t>
            </a:r>
            <a:r>
              <a:rPr lang="en-GB" sz="2400" dirty="0"/>
              <a:t>Eur</a:t>
            </a:r>
            <a:r>
              <a:rPr lang="lt-LT" sz="2400" dirty="0"/>
              <a:t>.</a:t>
            </a:r>
          </a:p>
          <a:p>
            <a:pPr>
              <a:buSzPct val="150000"/>
            </a:pPr>
            <a:endParaRPr lang="en-US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FEC40A-024D-4E3A-B49B-0700E6C56322}"/>
              </a:ext>
            </a:extLst>
          </p:cNvPr>
          <p:cNvSpPr txBox="1"/>
          <p:nvPr/>
        </p:nvSpPr>
        <p:spPr>
          <a:xfrm>
            <a:off x="1114095" y="483476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Finansų valdymas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33942E29-23CC-4CC6-B74B-55B454F0C4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6200140"/>
              </p:ext>
            </p:extLst>
          </p:nvPr>
        </p:nvGraphicFramePr>
        <p:xfrm>
          <a:off x="2659224" y="2424063"/>
          <a:ext cx="7483152" cy="4182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682054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800"/>
            <a:ext cx="12192000" cy="12390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CFBD7B-9589-498D-8E29-314F4D54051F}"/>
              </a:ext>
            </a:extLst>
          </p:cNvPr>
          <p:cNvSpPr txBox="1"/>
          <p:nvPr/>
        </p:nvSpPr>
        <p:spPr>
          <a:xfrm>
            <a:off x="583153" y="451242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Kultūra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4DF724-8535-43F6-B252-401143B11124}"/>
              </a:ext>
            </a:extLst>
          </p:cNvPr>
          <p:cNvSpPr txBox="1"/>
          <p:nvPr/>
        </p:nvSpPr>
        <p:spPr>
          <a:xfrm>
            <a:off x="245660" y="1406168"/>
            <a:ext cx="114318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SzPct val="150000"/>
              <a:buBlip>
                <a:blip r:embed="rId3"/>
              </a:buBlip>
            </a:pPr>
            <a:r>
              <a:rPr lang="en-US" sz="2200" dirty="0" err="1"/>
              <a:t>Lyginant</a:t>
            </a:r>
            <a:r>
              <a:rPr lang="en-US" sz="2200" dirty="0"/>
              <a:t> </a:t>
            </a:r>
            <a:r>
              <a:rPr lang="en-US" sz="2200" dirty="0" err="1"/>
              <a:t>su</a:t>
            </a:r>
            <a:r>
              <a:rPr lang="en-US" sz="2200" dirty="0"/>
              <a:t> 2019 m., </a:t>
            </a:r>
            <a:r>
              <a:rPr lang="lt-LT" sz="2200" dirty="0"/>
              <a:t>dėl Covid-19 pandemijos 2020 m. Šiaulių miesto savivaldybės biudžetinių kultūros įstaigų lankytojų (apsilankiusių gyvai ir virtualiai) skaičius sumažėjo 35,4 proc., Šiaulių turizmo informacijos centro  - 55 proc.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6236289"/>
              </p:ext>
            </p:extLst>
          </p:nvPr>
        </p:nvGraphicFramePr>
        <p:xfrm>
          <a:off x="245660" y="2514164"/>
          <a:ext cx="11431815" cy="3860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56835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6DD927-1534-4F9D-8CC1-6B59A206FC5E}"/>
              </a:ext>
            </a:extLst>
          </p:cNvPr>
          <p:cNvSpPr txBox="1"/>
          <p:nvPr/>
        </p:nvSpPr>
        <p:spPr>
          <a:xfrm>
            <a:off x="304468" y="1379706"/>
            <a:ext cx="11443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200" i="0" u="none" strike="noStrike" dirty="0">
                <a:solidFill>
                  <a:srgbClr val="000000"/>
                </a:solidFill>
                <a:effectLst/>
              </a:rPr>
              <a:t>Savivaldybės biudžetinės kultūros įstaigos ir Šiaulių turizmo informacijos centras Lietuvos kultūros tarybos ir </a:t>
            </a:r>
            <a:r>
              <a:rPr lang="en-US" sz="2200" dirty="0">
                <a:solidFill>
                  <a:srgbClr val="000000"/>
                </a:solidFill>
              </a:rPr>
              <a:t>Europos </a:t>
            </a:r>
            <a:r>
              <a:rPr lang="en-US" sz="2200" dirty="0" err="1">
                <a:solidFill>
                  <a:srgbClr val="000000"/>
                </a:solidFill>
              </a:rPr>
              <a:t>strukt</a:t>
            </a:r>
            <a:r>
              <a:rPr lang="lt-LT" sz="2200" dirty="0">
                <a:solidFill>
                  <a:srgbClr val="000000"/>
                </a:solidFill>
              </a:rPr>
              <a:t>ūrinių</a:t>
            </a:r>
            <a:r>
              <a:rPr lang="lt-LT" sz="2200" i="0" u="none" strike="noStrike" dirty="0">
                <a:solidFill>
                  <a:srgbClr val="000000"/>
                </a:solidFill>
                <a:effectLst/>
              </a:rPr>
              <a:t> fondų skelbtuose projektų finansavimo konkursuose 2020 m. laimėjo 302,8 tūkst. Eur projektams įgyvendinti, t. y. 65,9 tūkst. Eur daugiau nei 2019 m. (237,2 tūkst. Eur).</a:t>
            </a:r>
            <a:r>
              <a:rPr lang="lt-LT" sz="2200" dirty="0">
                <a:effectLst/>
              </a:rPr>
              <a:t> </a:t>
            </a:r>
            <a:endParaRPr lang="lt-LT" sz="22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D4FFACE3-DD57-47CA-A22C-5C751DC5F0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5386207"/>
              </p:ext>
            </p:extLst>
          </p:nvPr>
        </p:nvGraphicFramePr>
        <p:xfrm>
          <a:off x="514525" y="2966909"/>
          <a:ext cx="11022912" cy="3476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8DD8F8F-B7F5-4AD0-8A51-BEA826A99DFE}"/>
              </a:ext>
            </a:extLst>
          </p:cNvPr>
          <p:cNvSpPr txBox="1"/>
          <p:nvPr/>
        </p:nvSpPr>
        <p:spPr>
          <a:xfrm>
            <a:off x="347179" y="347616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Kultūra</a:t>
            </a:r>
          </a:p>
        </p:txBody>
      </p:sp>
    </p:spTree>
    <p:extLst>
      <p:ext uri="{BB962C8B-B14F-4D97-AF65-F5344CB8AC3E}">
        <p14:creationId xmlns:p14="http://schemas.microsoft.com/office/powerpoint/2010/main" val="9404123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800"/>
            <a:ext cx="12192000" cy="12390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CFBD7B-9589-498D-8E29-314F4D54051F}"/>
              </a:ext>
            </a:extLst>
          </p:cNvPr>
          <p:cNvSpPr txBox="1"/>
          <p:nvPr/>
        </p:nvSpPr>
        <p:spPr>
          <a:xfrm>
            <a:off x="264328" y="443997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Kultūra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4F5297-BD07-4671-ABA3-1A74B64E8EDA}"/>
              </a:ext>
            </a:extLst>
          </p:cNvPr>
          <p:cNvSpPr txBox="1"/>
          <p:nvPr/>
        </p:nvSpPr>
        <p:spPr>
          <a:xfrm>
            <a:off x="264328" y="1188254"/>
            <a:ext cx="1144302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200" kern="50" dirty="0">
                <a:effectLst/>
                <a:ea typeface="HG Mincho Light J"/>
                <a:cs typeface="Times New Roman" panose="02020603050405020304" pitchFamily="18" charset="0"/>
              </a:rPr>
              <a:t>2020 m. baigtas įgyvendinti 2014-2020 m. Interreg V-A Latvijos ir Lietuvos pasienio regionų plėtros bendradarbiavimo programos (LATLIT) projektas </a:t>
            </a:r>
            <a:r>
              <a:rPr lang="lt-LT" sz="2200" kern="50" dirty="0">
                <a:effectLst/>
                <a:ea typeface="Lucida Sans Unicode" panose="020B0602030504020204" pitchFamily="34" charset="0"/>
                <a:cs typeface="Times New Roman" panose="02020603050405020304" pitchFamily="18" charset="0"/>
              </a:rPr>
              <a:t>„Tarptautinis kultūros turizmo kelias – Baltų kelias“ ir Šiauliuose įkurtas inovatyvus „Baltų kelio“ centras</a:t>
            </a:r>
            <a:r>
              <a:rPr lang="lt-LT" sz="2200" kern="50" dirty="0">
                <a:ea typeface="Lucida Sans Unicode" panose="020B0602030504020204" pitchFamily="34" charset="0"/>
                <a:cs typeface="Times New Roman" panose="02020603050405020304" pitchFamily="18" charset="0"/>
              </a:rPr>
              <a:t>;</a:t>
            </a:r>
            <a:endParaRPr lang="lt-LT" sz="2200" kern="50" dirty="0">
              <a:effectLst/>
              <a:ea typeface="Lucida Sans Unicode" panose="020B060203050402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entre </a:t>
            </a:r>
            <a:r>
              <a:rPr lang="en-US" sz="2200" dirty="0" err="1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šiuolaikinėmis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technologijomis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eksponatų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kopijomis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edukacinėmis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veiklomis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pristatoma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baltų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istorija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kultūra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gyvensena</a:t>
            </a:r>
            <a:r>
              <a:rPr lang="lt-LT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Įrengta ekspozicija su edukaciniu inventoriumi, yra audiogidas, interaktyvūs žaidimai, informacija pateikiama ir Brailio raštu, patalpos pritaikytos žmonėms su judėjimo negalia. Sukurta interneto svetainė </a:t>
            </a:r>
            <a:r>
              <a:rPr lang="lt-LT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www.baltukelias.lt</a:t>
            </a:r>
            <a:r>
              <a:rPr lang="lt-LT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lt-LT" sz="2200" i="1" kern="50" dirty="0">
              <a:solidFill>
                <a:srgbClr val="262626"/>
              </a:solidFill>
              <a:ea typeface="Lucida Sans Unicode" panose="020B0602030504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7AB493-4B9B-4F11-941F-80D16D1E17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09" y="4080714"/>
            <a:ext cx="3703944" cy="25111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E8A3DD3-56ED-478E-8687-32D4972951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619" y="4092540"/>
            <a:ext cx="3304924" cy="24993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60B76FC-E8D9-4205-B510-0408A64FB1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08" y="4092540"/>
            <a:ext cx="3758678" cy="249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0433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800"/>
            <a:ext cx="12192000" cy="12390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CFBD7B-9589-498D-8E29-314F4D54051F}"/>
              </a:ext>
            </a:extLst>
          </p:cNvPr>
          <p:cNvSpPr txBox="1"/>
          <p:nvPr/>
        </p:nvSpPr>
        <p:spPr>
          <a:xfrm>
            <a:off x="413853" y="493308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Kultūra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4F5297-BD07-4671-ABA3-1A74B64E8EDA}"/>
              </a:ext>
            </a:extLst>
          </p:cNvPr>
          <p:cNvSpPr txBox="1"/>
          <p:nvPr/>
        </p:nvSpPr>
        <p:spPr>
          <a:xfrm>
            <a:off x="264328" y="1188254"/>
            <a:ext cx="114430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SzPct val="150000"/>
              <a:buBlip>
                <a:blip r:embed="rId3"/>
              </a:buBlip>
            </a:pPr>
            <a:r>
              <a:rPr lang="en-US" dirty="0" err="1">
                <a:effectLst/>
                <a:ea typeface="Calibri" panose="020F0502020204030204" pitchFamily="34" charset="0"/>
              </a:rPr>
              <a:t>Lietuvos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Respublikos</a:t>
            </a:r>
            <a:r>
              <a:rPr lang="en-US" dirty="0">
                <a:effectLst/>
                <a:ea typeface="Calibri" panose="020F0502020204030204" pitchFamily="34" charset="0"/>
              </a:rPr>
              <a:t> Seimas 2020-uosius </a:t>
            </a:r>
            <a:r>
              <a:rPr lang="en-US" dirty="0" err="1">
                <a:effectLst/>
                <a:ea typeface="Calibri" panose="020F0502020204030204" pitchFamily="34" charset="0"/>
              </a:rPr>
              <a:t>metus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lt-LT" dirty="0">
                <a:effectLst/>
                <a:ea typeface="Calibri" panose="020F0502020204030204" pitchFamily="34" charset="0"/>
              </a:rPr>
              <a:t>buvo </a:t>
            </a:r>
            <a:r>
              <a:rPr lang="en-US" dirty="0" err="1">
                <a:effectLst/>
                <a:ea typeface="Calibri" panose="020F0502020204030204" pitchFamily="34" charset="0"/>
              </a:rPr>
              <a:t>paskelb</a:t>
            </a:r>
            <a:r>
              <a:rPr lang="lt-LT" dirty="0">
                <a:effectLst/>
                <a:ea typeface="Calibri" panose="020F0502020204030204" pitchFamily="34" charset="0"/>
              </a:rPr>
              <a:t>ęs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Tautodailės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metais</a:t>
            </a:r>
            <a:r>
              <a:rPr lang="lt-LT" dirty="0">
                <a:ea typeface="Calibri" panose="020F0502020204030204" pitchFamily="34" charset="0"/>
              </a:rPr>
              <a:t>;</a:t>
            </a: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dirty="0"/>
              <a:t>Kultūros skyriaus iniciatyva įgyvendinta socialinės reklamos akcija, skirta pagerbti Šiaulių regiono tautodailininkus;</a:t>
            </a: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dirty="0"/>
              <a:t>sukurti ir nuo rugsėjo iki gruodžio mėn. Šiaulių miesto viešosiose erdvėse eksponuoti 6 plakatai su šių tautodailininkų darbais: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Janinos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Abromavičienės</a:t>
            </a:r>
            <a:r>
              <a:rPr lang="lt-LT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Kiškis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“;</a:t>
            </a:r>
            <a:r>
              <a:rPr lang="lt-LT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Vidmanto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Vertelio</a:t>
            </a:r>
            <a:r>
              <a:rPr lang="lt-LT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Puodynė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ir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dubenėliai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“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ir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Virginijaus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Podgurskio</a:t>
            </a:r>
            <a:r>
              <a:rPr lang="lt-LT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Zuikis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“;</a:t>
            </a:r>
            <a:r>
              <a:rPr lang="lt-LT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Astos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Liaudanskienės</a:t>
            </a:r>
            <a:r>
              <a:rPr lang="lt-LT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Pavasaris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“;</a:t>
            </a:r>
            <a:r>
              <a:rPr lang="lt-LT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Veronikos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Bieliauskienės</a:t>
            </a:r>
            <a:r>
              <a:rPr lang="lt-LT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Lietuvaitė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“;</a:t>
            </a:r>
            <a:r>
              <a:rPr lang="lt-LT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Valdo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Bandzos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darbas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„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Kanklininkas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“;</a:t>
            </a:r>
            <a:r>
              <a:rPr lang="lt-LT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Vlado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Sutkaus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darbas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„</a:t>
            </a:r>
            <a:r>
              <a:rPr lang="en-US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Altorėlis</a:t>
            </a:r>
            <a:r>
              <a:rPr lang="en-US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“.</a:t>
            </a:r>
            <a:endParaRPr lang="lt-LT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28F4770-BAD8-4152-84B2-E3804B641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321" y="3090298"/>
            <a:ext cx="1848830" cy="37002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B27388D-CBF5-48BB-8180-DD035D5B85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328" y="3102987"/>
            <a:ext cx="1810682" cy="371297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C26A2FC-88B8-4B3F-B481-88703ACF44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992" y="3071908"/>
            <a:ext cx="1855556" cy="371297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0ADEE02-B574-4094-B855-F570BF8833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268" y="3102987"/>
            <a:ext cx="1871665" cy="370028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1F91DBE-37C8-4DC3-B714-EF89A17D2C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53" y="3090298"/>
            <a:ext cx="1839859" cy="37129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81C5B7B-F647-4971-B7FB-C2E2A8F9B2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665" y="3071908"/>
            <a:ext cx="1838407" cy="371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0124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800"/>
            <a:ext cx="12192000" cy="12390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CFBD7B-9589-498D-8E29-314F4D54051F}"/>
              </a:ext>
            </a:extLst>
          </p:cNvPr>
          <p:cNvSpPr txBox="1"/>
          <p:nvPr/>
        </p:nvSpPr>
        <p:spPr>
          <a:xfrm>
            <a:off x="231227" y="437174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Kultūra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4F5297-BD07-4671-ABA3-1A74B64E8EDA}"/>
              </a:ext>
            </a:extLst>
          </p:cNvPr>
          <p:cNvSpPr txBox="1"/>
          <p:nvPr/>
        </p:nvSpPr>
        <p:spPr>
          <a:xfrm>
            <a:off x="107584" y="1326466"/>
            <a:ext cx="119768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200" kern="50" dirty="0">
                <a:effectLst/>
                <a:ea typeface="Lucida Sans Unicode" panose="020B0602030504020204" pitchFamily="34" charset="0"/>
              </a:rPr>
              <a:t>2020 m. baigtas vykdyti </a:t>
            </a:r>
            <a:r>
              <a:rPr lang="en-US" sz="2200" kern="50" dirty="0">
                <a:effectLst/>
                <a:ea typeface="Lucida Sans Unicode" panose="020B0602030504020204" pitchFamily="34" charset="0"/>
              </a:rPr>
              <a:t>5,8</a:t>
            </a:r>
            <a:r>
              <a:rPr lang="lt-LT" sz="2200" kern="50" dirty="0">
                <a:effectLst/>
                <a:ea typeface="Lucida Sans Unicode" panose="020B0602030504020204" pitchFamily="34" charset="0"/>
              </a:rPr>
              <a:t> mln. Eur </a:t>
            </a:r>
            <a:r>
              <a:rPr lang="en-US" sz="2200" kern="50" dirty="0">
                <a:effectLst/>
                <a:ea typeface="Lucida Sans Unicode" panose="020B0602030504020204" pitchFamily="34" charset="0"/>
              </a:rPr>
              <a:t>vert</a:t>
            </a:r>
            <a:r>
              <a:rPr lang="lt-LT" sz="2200" kern="50" dirty="0">
                <a:effectLst/>
                <a:ea typeface="Lucida Sans Unicode" panose="020B0602030504020204" pitchFamily="34" charset="0"/>
              </a:rPr>
              <a:t>ės projektas „Šiaulių kultūros centro aktualizavimas (Aušros al. 31)“</a:t>
            </a:r>
            <a:r>
              <a:rPr lang="en-US" sz="2200" kern="50" dirty="0">
                <a:effectLst/>
                <a:ea typeface="Lucida Sans Unicode" panose="020B0602030504020204" pitchFamily="34" charset="0"/>
              </a:rPr>
              <a:t>;</a:t>
            </a:r>
            <a:endParaRPr lang="lt-LT" sz="2200" kern="50" dirty="0">
              <a:effectLst/>
              <a:ea typeface="Lucida Sans Unicode" panose="020B0602030504020204" pitchFamily="34" charset="0"/>
            </a:endParaRPr>
          </a:p>
          <a:p>
            <a:pPr marL="457200" indent="-457200" algn="just">
              <a:buSzPct val="150000"/>
              <a:buBlip>
                <a:blip r:embed="rId3"/>
              </a:buBlip>
            </a:pPr>
            <a:r>
              <a:rPr lang="lt-LT" sz="2200" kern="50" dirty="0">
                <a:effectLst/>
                <a:ea typeface="Lucida Sans Unicode" panose="020B0602030504020204" pitchFamily="34" charset="0"/>
              </a:rPr>
              <a:t>įrengtos 4 modernios salės: Didžioji koncertų (570 sėdimų vietų), Kamerinė (270 sėdimų vietų), Oranžinė ir pramogų salė „Maksas“. Įkurtos modernios garso įrašymo</a:t>
            </a:r>
            <a:r>
              <a:rPr lang="lt-LT" sz="2200" kern="50" dirty="0">
                <a:ea typeface="Lucida Sans Unicode" panose="020B0602030504020204" pitchFamily="34" charset="0"/>
              </a:rPr>
              <a:t> ir </a:t>
            </a:r>
            <a:r>
              <a:rPr lang="lt-LT" sz="2200" kern="50" dirty="0">
                <a:effectLst/>
                <a:ea typeface="Lucida Sans Unicode" panose="020B0602030504020204" pitchFamily="34" charset="0"/>
              </a:rPr>
              <a:t>perkusijos studijos, edukacinės erdvės, </a:t>
            </a:r>
            <a:r>
              <a:rPr lang="lt-LT" sz="2200" dirty="0">
                <a:effectLst/>
                <a:ea typeface="TimesNewRomanPSMT"/>
              </a:rPr>
              <a:t>patalpos atlikėjams, repeticijų patalpos mėgėjų meno kolektyvams. Įdiegta ap</a:t>
            </a:r>
            <a:r>
              <a:rPr lang="lt-LT" sz="2200" kern="50" dirty="0">
                <a:effectLst/>
                <a:ea typeface="Lucida Sans Unicode" panose="020B0602030504020204" pitchFamily="34" charset="0"/>
              </a:rPr>
              <a:t>švietimo, garso, vaizdo atkūrimo technika</a:t>
            </a:r>
            <a:r>
              <a:rPr lang="lt-LT" sz="1800" kern="50" dirty="0">
                <a:effectLst/>
                <a:latin typeface="Times New Roman" panose="02020603050405020304" pitchFamily="18" charset="0"/>
                <a:ea typeface="Lucida Sans Unicode" panose="020B0602030504020204" pitchFamily="34" charset="0"/>
              </a:rPr>
              <a:t>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SzPct val="150000"/>
            </a:pPr>
            <a:r>
              <a:rPr lang="lt-LT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(Rolando Parafinavičiaus</a:t>
            </a:r>
            <a:r>
              <a:rPr lang="lt-LT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nuotr.)</a:t>
            </a:r>
            <a:endParaRPr lang="lt-LT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334A3B-7059-4B14-B0E7-B93E11C84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85" y="4142336"/>
            <a:ext cx="3729835" cy="24160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3DFDED1-0B73-4493-8B5C-D5860B1ECC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30" y="4142336"/>
            <a:ext cx="3623742" cy="241602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BFD17D1-107E-4119-9DA1-CD5BF7B31F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610" y="4142335"/>
            <a:ext cx="3923045" cy="241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0350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FEC40A-024D-4E3A-B49B-0700E6C56322}"/>
              </a:ext>
            </a:extLst>
          </p:cNvPr>
          <p:cNvSpPr txBox="1"/>
          <p:nvPr/>
        </p:nvSpPr>
        <p:spPr>
          <a:xfrm>
            <a:off x="398888" y="491058"/>
            <a:ext cx="6248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Sportas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549800" y="224380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995749" y="214839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2618912" y="260559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2064861" y="26191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15" name="Stačiakampis 14">
            <a:extLst>
              <a:ext uri="{FF2B5EF4-FFF2-40B4-BE49-F238E27FC236}">
                <a16:creationId xmlns:a16="http://schemas.microsoft.com/office/drawing/2014/main" id="{1AB061BE-8C4D-4AD9-A064-A4D69163BD20}"/>
              </a:ext>
            </a:extLst>
          </p:cNvPr>
          <p:cNvSpPr/>
          <p:nvPr/>
        </p:nvSpPr>
        <p:spPr>
          <a:xfrm>
            <a:off x="398888" y="1403381"/>
            <a:ext cx="5697112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50000"/>
            </a:pPr>
            <a:endParaRPr lang="lt-LT" sz="100" dirty="0"/>
          </a:p>
          <a:p>
            <a:pPr marL="285750" indent="-285750" algn="just">
              <a:buSzPct val="150000"/>
              <a:buBlip>
                <a:blip r:embed="rId3"/>
              </a:buBlip>
            </a:pPr>
            <a:r>
              <a:rPr lang="lt-LT" sz="2400" dirty="0"/>
              <a:t>2020 m. Šiaulių sportinio rengimo įstaigose sportavo 4055 sportininkai (iš jų 74 sportininkai su negalia), pradėtos kultivuoti fechtavimo ir šiuolaikinės penkiakovės sporto šakos bei paralimpinės sporto šakos – bočia ir štangos spaudimas gulint;</a:t>
            </a:r>
          </a:p>
          <a:p>
            <a:pPr marL="285750" indent="-285750" algn="just">
              <a:buSzPct val="150000"/>
              <a:buBlip>
                <a:blip r:embed="rId3"/>
              </a:buBlip>
            </a:pPr>
            <a:r>
              <a:rPr lang="lt-LT" sz="2400" dirty="0"/>
              <a:t>2020 m. 21 sportininkas buvo olimpinės ir paralimpinės rinktinės kandidatas, 26 įtraukti į olimpinės pamainos sportininkų rinktinės sąrašą. Šiauliečiai sudaro apie 10 proc. abiejų rinktinių narių skaičiaus.</a:t>
            </a:r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3298167219"/>
              </p:ext>
            </p:extLst>
          </p:nvPr>
        </p:nvGraphicFramePr>
        <p:xfrm>
          <a:off x="6131058" y="3903221"/>
          <a:ext cx="5921382" cy="2523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410860983"/>
              </p:ext>
            </p:extLst>
          </p:nvPr>
        </p:nvGraphicFramePr>
        <p:xfrm>
          <a:off x="6394316" y="1403381"/>
          <a:ext cx="5317785" cy="2451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957292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FEC40A-024D-4E3A-B49B-0700E6C56322}"/>
              </a:ext>
            </a:extLst>
          </p:cNvPr>
          <p:cNvSpPr txBox="1"/>
          <p:nvPr/>
        </p:nvSpPr>
        <p:spPr>
          <a:xfrm>
            <a:off x="398888" y="478514"/>
            <a:ext cx="6248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Sportas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549800" y="224380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995749" y="214839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2618912" y="260559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2064861" y="26191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15" name="Stačiakampis 14">
            <a:extLst>
              <a:ext uri="{FF2B5EF4-FFF2-40B4-BE49-F238E27FC236}">
                <a16:creationId xmlns:a16="http://schemas.microsoft.com/office/drawing/2014/main" id="{1AB061BE-8C4D-4AD9-A064-A4D69163BD20}"/>
              </a:ext>
            </a:extLst>
          </p:cNvPr>
          <p:cNvSpPr/>
          <p:nvPr/>
        </p:nvSpPr>
        <p:spPr>
          <a:xfrm>
            <a:off x="398887" y="1403381"/>
            <a:ext cx="7120593" cy="2477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50000"/>
            </a:pPr>
            <a:endParaRPr lang="lt-LT" sz="100" dirty="0"/>
          </a:p>
          <a:p>
            <a:pPr marL="285750" indent="-285750" algn="just">
              <a:buSzPct val="150000"/>
              <a:buBlip>
                <a:blip r:embed="rId3"/>
              </a:buBlip>
            </a:pPr>
            <a:r>
              <a:rPr lang="lt-LT" sz="2200" dirty="0"/>
              <a:t>2020 m. Sporto plėtros projektų finansavimui buvo skirta 6,7 mln. Eur, biudžetinių ir viešųjų sporto įstaigų veiklai finansavimas padidėjo 532,5 tūkst. Eur, projektų veiklai – 124  tūkst. Eur;</a:t>
            </a:r>
          </a:p>
          <a:p>
            <a:pPr marL="285750" indent="-285750" algn="just">
              <a:buSzPct val="150000"/>
              <a:buBlip>
                <a:blip r:embed="rId3"/>
              </a:buBlip>
            </a:pPr>
            <a:r>
              <a:rPr lang="lt-LT" sz="2200" dirty="0"/>
              <a:t>pagerėjo bendradarbiavimas tarp rėmėjų, sporto organizacijų ir Savivaldybės. Rėmėjų indėlis į sporto projektų ir programų finansavimą padidėjo 184 tūkst. Eur.</a:t>
            </a: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591544D6-F2C5-4899-BDF0-A4BCD6EE69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5915297"/>
              </p:ext>
            </p:extLst>
          </p:nvPr>
        </p:nvGraphicFramePr>
        <p:xfrm>
          <a:off x="7175442" y="1281303"/>
          <a:ext cx="4636932" cy="4295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34940131"/>
              </p:ext>
            </p:extLst>
          </p:nvPr>
        </p:nvGraphicFramePr>
        <p:xfrm>
          <a:off x="764107" y="3821355"/>
          <a:ext cx="6046116" cy="3094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916238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FEC40A-024D-4E3A-B49B-0700E6C56322}"/>
              </a:ext>
            </a:extLst>
          </p:cNvPr>
          <p:cNvSpPr txBox="1"/>
          <p:nvPr/>
        </p:nvSpPr>
        <p:spPr>
          <a:xfrm>
            <a:off x="1044126" y="470744"/>
            <a:ext cx="62484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Sportas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2618912" y="260559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15" name="Stačiakampis 14">
            <a:extLst>
              <a:ext uri="{FF2B5EF4-FFF2-40B4-BE49-F238E27FC236}">
                <a16:creationId xmlns:a16="http://schemas.microsoft.com/office/drawing/2014/main" id="{1AB061BE-8C4D-4AD9-A064-A4D69163BD20}"/>
              </a:ext>
            </a:extLst>
          </p:cNvPr>
          <p:cNvSpPr/>
          <p:nvPr/>
        </p:nvSpPr>
        <p:spPr>
          <a:xfrm>
            <a:off x="452383" y="1252598"/>
            <a:ext cx="8647836" cy="3431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150000"/>
            </a:pPr>
            <a:endParaRPr lang="lt-LT" sz="100" dirty="0"/>
          </a:p>
          <a:p>
            <a:pPr marL="285750" indent="-285750" algn="just">
              <a:buSzPct val="150000"/>
              <a:buBlip>
                <a:blip r:embed="rId3"/>
              </a:buBlip>
            </a:pPr>
            <a:r>
              <a:rPr lang="lt-LT" sz="2400" dirty="0"/>
              <a:t>2020 m. įvyko šie reprezentaciniai renginiai:</a:t>
            </a:r>
          </a:p>
          <a:p>
            <a:pPr marL="742950" lvl="1" indent="-285750" algn="just">
              <a:buSzPct val="150000"/>
              <a:buBlip>
                <a:blip r:embed="rId3"/>
              </a:buBlip>
            </a:pPr>
            <a:r>
              <a:rPr lang="lt-LT" sz="2400" dirty="0"/>
              <a:t>Lietuvos krepšinio lyga ir Karaliaus Mindaugo Taurė;</a:t>
            </a:r>
          </a:p>
          <a:p>
            <a:pPr marL="742950" lvl="1" indent="-285750" algn="just">
              <a:buSzPct val="150000"/>
              <a:buBlip>
                <a:blip r:embed="rId3"/>
              </a:buBlip>
            </a:pPr>
            <a:r>
              <a:rPr lang="lt-LT" sz="2400" dirty="0"/>
              <a:t>Tarptautinės sportinių šokių varžybos „Sun City Cup“;</a:t>
            </a:r>
            <a:r>
              <a:rPr lang="pt-BR" sz="2400" dirty="0"/>
              <a:t>	</a:t>
            </a:r>
          </a:p>
          <a:p>
            <a:pPr marL="742950" lvl="1" indent="-285750" algn="just">
              <a:buSzPct val="150000"/>
              <a:buBlip>
                <a:blip r:embed="rId3"/>
              </a:buBlip>
            </a:pPr>
            <a:r>
              <a:rPr lang="pt-BR" sz="2400" dirty="0"/>
              <a:t>D</a:t>
            </a:r>
            <a:r>
              <a:rPr lang="lt-LT" sz="2400" dirty="0"/>
              <a:t>a</a:t>
            </a:r>
            <a:r>
              <a:rPr lang="pt-BR" sz="2400" dirty="0"/>
              <a:t>viso taurės </a:t>
            </a:r>
            <a:r>
              <a:rPr lang="lt-LT" sz="2400" dirty="0"/>
              <a:t>mačas;</a:t>
            </a:r>
          </a:p>
          <a:p>
            <a:pPr marL="742950" lvl="1" indent="-285750" algn="just">
              <a:buSzPct val="150000"/>
              <a:buBlip>
                <a:blip r:embed="rId3"/>
              </a:buBlip>
            </a:pPr>
            <a:r>
              <a:rPr lang="lt-LT" sz="2400" dirty="0"/>
              <a:t>UEFA moterų čempionų lyga ir Moterų futbolo Baltijos lyga.</a:t>
            </a:r>
          </a:p>
          <a:p>
            <a:pPr marL="285750" indent="-285750" algn="just">
              <a:buSzPct val="150000"/>
              <a:buBlip>
                <a:blip r:embed="rId3"/>
              </a:buBlip>
            </a:pPr>
            <a:r>
              <a:rPr lang="lt-LT" sz="2400" dirty="0"/>
              <a:t>Šiauliuose įvyko tarptautinių sporto šakų federacijų vykdomi renginiai, tarp kurių žolės riedulio Europos klubų taurės čempionatas (salės riedulys) ir Europos teniso asociacijos turnyrai „Toyota Cup”.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2551" y="1356614"/>
            <a:ext cx="2524810" cy="16504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2551" y="3152268"/>
            <a:ext cx="2524810" cy="16832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2551" y="4924946"/>
            <a:ext cx="2508737" cy="167669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8337" y="4709065"/>
            <a:ext cx="2997147" cy="199860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1650" y="4697851"/>
            <a:ext cx="3014735" cy="200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371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995749" y="214839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2618912" y="260559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2064861" y="26191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lt-LT"/>
          </a:p>
        </p:txBody>
      </p:sp>
      <p:sp>
        <p:nvSpPr>
          <p:cNvPr id="15" name="Stačiakampis 14">
            <a:extLst>
              <a:ext uri="{FF2B5EF4-FFF2-40B4-BE49-F238E27FC236}">
                <a16:creationId xmlns:a16="http://schemas.microsoft.com/office/drawing/2014/main" id="{1AB061BE-8C4D-4AD9-A064-A4D69163BD20}"/>
              </a:ext>
            </a:extLst>
          </p:cNvPr>
          <p:cNvSpPr/>
          <p:nvPr/>
        </p:nvSpPr>
        <p:spPr>
          <a:xfrm>
            <a:off x="398887" y="1403381"/>
            <a:ext cx="80903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SzPct val="150000"/>
              <a:buBlip>
                <a:blip r:embed="rId3"/>
              </a:buBlip>
            </a:pPr>
            <a:r>
              <a:rPr lang="lt-LT" sz="3200" dirty="0"/>
              <a:t>2020 m. užbaigti dirbtinės dangos stadiono (Kviečių g. 9) rekonstrukcijos darbai;</a:t>
            </a:r>
          </a:p>
          <a:p>
            <a:pPr marL="285750" indent="-285750" algn="just">
              <a:buSzPct val="150000"/>
              <a:buBlip>
                <a:blip r:embed="rId3"/>
              </a:buBlip>
            </a:pPr>
            <a:r>
              <a:rPr lang="lt-LT" sz="3200" dirty="0"/>
              <a:t>įrengtos</a:t>
            </a:r>
            <a:r>
              <a:rPr lang="en-US" sz="3200" dirty="0"/>
              <a:t> patalpos žmonių su fizine negalia sport</a:t>
            </a:r>
            <a:r>
              <a:rPr lang="lt-LT" sz="3200" dirty="0"/>
              <a:t>ui (Pramonės g. 13, Šiaulių krepšinio akademijos „Saulė“ sporto rūmuose)</a:t>
            </a:r>
            <a:r>
              <a:rPr lang="en-US" sz="3200" dirty="0"/>
              <a:t>.</a:t>
            </a:r>
            <a:endParaRPr lang="lt-LT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6040" y="1595542"/>
            <a:ext cx="3105793" cy="2329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6387" y="4141236"/>
            <a:ext cx="4679306" cy="26307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0097" y="4292099"/>
            <a:ext cx="3306577" cy="247993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9B05232-8376-4433-B51E-5841CB8689E8}"/>
              </a:ext>
            </a:extLst>
          </p:cNvPr>
          <p:cNvSpPr txBox="1"/>
          <p:nvPr/>
        </p:nvSpPr>
        <p:spPr>
          <a:xfrm>
            <a:off x="516936" y="501185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Infrastruktūriniai projektai</a:t>
            </a:r>
          </a:p>
        </p:txBody>
      </p:sp>
    </p:spTree>
    <p:extLst>
      <p:ext uri="{BB962C8B-B14F-4D97-AF65-F5344CB8AC3E}">
        <p14:creationId xmlns:p14="http://schemas.microsoft.com/office/powerpoint/2010/main" val="18800441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>
            <a:extLst>
              <a:ext uri="{FF2B5EF4-FFF2-40B4-BE49-F238E27FC236}">
                <a16:creationId xmlns:a16="http://schemas.microsoft.com/office/drawing/2014/main" id="{472A2D4E-ABFB-46EC-A89D-114758C97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" y="-4145"/>
            <a:ext cx="12192000" cy="1239054"/>
          </a:xfrm>
          <a:prstGeom prst="rect">
            <a:avLst/>
          </a:prstGeom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BBF9C500-6B55-4C70-9966-0945467FE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885" y="1447859"/>
            <a:ext cx="10877032" cy="16712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marL="457200" lvl="1" indent="0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endParaRPr lang="lt-L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endParaRPr lang="lt-L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  <a:buClr>
                <a:srgbClr val="FC6417"/>
              </a:buClr>
              <a:buSzPct val="130000"/>
              <a:defRPr/>
            </a:pPr>
            <a:endParaRPr lang="en-GB" sz="2400" dirty="0">
              <a:latin typeface="+mn-lt"/>
              <a:cs typeface="Tahoma"/>
            </a:endParaRPr>
          </a:p>
        </p:txBody>
      </p:sp>
      <p:sp>
        <p:nvSpPr>
          <p:cNvPr id="27" name="Rectangle 2">
            <a:extLst>
              <a:ext uri="{FF2B5EF4-FFF2-40B4-BE49-F238E27FC236}">
                <a16:creationId xmlns:a16="http://schemas.microsoft.com/office/drawing/2014/main" id="{AA544A85-67C9-4F20-A21E-B99387736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5954" y="1214754"/>
            <a:ext cx="7785099" cy="5301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2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lt-LT" sz="2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laukimo mokykla "Delfinas" (Dainų g. 33A)</a:t>
            </a:r>
            <a:endParaRPr lang="en-GB" sz="2400" b="1" dirty="0">
              <a:latin typeface="+mn-lt"/>
              <a:cs typeface="Tahoma"/>
            </a:endParaRPr>
          </a:p>
        </p:txBody>
      </p:sp>
      <p:sp>
        <p:nvSpPr>
          <p:cNvPr id="22" name="Stačiakampis 21">
            <a:extLst>
              <a:ext uri="{FF2B5EF4-FFF2-40B4-BE49-F238E27FC236}">
                <a16:creationId xmlns:a16="http://schemas.microsoft.com/office/drawing/2014/main" id="{4B564AF2-0734-4A19-89E7-594FD220AAB4}"/>
              </a:ext>
            </a:extLst>
          </p:cNvPr>
          <p:cNvSpPr/>
          <p:nvPr/>
        </p:nvSpPr>
        <p:spPr>
          <a:xfrm>
            <a:off x="3422848" y="5643246"/>
            <a:ext cx="5954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800"/>
              </a:spcBef>
              <a:buClr>
                <a:srgbClr val="FC6417"/>
              </a:buClr>
              <a:buSzPct val="200000"/>
              <a:buBlip>
                <a:blip r:embed="rId3"/>
              </a:buBlip>
              <a:defRPr/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Atliktų statybos darbų vertė: 328 770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79 Eur</a:t>
            </a:r>
            <a:endParaRPr lang="lt-LT" dirty="0"/>
          </a:p>
        </p:txBody>
      </p:sp>
      <p:pic>
        <p:nvPicPr>
          <p:cNvPr id="6" name="Turinio vietos rezervavimo ženklas 5">
            <a:extLst>
              <a:ext uri="{FF2B5EF4-FFF2-40B4-BE49-F238E27FC236}">
                <a16:creationId xmlns:a16="http://schemas.microsoft.com/office/drawing/2014/main" id="{F111C867-3B2B-4657-AFE6-0C957BBE7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848" y="1851374"/>
            <a:ext cx="5346303" cy="3564202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3B7D66-8AE9-4C7F-8400-6DC9F3F9B7CE}"/>
              </a:ext>
            </a:extLst>
          </p:cNvPr>
          <p:cNvSpPr txBox="1"/>
          <p:nvPr/>
        </p:nvSpPr>
        <p:spPr>
          <a:xfrm>
            <a:off x="516936" y="501185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Infrastruktūriniai projektai</a:t>
            </a:r>
          </a:p>
        </p:txBody>
      </p:sp>
    </p:spTree>
    <p:extLst>
      <p:ext uri="{BB962C8B-B14F-4D97-AF65-F5344CB8AC3E}">
        <p14:creationId xmlns:p14="http://schemas.microsoft.com/office/powerpoint/2010/main" val="2617965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6DD927-1534-4F9D-8CC1-6B59A206FC5E}"/>
              </a:ext>
            </a:extLst>
          </p:cNvPr>
          <p:cNvSpPr txBox="1"/>
          <p:nvPr/>
        </p:nvSpPr>
        <p:spPr>
          <a:xfrm>
            <a:off x="536291" y="1439284"/>
            <a:ext cx="1144302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SzPct val="150000"/>
              <a:buBlip>
                <a:blip r:embed="rId3"/>
              </a:buBlip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lt-LT" sz="2400" dirty="0"/>
              <a:t>20</a:t>
            </a:r>
            <a:r>
              <a:rPr lang="en-US" sz="2400" dirty="0"/>
              <a:t>20</a:t>
            </a:r>
            <a:r>
              <a:rPr lang="lt-LT" sz="2400" dirty="0"/>
              <a:t> metų biudžeto pajamų vykdymas buvo </a:t>
            </a:r>
            <a:r>
              <a:rPr lang="en-US" sz="2400" dirty="0"/>
              <a:t>28,8</a:t>
            </a:r>
            <a:r>
              <a:rPr lang="lt-LT" sz="2400" dirty="0"/>
              <a:t> proc. didesnis nei 201</a:t>
            </a:r>
            <a:r>
              <a:rPr lang="en-US" sz="2400" dirty="0"/>
              <a:t>8</a:t>
            </a:r>
            <a:r>
              <a:rPr lang="lt-LT" sz="2400" dirty="0"/>
              <a:t> m.</a:t>
            </a:r>
            <a:r>
              <a:rPr lang="en-US" sz="2400" dirty="0"/>
              <a:t>;</a:t>
            </a:r>
            <a:endParaRPr lang="lt-LT" sz="2400" dirty="0"/>
          </a:p>
          <a:p>
            <a:pPr marL="342900" indent="-342900">
              <a:buSzPct val="150000"/>
              <a:buBlip>
                <a:blip r:embed="rId3"/>
              </a:buBlip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lt-LT" sz="2400" dirty="0"/>
              <a:t>Pagrindinė biudžeto augimo priežastis – savivaldybės biudžeto pajamų iš dotacijų didėjimas.</a:t>
            </a:r>
          </a:p>
          <a:p>
            <a:pPr>
              <a:buSzPct val="150000"/>
            </a:pPr>
            <a:endParaRPr lang="en-US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FEC40A-024D-4E3A-B49B-0700E6C56322}"/>
              </a:ext>
            </a:extLst>
          </p:cNvPr>
          <p:cNvSpPr txBox="1"/>
          <p:nvPr/>
        </p:nvSpPr>
        <p:spPr>
          <a:xfrm>
            <a:off x="1114095" y="483476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Finansų valdymas</a:t>
            </a: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8653D241-64CD-43CB-B824-F4D52B995C8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1789698"/>
              </p:ext>
            </p:extLst>
          </p:nvPr>
        </p:nvGraphicFramePr>
        <p:xfrm>
          <a:off x="2836506" y="2701679"/>
          <a:ext cx="6885991" cy="3773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369758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>
            <a:extLst>
              <a:ext uri="{FF2B5EF4-FFF2-40B4-BE49-F238E27FC236}">
                <a16:creationId xmlns:a16="http://schemas.microsoft.com/office/drawing/2014/main" id="{472A2D4E-ABFB-46EC-A89D-114758C97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" y="-4145"/>
            <a:ext cx="12192000" cy="1239054"/>
          </a:xfrm>
          <a:prstGeom prst="rect">
            <a:avLst/>
          </a:prstGeom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BBF9C500-6B55-4C70-9966-0945467FE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885" y="1447859"/>
            <a:ext cx="10877032" cy="16712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marL="457200" lvl="1" indent="0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endParaRPr lang="lt-L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endParaRPr lang="lt-L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  <a:buClr>
                <a:srgbClr val="FC6417"/>
              </a:buClr>
              <a:buSzPct val="130000"/>
              <a:defRPr/>
            </a:pPr>
            <a:endParaRPr lang="en-GB" sz="2400" dirty="0">
              <a:latin typeface="+mn-lt"/>
              <a:cs typeface="Tahoma"/>
            </a:endParaRP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332BCCEA-5116-48A9-9453-42279E5DE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0601" y="1352511"/>
            <a:ext cx="9022702" cy="5139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marL="0" indent="0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r>
              <a:rPr lang="lt-LT" sz="2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J. Janonio gimnazijos daugiafunkcinės aikštelės</a:t>
            </a:r>
            <a:endParaRPr lang="en-GB" sz="2400" dirty="0">
              <a:latin typeface="+mn-lt"/>
              <a:cs typeface="Tahoma"/>
            </a:endParaRPr>
          </a:p>
        </p:txBody>
      </p:sp>
      <p:sp>
        <p:nvSpPr>
          <p:cNvPr id="15" name="Stačiakampis 14">
            <a:extLst>
              <a:ext uri="{FF2B5EF4-FFF2-40B4-BE49-F238E27FC236}">
                <a16:creationId xmlns:a16="http://schemas.microsoft.com/office/drawing/2014/main" id="{B3C5F156-0A62-4C41-A294-F145A663C68C}"/>
              </a:ext>
            </a:extLst>
          </p:cNvPr>
          <p:cNvSpPr/>
          <p:nvPr/>
        </p:nvSpPr>
        <p:spPr>
          <a:xfrm>
            <a:off x="1329117" y="5925446"/>
            <a:ext cx="10029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800"/>
              </a:spcBef>
              <a:buClr>
                <a:srgbClr val="FC6417"/>
              </a:buClr>
              <a:buSzPct val="130000"/>
              <a:buBlip>
                <a:blip r:embed="rId3"/>
              </a:buBlip>
              <a:defRPr/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Atliktų statybos darbų vertė: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7 6</a:t>
            </a: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Eur., iš jų: 2020 m. atlikta už 312 670,00 Eur.</a:t>
            </a:r>
            <a:endParaRPr lang="lt-LT" dirty="0"/>
          </a:p>
        </p:txBody>
      </p:sp>
      <p:pic>
        <p:nvPicPr>
          <p:cNvPr id="6" name="Turinio vietos rezervavimo ženklas 5">
            <a:extLst>
              <a:ext uri="{FF2B5EF4-FFF2-40B4-BE49-F238E27FC236}">
                <a16:creationId xmlns:a16="http://schemas.microsoft.com/office/drawing/2014/main" id="{45FEAAB0-2AA7-45EB-B83C-A230C9FC58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482" y="1994423"/>
            <a:ext cx="6748076" cy="3795793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C70CE5-9D22-487D-8407-88D566FDA090}"/>
              </a:ext>
            </a:extLst>
          </p:cNvPr>
          <p:cNvSpPr txBox="1"/>
          <p:nvPr/>
        </p:nvSpPr>
        <p:spPr>
          <a:xfrm>
            <a:off x="516936" y="501185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Infrastruktūriniai projektai</a:t>
            </a:r>
          </a:p>
        </p:txBody>
      </p:sp>
    </p:spTree>
    <p:extLst>
      <p:ext uri="{BB962C8B-B14F-4D97-AF65-F5344CB8AC3E}">
        <p14:creationId xmlns:p14="http://schemas.microsoft.com/office/powerpoint/2010/main" val="22426813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>
            <a:extLst>
              <a:ext uri="{FF2B5EF4-FFF2-40B4-BE49-F238E27FC236}">
                <a16:creationId xmlns:a16="http://schemas.microsoft.com/office/drawing/2014/main" id="{472A2D4E-ABFB-46EC-A89D-114758C97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7"/>
            <a:ext cx="12192000" cy="1239054"/>
          </a:xfrm>
          <a:prstGeom prst="rect">
            <a:avLst/>
          </a:prstGeom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BBF9C500-6B55-4C70-9966-0945467FE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885" y="1447859"/>
            <a:ext cx="10877032" cy="16712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marL="457200" lvl="1" indent="0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endParaRPr lang="lt-L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endParaRPr lang="lt-L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800"/>
              </a:spcBef>
              <a:buClr>
                <a:srgbClr val="FC6417"/>
              </a:buClr>
              <a:buSzPct val="130000"/>
              <a:defRPr/>
            </a:pPr>
            <a:endParaRPr lang="en-GB" sz="2400" dirty="0">
              <a:latin typeface="+mn-lt"/>
              <a:cs typeface="Tahoma"/>
            </a:endParaRPr>
          </a:p>
        </p:txBody>
      </p:sp>
      <p:sp>
        <p:nvSpPr>
          <p:cNvPr id="46" name="Rectangle 2">
            <a:extLst>
              <a:ext uri="{FF2B5EF4-FFF2-40B4-BE49-F238E27FC236}">
                <a16:creationId xmlns:a16="http://schemas.microsoft.com/office/drawing/2014/main" id="{E20BE018-8D09-4866-9515-8D114D418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379" y="1388949"/>
            <a:ext cx="7697690" cy="5139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marL="0" indent="0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r>
              <a:rPr lang="lt-LT" sz="2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Gegužių progimnazijos sporto aikštelė</a:t>
            </a:r>
            <a:endParaRPr lang="en-GB" sz="2400" b="1" dirty="0">
              <a:latin typeface="+mn-lt"/>
              <a:cs typeface="Tahoma"/>
            </a:endParaRPr>
          </a:p>
        </p:txBody>
      </p:sp>
      <p:sp>
        <p:nvSpPr>
          <p:cNvPr id="17" name="Stačiakampis 16">
            <a:extLst>
              <a:ext uri="{FF2B5EF4-FFF2-40B4-BE49-F238E27FC236}">
                <a16:creationId xmlns:a16="http://schemas.microsoft.com/office/drawing/2014/main" id="{60572523-620C-407B-ABA7-1AE9391F159A}"/>
              </a:ext>
            </a:extLst>
          </p:cNvPr>
          <p:cNvSpPr/>
          <p:nvPr/>
        </p:nvSpPr>
        <p:spPr>
          <a:xfrm>
            <a:off x="3265638" y="5906785"/>
            <a:ext cx="5681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800"/>
              </a:spcBef>
              <a:buClr>
                <a:srgbClr val="FC6417"/>
              </a:buClr>
              <a:buSzPct val="130000"/>
              <a:buBlip>
                <a:blip r:embed="rId3"/>
              </a:buBlip>
              <a:defRPr/>
            </a:pPr>
            <a:r>
              <a:rPr lang="lt-LT" sz="2000" dirty="0">
                <a:latin typeface="Arial" panose="020B0604020202020204" pitchFamily="34" charset="0"/>
                <a:cs typeface="Arial" panose="020B0604020202020204" pitchFamily="34" charset="0"/>
              </a:rPr>
              <a:t>Atliktų statybos darbų vertė: 262 309,82 Eur.</a:t>
            </a:r>
            <a:endParaRPr lang="lt-LT" dirty="0"/>
          </a:p>
        </p:txBody>
      </p:sp>
      <p:pic>
        <p:nvPicPr>
          <p:cNvPr id="6" name="Turinio vietos rezervavimo ženklas 5">
            <a:extLst>
              <a:ext uri="{FF2B5EF4-FFF2-40B4-BE49-F238E27FC236}">
                <a16:creationId xmlns:a16="http://schemas.microsoft.com/office/drawing/2014/main" id="{B551D1F2-F38A-4321-A873-98EF385845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679" y="2010939"/>
            <a:ext cx="5681764" cy="3787843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F24453-B0FE-4FC8-A05A-EA6C27BD0CF2}"/>
              </a:ext>
            </a:extLst>
          </p:cNvPr>
          <p:cNvSpPr txBox="1"/>
          <p:nvPr/>
        </p:nvSpPr>
        <p:spPr>
          <a:xfrm>
            <a:off x="516936" y="501185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Infrastruktūriniai projektai</a:t>
            </a:r>
          </a:p>
        </p:txBody>
      </p:sp>
    </p:spTree>
    <p:extLst>
      <p:ext uri="{BB962C8B-B14F-4D97-AF65-F5344CB8AC3E}">
        <p14:creationId xmlns:p14="http://schemas.microsoft.com/office/powerpoint/2010/main" val="23585765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>
            <a:extLst>
              <a:ext uri="{FF2B5EF4-FFF2-40B4-BE49-F238E27FC236}">
                <a16:creationId xmlns:a16="http://schemas.microsoft.com/office/drawing/2014/main" id="{472A2D4E-ABFB-46EC-A89D-114758C974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" y="-4145"/>
            <a:ext cx="12192000" cy="1239054"/>
          </a:xfrm>
          <a:prstGeom prst="rect">
            <a:avLst/>
          </a:prstGeom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BBF9C500-6B55-4C70-9966-0945467FE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7688" y="1234909"/>
            <a:ext cx="10777195" cy="4449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32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8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  <a:defRPr sz="24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itchFamily="34" charset="0"/>
              <a:buChar char="»"/>
              <a:defRPr sz="2000">
                <a:solidFill>
                  <a:srgbClr val="000000"/>
                </a:solidFill>
                <a:latin typeface="Calibri" pitchFamily="34" charset="0"/>
                <a:cs typeface="Lucida Sans Unicode" pitchFamily="34" charset="0"/>
              </a:defRPr>
            </a:lvl9pPr>
          </a:lstStyle>
          <a:p>
            <a:pPr marL="0" indent="0" algn="r">
              <a:spcBef>
                <a:spcPts val="1800"/>
              </a:spcBef>
              <a:buClr>
                <a:srgbClr val="FC6417"/>
              </a:buClr>
              <a:buSzPct val="130000"/>
              <a:buNone/>
              <a:defRPr/>
            </a:pPr>
            <a:r>
              <a:rPr lang="lt-LT" sz="2400" b="1" dirty="0">
                <a:solidFill>
                  <a:srgbClr val="FEF0C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</a:t>
            </a:r>
            <a:endParaRPr lang="en-GB" sz="2400" b="1" dirty="0">
              <a:solidFill>
                <a:srgbClr val="FEF0C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tačiakampis 15">
            <a:extLst>
              <a:ext uri="{FF2B5EF4-FFF2-40B4-BE49-F238E27FC236}">
                <a16:creationId xmlns:a16="http://schemas.microsoft.com/office/drawing/2014/main" id="{A048F5C8-332D-42A7-87F3-3C447EC8FCC8}"/>
              </a:ext>
            </a:extLst>
          </p:cNvPr>
          <p:cNvSpPr/>
          <p:nvPr/>
        </p:nvSpPr>
        <p:spPr>
          <a:xfrm>
            <a:off x="306865" y="579573"/>
            <a:ext cx="37016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C6417"/>
              </a:buClr>
              <a:buSzPct val="130000"/>
              <a:defRPr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2021 met</a:t>
            </a:r>
            <a:r>
              <a:rPr lang="lt-LT" sz="2800" b="1" dirty="0">
                <a:latin typeface="Arial" panose="020B0604020202020204" pitchFamily="34" charset="0"/>
                <a:cs typeface="Arial" panose="020B0604020202020204" pitchFamily="34" charset="0"/>
              </a:rPr>
              <a:t>ų p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rioritetai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dyklė: dešinėn 6">
            <a:extLst>
              <a:ext uri="{FF2B5EF4-FFF2-40B4-BE49-F238E27FC236}">
                <a16:creationId xmlns:a16="http://schemas.microsoft.com/office/drawing/2014/main" id="{4283246D-EDEB-4C05-8540-054BD89E8078}"/>
              </a:ext>
            </a:extLst>
          </p:cNvPr>
          <p:cNvSpPr/>
          <p:nvPr/>
        </p:nvSpPr>
        <p:spPr>
          <a:xfrm>
            <a:off x="1509409" y="3542024"/>
            <a:ext cx="3667469" cy="1711735"/>
          </a:xfrm>
          <a:prstGeom prst="rightArrow">
            <a:avLst>
              <a:gd name="adj1" fmla="val 53112"/>
              <a:gd name="adj2" fmla="val 50000"/>
            </a:avLst>
          </a:prstGeom>
          <a:solidFill>
            <a:srgbClr val="FEB5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lt-LT" b="1" kern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ęstinių</a:t>
            </a:r>
            <a:r>
              <a:rPr lang="lt-LT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projektų įgyvendinimas, </a:t>
            </a:r>
            <a:r>
              <a:rPr lang="en-US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4 912,7 </a:t>
            </a:r>
            <a:r>
              <a:rPr lang="lt-LT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tūkst. eurų</a:t>
            </a:r>
            <a:endParaRPr lang="en-US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lt-LT" dirty="0"/>
          </a:p>
        </p:txBody>
      </p:sp>
      <p:sp>
        <p:nvSpPr>
          <p:cNvPr id="9" name="Turinio vietos rezervavimo ženklas 8">
            <a:extLst>
              <a:ext uri="{FF2B5EF4-FFF2-40B4-BE49-F238E27FC236}">
                <a16:creationId xmlns:a16="http://schemas.microsoft.com/office/drawing/2014/main" id="{19BB2DEF-7757-4939-916D-C3980EF25C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433" y="1604241"/>
            <a:ext cx="10551367" cy="4674186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lt-LT" b="1" dirty="0"/>
              <a:t>Šiaulių miesto koncertinės įstaigos "Saulė“ pastato modernizavimas</a:t>
            </a:r>
            <a:r>
              <a:rPr lang="en-US" b="1" dirty="0"/>
              <a:t>;</a:t>
            </a:r>
          </a:p>
          <a:p>
            <a:pPr marL="0" indent="0" algn="r">
              <a:buNone/>
            </a:pPr>
            <a:r>
              <a:rPr lang="en-US" b="1" dirty="0"/>
              <a:t>R</a:t>
            </a:r>
            <a:r>
              <a:rPr lang="lt-LT" b="1" dirty="0" err="1"/>
              <a:t>ėkyvos</a:t>
            </a:r>
            <a:r>
              <a:rPr lang="lt-LT" b="1" dirty="0"/>
              <a:t> progimnazijos pastato rekonstrukcija</a:t>
            </a:r>
            <a:r>
              <a:rPr lang="en-US" b="1" dirty="0"/>
              <a:t>;</a:t>
            </a:r>
          </a:p>
          <a:p>
            <a:pPr marL="0" indent="0" algn="r">
              <a:buNone/>
            </a:pPr>
            <a:r>
              <a:rPr lang="lt-LT" b="1" dirty="0"/>
              <a:t>Lopšelio darželio "Kregždutė" pastato modernizavimas</a:t>
            </a:r>
          </a:p>
        </p:txBody>
      </p:sp>
    </p:spTree>
    <p:extLst>
      <p:ext uri="{BB962C8B-B14F-4D97-AF65-F5344CB8AC3E}">
        <p14:creationId xmlns:p14="http://schemas.microsoft.com/office/powerpoint/2010/main" val="26832996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kaidrės numerio vietos rezervavimo ženklas 1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>
                <a:srgbClr val="898989"/>
              </a:buClr>
              <a:buFont typeface="Calibri" panose="020F0502020204030204" pitchFamily="34" charset="0"/>
              <a:buNone/>
            </a:pPr>
            <a:fld id="{0D6D8CB5-0330-4BA5-BB3F-3206D8F8C83F}" type="slidenum">
              <a:rPr lang="en-GB" altLang="lt-LT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Clr>
                  <a:srgbClr val="898989"/>
                </a:buClr>
                <a:buFont typeface="Calibri" panose="020F0502020204030204" pitchFamily="34" charset="0"/>
                <a:buNone/>
              </a:pPr>
              <a:t>33</a:t>
            </a:fld>
            <a:endParaRPr lang="en-GB" altLang="lt-LT" sz="1200" dirty="0">
              <a:solidFill>
                <a:srgbClr val="898989"/>
              </a:solidFill>
            </a:endParaRPr>
          </a:p>
        </p:txBody>
      </p:sp>
      <p:pic>
        <p:nvPicPr>
          <p:cNvPr id="8" name="Paveikslėlis 7">
            <a:extLst>
              <a:ext uri="{FF2B5EF4-FFF2-40B4-BE49-F238E27FC236}">
                <a16:creationId xmlns:a16="http://schemas.microsoft.com/office/drawing/2014/main" id="{472A2D4E-ABFB-46EC-A89D-114758C974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46"/>
            <a:ext cx="12192000" cy="1239054"/>
          </a:xfrm>
          <a:prstGeom prst="rect">
            <a:avLst/>
          </a:prstGeom>
        </p:spPr>
      </p:pic>
      <p:sp>
        <p:nvSpPr>
          <p:cNvPr id="14" name="Stačiakampis 13">
            <a:extLst>
              <a:ext uri="{FF2B5EF4-FFF2-40B4-BE49-F238E27FC236}">
                <a16:creationId xmlns:a16="http://schemas.microsoft.com/office/drawing/2014/main" id="{A048F5C8-332D-42A7-87F3-3C447EC8FCC8}"/>
              </a:ext>
            </a:extLst>
          </p:cNvPr>
          <p:cNvSpPr/>
          <p:nvPr/>
        </p:nvSpPr>
        <p:spPr>
          <a:xfrm>
            <a:off x="306865" y="579573"/>
            <a:ext cx="37016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C6417"/>
              </a:buClr>
              <a:buSzPct val="130000"/>
              <a:defRPr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2021 met</a:t>
            </a:r>
            <a:r>
              <a:rPr lang="lt-LT" sz="2800" b="1" dirty="0">
                <a:latin typeface="Arial" panose="020B0604020202020204" pitchFamily="34" charset="0"/>
                <a:cs typeface="Arial" panose="020B0604020202020204" pitchFamily="34" charset="0"/>
              </a:rPr>
              <a:t>ų p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rioritetai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urinio vietos rezervavimo ženklas 8">
            <a:extLst>
              <a:ext uri="{FF2B5EF4-FFF2-40B4-BE49-F238E27FC236}">
                <a16:creationId xmlns:a16="http://schemas.microsoft.com/office/drawing/2014/main" id="{19BB2DEF-7757-4939-916D-C3980EF25C7C}"/>
              </a:ext>
            </a:extLst>
          </p:cNvPr>
          <p:cNvSpPr txBox="1">
            <a:spLocks/>
          </p:cNvSpPr>
          <p:nvPr/>
        </p:nvSpPr>
        <p:spPr>
          <a:xfrm>
            <a:off x="838199" y="1604240"/>
            <a:ext cx="10804071" cy="51312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lt-LT" sz="2400" b="1" dirty="0"/>
          </a:p>
          <a:p>
            <a:pPr marL="0" indent="0" algn="r">
              <a:buNone/>
            </a:pPr>
            <a:r>
              <a:rPr lang="lt-LT" sz="2400" b="1" dirty="0"/>
              <a:t>				      </a:t>
            </a:r>
          </a:p>
          <a:p>
            <a:pPr marL="0" indent="0" algn="r">
              <a:buNone/>
            </a:pPr>
            <a:r>
              <a:rPr lang="lt-LT" b="1" dirty="0"/>
              <a:t>TIC veiklos naujose patalpose, </a:t>
            </a:r>
            <a:endParaRPr lang="en-US" b="1" dirty="0"/>
          </a:p>
          <a:p>
            <a:pPr marL="0" indent="0" algn="r">
              <a:buNone/>
            </a:pPr>
            <a:r>
              <a:rPr lang="lt-LT" b="1" dirty="0"/>
              <a:t>inovatyvaus centro  „Baltų kelias“ veiklos pradžia,</a:t>
            </a:r>
            <a:endParaRPr lang="en-US" b="1" dirty="0"/>
          </a:p>
          <a:p>
            <a:pPr marL="0" indent="0" algn="r">
              <a:buNone/>
            </a:pPr>
            <a:r>
              <a:rPr lang="lt-LT" b="1" dirty="0"/>
              <a:t>religinio turizmo skatinimas regione, </a:t>
            </a:r>
            <a:endParaRPr lang="en-US" b="1" dirty="0"/>
          </a:p>
          <a:p>
            <a:pPr marL="0" indent="0" algn="r">
              <a:buNone/>
            </a:pPr>
            <a:r>
              <a:rPr lang="lt-LT" b="1" dirty="0"/>
              <a:t>projekto „Saulės kelias“ vykdymas</a:t>
            </a:r>
          </a:p>
          <a:p>
            <a:pPr marL="0" indent="0" algn="r">
              <a:buNone/>
            </a:pPr>
            <a:endParaRPr lang="lt-LT" sz="2400" b="1" dirty="0"/>
          </a:p>
          <a:p>
            <a:pPr marL="0" indent="0" algn="r">
              <a:buNone/>
            </a:pPr>
            <a:r>
              <a:rPr lang="lt-LT" sz="2400" b="1" dirty="0"/>
              <a:t>					</a:t>
            </a:r>
          </a:p>
        </p:txBody>
      </p:sp>
      <p:sp>
        <p:nvSpPr>
          <p:cNvPr id="9" name="Rodyklė: dešinėn 6">
            <a:extLst>
              <a:ext uri="{FF2B5EF4-FFF2-40B4-BE49-F238E27FC236}">
                <a16:creationId xmlns:a16="http://schemas.microsoft.com/office/drawing/2014/main" id="{4283246D-EDEB-4C05-8540-054BD89E8078}"/>
              </a:ext>
            </a:extLst>
          </p:cNvPr>
          <p:cNvSpPr/>
          <p:nvPr/>
        </p:nvSpPr>
        <p:spPr>
          <a:xfrm>
            <a:off x="1520203" y="4397892"/>
            <a:ext cx="3667469" cy="1711735"/>
          </a:xfrm>
          <a:prstGeom prst="rightArrow">
            <a:avLst>
              <a:gd name="adj1" fmla="val 53112"/>
              <a:gd name="adj2" fmla="val 50000"/>
            </a:avLst>
          </a:prstGeom>
          <a:solidFill>
            <a:srgbClr val="FEB5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lt-LT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Turizmo veiklos plėtra - </a:t>
            </a:r>
            <a:r>
              <a:rPr lang="en-US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580,2  tūkst. </a:t>
            </a:r>
            <a:r>
              <a:rPr lang="lt-LT" b="1" kern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</a:t>
            </a:r>
            <a:endParaRPr lang="en-US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767461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kaidrės numerio vietos rezervavimo ženklas 1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>
                <a:srgbClr val="898989"/>
              </a:buClr>
              <a:buFont typeface="Calibri" panose="020F0502020204030204" pitchFamily="34" charset="0"/>
              <a:buNone/>
            </a:pPr>
            <a:fld id="{0D6D8CB5-0330-4BA5-BB3F-3206D8F8C83F}" type="slidenum">
              <a:rPr lang="en-GB" altLang="lt-LT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Clr>
                  <a:srgbClr val="898989"/>
                </a:buClr>
                <a:buFont typeface="Calibri" panose="020F0502020204030204" pitchFamily="34" charset="0"/>
                <a:buNone/>
              </a:pPr>
              <a:t>34</a:t>
            </a:fld>
            <a:endParaRPr lang="en-GB" altLang="lt-LT" sz="1200" dirty="0">
              <a:solidFill>
                <a:srgbClr val="898989"/>
              </a:solidFill>
            </a:endParaRPr>
          </a:p>
        </p:txBody>
      </p:sp>
      <p:pic>
        <p:nvPicPr>
          <p:cNvPr id="8" name="Paveikslėlis 7">
            <a:extLst>
              <a:ext uri="{FF2B5EF4-FFF2-40B4-BE49-F238E27FC236}">
                <a16:creationId xmlns:a16="http://schemas.microsoft.com/office/drawing/2014/main" id="{472A2D4E-ABFB-46EC-A89D-114758C974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" y="0"/>
            <a:ext cx="12192000" cy="1239054"/>
          </a:xfrm>
          <a:prstGeom prst="rect">
            <a:avLst/>
          </a:prstGeom>
        </p:spPr>
      </p:pic>
      <p:sp>
        <p:nvSpPr>
          <p:cNvPr id="14" name="Stačiakampis 13">
            <a:extLst>
              <a:ext uri="{FF2B5EF4-FFF2-40B4-BE49-F238E27FC236}">
                <a16:creationId xmlns:a16="http://schemas.microsoft.com/office/drawing/2014/main" id="{A048F5C8-332D-42A7-87F3-3C447EC8FCC8}"/>
              </a:ext>
            </a:extLst>
          </p:cNvPr>
          <p:cNvSpPr/>
          <p:nvPr/>
        </p:nvSpPr>
        <p:spPr>
          <a:xfrm>
            <a:off x="306865" y="579573"/>
            <a:ext cx="37016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C6417"/>
              </a:buClr>
              <a:buSzPct val="130000"/>
              <a:defRPr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2021 met</a:t>
            </a:r>
            <a:r>
              <a:rPr lang="lt-LT" sz="2800" b="1" dirty="0">
                <a:latin typeface="Arial" panose="020B0604020202020204" pitchFamily="34" charset="0"/>
                <a:cs typeface="Arial" panose="020B0604020202020204" pitchFamily="34" charset="0"/>
              </a:rPr>
              <a:t>ų p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rioritetai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urinio vietos rezervavimo ženklas 8">
            <a:extLst>
              <a:ext uri="{FF2B5EF4-FFF2-40B4-BE49-F238E27FC236}">
                <a16:creationId xmlns:a16="http://schemas.microsoft.com/office/drawing/2014/main" id="{19BB2DEF-7757-4939-916D-C3980EF25C7C}"/>
              </a:ext>
            </a:extLst>
          </p:cNvPr>
          <p:cNvSpPr txBox="1">
            <a:spLocks/>
          </p:cNvSpPr>
          <p:nvPr/>
        </p:nvSpPr>
        <p:spPr>
          <a:xfrm>
            <a:off x="838199" y="1604241"/>
            <a:ext cx="10804071" cy="46251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lt-LT" sz="2400" b="1" dirty="0"/>
          </a:p>
          <a:p>
            <a:pPr marL="0" indent="0" algn="r">
              <a:buNone/>
            </a:pPr>
            <a:r>
              <a:rPr lang="lt-LT" sz="2400" b="1" dirty="0"/>
              <a:t>				      </a:t>
            </a:r>
          </a:p>
          <a:p>
            <a:pPr marL="0" indent="0" algn="r">
              <a:buNone/>
            </a:pPr>
            <a:endParaRPr lang="lt-LT" sz="2400" b="1" dirty="0"/>
          </a:p>
          <a:p>
            <a:pPr marL="0" indent="0" algn="r">
              <a:buNone/>
            </a:pPr>
            <a:r>
              <a:rPr lang="lt-LT" sz="2400" b="1" dirty="0"/>
              <a:t>STEAM ir STEAM JUNIOR, STEAM darželis, INOSTART programos, skaitmeninis turinys</a:t>
            </a:r>
          </a:p>
          <a:p>
            <a:pPr marL="0" indent="0" algn="r">
              <a:buNone/>
            </a:pPr>
            <a:r>
              <a:rPr lang="lt-LT" sz="2400" b="1" dirty="0"/>
              <a:t>					</a:t>
            </a:r>
          </a:p>
          <a:p>
            <a:pPr marL="0" indent="0">
              <a:buNone/>
            </a:pPr>
            <a:endParaRPr lang="lt-LT" sz="2400" b="1" dirty="0"/>
          </a:p>
          <a:p>
            <a:pPr marL="0" indent="0">
              <a:buNone/>
            </a:pPr>
            <a:endParaRPr lang="lt-LT" sz="2400" b="1" dirty="0"/>
          </a:p>
          <a:p>
            <a:pPr marL="0" indent="0" algn="r">
              <a:buNone/>
            </a:pPr>
            <a:r>
              <a:rPr lang="lt-LT" sz="2400" b="1" dirty="0"/>
              <a:t>Pradedama įgyvendinti 2021-2023 m. Erdvės pritaikymo integruotam gamtos mokslų ugdymui programa </a:t>
            </a:r>
          </a:p>
          <a:p>
            <a:pPr marL="0" indent="0">
              <a:buNone/>
            </a:pPr>
            <a:endParaRPr lang="lt-LT" sz="2400" b="1" dirty="0"/>
          </a:p>
          <a:p>
            <a:pPr marL="0" indent="0">
              <a:buNone/>
            </a:pPr>
            <a:endParaRPr lang="lt-LT" sz="2400" b="1" dirty="0"/>
          </a:p>
          <a:p>
            <a:pPr marL="0" indent="0" algn="r">
              <a:buNone/>
            </a:pPr>
            <a:endParaRPr lang="lt-LT" sz="2400" b="1" dirty="0"/>
          </a:p>
        </p:txBody>
      </p:sp>
      <p:sp>
        <p:nvSpPr>
          <p:cNvPr id="15" name="Rodyklė: dešinėn 6">
            <a:extLst>
              <a:ext uri="{FF2B5EF4-FFF2-40B4-BE49-F238E27FC236}">
                <a16:creationId xmlns:a16="http://schemas.microsoft.com/office/drawing/2014/main" id="{4283246D-EDEB-4C05-8540-054BD89E8078}"/>
              </a:ext>
            </a:extLst>
          </p:cNvPr>
          <p:cNvSpPr/>
          <p:nvPr/>
        </p:nvSpPr>
        <p:spPr>
          <a:xfrm>
            <a:off x="3099706" y="3476622"/>
            <a:ext cx="3667469" cy="1711735"/>
          </a:xfrm>
          <a:prstGeom prst="rightArrow">
            <a:avLst>
              <a:gd name="adj1" fmla="val 53112"/>
              <a:gd name="adj2" fmla="val 50000"/>
            </a:avLst>
          </a:prstGeom>
          <a:solidFill>
            <a:srgbClr val="FEB5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lt-LT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Botanikos sodo išsaugojimas - </a:t>
            </a:r>
            <a:r>
              <a:rPr lang="en-US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lt-LT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00,0</a:t>
            </a:r>
            <a:r>
              <a:rPr lang="en-US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tūkst. </a:t>
            </a:r>
            <a:r>
              <a:rPr lang="lt-LT" b="1" kern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</a:t>
            </a:r>
            <a:endParaRPr lang="en-US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lt-LT" dirty="0"/>
          </a:p>
        </p:txBody>
      </p:sp>
      <p:sp>
        <p:nvSpPr>
          <p:cNvPr id="9" name="Rodyklė: dešinėn 6">
            <a:extLst>
              <a:ext uri="{FF2B5EF4-FFF2-40B4-BE49-F238E27FC236}">
                <a16:creationId xmlns:a16="http://schemas.microsoft.com/office/drawing/2014/main" id="{4283246D-EDEB-4C05-8540-054BD89E8078}"/>
              </a:ext>
            </a:extLst>
          </p:cNvPr>
          <p:cNvSpPr/>
          <p:nvPr/>
        </p:nvSpPr>
        <p:spPr>
          <a:xfrm>
            <a:off x="3165891" y="1234909"/>
            <a:ext cx="3667469" cy="1711735"/>
          </a:xfrm>
          <a:prstGeom prst="rightArrow">
            <a:avLst>
              <a:gd name="adj1" fmla="val 53112"/>
              <a:gd name="adj2" fmla="val 50000"/>
            </a:avLst>
          </a:prstGeom>
          <a:solidFill>
            <a:srgbClr val="FEB5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lt-LT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Švietimo inovacijų skatinimas -</a:t>
            </a:r>
            <a:r>
              <a:rPr lang="en-US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380,0  tūkst. </a:t>
            </a:r>
            <a:r>
              <a:rPr lang="lt-LT" b="1" kern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</a:t>
            </a:r>
            <a:endParaRPr lang="en-US" b="1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815243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Skaidrės numerio vietos rezervavimo ženklas 1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lnSpc>
                <a:spcPct val="102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1pPr>
            <a:lvl2pPr marL="742950" indent="-285750">
              <a:lnSpc>
                <a:spcPct val="102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2pPr>
            <a:lvl3pPr marL="1143000" indent="-228600">
              <a:lnSpc>
                <a:spcPct val="102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3pPr>
            <a:lvl4pPr marL="16002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4pPr>
            <a:lvl5pPr marL="2057400" indent="-228600">
              <a:lnSpc>
                <a:spcPct val="102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cs typeface="Lucida Sans Unicode" panose="020B0602030504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>
                <a:srgbClr val="898989"/>
              </a:buClr>
              <a:buFont typeface="Calibri" panose="020F0502020204030204" pitchFamily="34" charset="0"/>
              <a:buNone/>
            </a:pPr>
            <a:fld id="{0D6D8CB5-0330-4BA5-BB3F-3206D8F8C83F}" type="slidenum">
              <a:rPr lang="en-GB" altLang="lt-LT" sz="120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Clr>
                  <a:srgbClr val="898989"/>
                </a:buClr>
                <a:buFont typeface="Calibri" panose="020F0502020204030204" pitchFamily="34" charset="0"/>
                <a:buNone/>
              </a:pPr>
              <a:t>35</a:t>
            </a:fld>
            <a:endParaRPr lang="en-GB" altLang="lt-LT" sz="1200" dirty="0">
              <a:solidFill>
                <a:srgbClr val="898989"/>
              </a:solidFill>
            </a:endParaRPr>
          </a:p>
        </p:txBody>
      </p:sp>
      <p:pic>
        <p:nvPicPr>
          <p:cNvPr id="8" name="Paveikslėlis 7">
            <a:extLst>
              <a:ext uri="{FF2B5EF4-FFF2-40B4-BE49-F238E27FC236}">
                <a16:creationId xmlns:a16="http://schemas.microsoft.com/office/drawing/2014/main" id="{472A2D4E-ABFB-46EC-A89D-114758C974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" y="0"/>
            <a:ext cx="12192000" cy="1239054"/>
          </a:xfrm>
          <a:prstGeom prst="rect">
            <a:avLst/>
          </a:prstGeom>
        </p:spPr>
      </p:pic>
      <p:sp>
        <p:nvSpPr>
          <p:cNvPr id="14" name="Stačiakampis 13">
            <a:extLst>
              <a:ext uri="{FF2B5EF4-FFF2-40B4-BE49-F238E27FC236}">
                <a16:creationId xmlns:a16="http://schemas.microsoft.com/office/drawing/2014/main" id="{A048F5C8-332D-42A7-87F3-3C447EC8FCC8}"/>
              </a:ext>
            </a:extLst>
          </p:cNvPr>
          <p:cNvSpPr/>
          <p:nvPr/>
        </p:nvSpPr>
        <p:spPr>
          <a:xfrm>
            <a:off x="306865" y="579573"/>
            <a:ext cx="37016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C6417"/>
              </a:buClr>
              <a:buSzPct val="130000"/>
              <a:defRPr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2021 met</a:t>
            </a:r>
            <a:r>
              <a:rPr lang="lt-LT" sz="2800" b="1" dirty="0">
                <a:latin typeface="Arial" panose="020B0604020202020204" pitchFamily="34" charset="0"/>
                <a:cs typeface="Arial" panose="020B0604020202020204" pitchFamily="34" charset="0"/>
              </a:rPr>
              <a:t>ų p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rioritetai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urinio vietos rezervavimo ženklas 8">
            <a:extLst>
              <a:ext uri="{FF2B5EF4-FFF2-40B4-BE49-F238E27FC236}">
                <a16:creationId xmlns:a16="http://schemas.microsoft.com/office/drawing/2014/main" id="{19BB2DEF-7757-4939-916D-C3980EF25C7C}"/>
              </a:ext>
            </a:extLst>
          </p:cNvPr>
          <p:cNvSpPr txBox="1">
            <a:spLocks/>
          </p:cNvSpPr>
          <p:nvPr/>
        </p:nvSpPr>
        <p:spPr>
          <a:xfrm>
            <a:off x="838199" y="1604241"/>
            <a:ext cx="10804071" cy="46251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endParaRPr lang="lt-LT" sz="2400" b="1" dirty="0"/>
          </a:p>
          <a:p>
            <a:pPr marL="0" indent="0" algn="r">
              <a:buNone/>
            </a:pPr>
            <a:r>
              <a:rPr lang="lt-LT" sz="2400" b="1" dirty="0"/>
              <a:t>				      </a:t>
            </a:r>
          </a:p>
          <a:p>
            <a:pPr marL="0" indent="0" algn="r">
              <a:buNone/>
            </a:pPr>
            <a:endParaRPr lang="lt-LT" sz="2400" b="1" dirty="0"/>
          </a:p>
          <a:p>
            <a:pPr marL="0" indent="0" algn="r">
              <a:buNone/>
            </a:pPr>
            <a:r>
              <a:rPr lang="lt-LT" sz="2400" b="1" dirty="0"/>
              <a:t>Pradedamas įgyvendinti ikimokyklinio ugdymo įstaigų 2021-2024 m. pertvarkos 		                         planas, reorganizuojamos 4 įstaigos</a:t>
            </a:r>
          </a:p>
          <a:p>
            <a:pPr marL="0" indent="0">
              <a:buNone/>
            </a:pPr>
            <a:endParaRPr lang="lt-LT" sz="2400" b="1" dirty="0"/>
          </a:p>
          <a:p>
            <a:pPr marL="0" indent="0">
              <a:buNone/>
            </a:pPr>
            <a:endParaRPr lang="lt-LT" sz="2400" b="1" dirty="0"/>
          </a:p>
          <a:p>
            <a:pPr marL="0" indent="0">
              <a:buNone/>
            </a:pPr>
            <a:endParaRPr lang="lt-LT" sz="2400" b="1" dirty="0"/>
          </a:p>
          <a:p>
            <a:pPr marL="0" indent="0">
              <a:buNone/>
            </a:pPr>
            <a:endParaRPr lang="lt-LT" sz="2400" b="1" dirty="0"/>
          </a:p>
          <a:p>
            <a:pPr marL="0" indent="0" algn="r">
              <a:buNone/>
            </a:pPr>
            <a:r>
              <a:rPr lang="lt-LT" sz="2400" b="1" dirty="0"/>
              <a:t>Programų prieinamumo didinimas sporto centruose ir miesto stadione</a:t>
            </a:r>
          </a:p>
          <a:p>
            <a:pPr marL="0" indent="0">
              <a:buNone/>
            </a:pPr>
            <a:endParaRPr lang="lt-LT" sz="2400" b="1" dirty="0"/>
          </a:p>
          <a:p>
            <a:pPr marL="0" indent="0" algn="r">
              <a:buNone/>
            </a:pPr>
            <a:endParaRPr lang="lt-LT" sz="2400" b="1" dirty="0"/>
          </a:p>
        </p:txBody>
      </p:sp>
      <p:sp>
        <p:nvSpPr>
          <p:cNvPr id="15" name="Rodyklė: dešinėn 6">
            <a:extLst>
              <a:ext uri="{FF2B5EF4-FFF2-40B4-BE49-F238E27FC236}">
                <a16:creationId xmlns:a16="http://schemas.microsoft.com/office/drawing/2014/main" id="{4283246D-EDEB-4C05-8540-054BD89E8078}"/>
              </a:ext>
            </a:extLst>
          </p:cNvPr>
          <p:cNvSpPr/>
          <p:nvPr/>
        </p:nvSpPr>
        <p:spPr>
          <a:xfrm>
            <a:off x="3099706" y="3844015"/>
            <a:ext cx="3667469" cy="1711735"/>
          </a:xfrm>
          <a:prstGeom prst="rightArrow">
            <a:avLst>
              <a:gd name="adj1" fmla="val 53112"/>
              <a:gd name="adj2" fmla="val 50000"/>
            </a:avLst>
          </a:prstGeom>
          <a:solidFill>
            <a:srgbClr val="FEB5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Įtraukiojo sporto ir fizinio aktyvumo skatinimas - 114,0 tūkst. </a:t>
            </a:r>
            <a:r>
              <a:rPr lang="lt-LT" sz="20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Eur</a:t>
            </a:r>
            <a:endParaRPr lang="lt-LT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Rodyklė: dešinėn 6">
            <a:extLst>
              <a:ext uri="{FF2B5EF4-FFF2-40B4-BE49-F238E27FC236}">
                <a16:creationId xmlns:a16="http://schemas.microsoft.com/office/drawing/2014/main" id="{4283246D-EDEB-4C05-8540-054BD89E8078}"/>
              </a:ext>
            </a:extLst>
          </p:cNvPr>
          <p:cNvSpPr/>
          <p:nvPr/>
        </p:nvSpPr>
        <p:spPr>
          <a:xfrm>
            <a:off x="3165891" y="1234909"/>
            <a:ext cx="3667469" cy="1711735"/>
          </a:xfrm>
          <a:prstGeom prst="rightArrow">
            <a:avLst>
              <a:gd name="adj1" fmla="val 53112"/>
              <a:gd name="adj2" fmla="val 50000"/>
            </a:avLst>
          </a:prstGeom>
          <a:solidFill>
            <a:srgbClr val="FEB51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Švietimo įstaigų valdymo efektyvumas ir racionalus biudžeto lėšų naudojimas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6979643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67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FEC40A-024D-4E3A-B49B-0700E6C56322}"/>
              </a:ext>
            </a:extLst>
          </p:cNvPr>
          <p:cNvSpPr txBox="1"/>
          <p:nvPr/>
        </p:nvSpPr>
        <p:spPr>
          <a:xfrm>
            <a:off x="1114095" y="483476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Finansų valdymas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32ACCE1E-09D2-4BB8-9BD2-1EB5375BF5B2}"/>
              </a:ext>
            </a:extLst>
          </p:cNvPr>
          <p:cNvGraphicFramePr>
            <a:graphicFrameLocks/>
          </p:cNvGraphicFramePr>
          <p:nvPr/>
        </p:nvGraphicFramePr>
        <p:xfrm>
          <a:off x="2530136" y="1443805"/>
          <a:ext cx="7288567" cy="4761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6333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405D1A-A0D4-4BB2-BED0-ABB93633A059}"/>
              </a:ext>
            </a:extLst>
          </p:cNvPr>
          <p:cNvSpPr txBox="1"/>
          <p:nvPr/>
        </p:nvSpPr>
        <p:spPr>
          <a:xfrm>
            <a:off x="423629" y="452046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Problemos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DD4EA8-BC83-467A-B2D8-A7DF2A653D41}"/>
              </a:ext>
            </a:extLst>
          </p:cNvPr>
          <p:cNvSpPr txBox="1"/>
          <p:nvPr/>
        </p:nvSpPr>
        <p:spPr>
          <a:xfrm>
            <a:off x="261257" y="1348800"/>
            <a:ext cx="11700588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SzPct val="150000"/>
              <a:buBlip>
                <a:blip r:embed="rId3"/>
              </a:buBlip>
            </a:pPr>
            <a:r>
              <a:rPr lang="en-GB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</a:rPr>
              <a:t>Šiaulių </a:t>
            </a:r>
            <a:r>
              <a:rPr lang="lt-LT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</a:rPr>
              <a:t>oro uoste infrastruktūros įrengimo projektas nebuvo užbaigtas </a:t>
            </a:r>
            <a:r>
              <a:rPr lang="en-GB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</a:rPr>
              <a:t>visa </a:t>
            </a:r>
            <a:r>
              <a:rPr lang="lt-LT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</a:rPr>
              <a:t>apimtimi;</a:t>
            </a:r>
          </a:p>
          <a:p>
            <a:pPr marL="342900" indent="-342900" algn="just">
              <a:buSzPct val="150000"/>
              <a:buBlip>
                <a:blip r:embed="rId3"/>
              </a:buBlip>
            </a:pPr>
            <a:r>
              <a:rPr lang="lt-LT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</a:rPr>
              <a:t>s</a:t>
            </a:r>
            <a:r>
              <a:rPr lang="lt-LT" sz="2200" dirty="0">
                <a:solidFill>
                  <a:srgbClr val="050505"/>
                </a:solidFill>
                <a:effectLst/>
                <a:ea typeface="Times New Roman" panose="02020603050405020304" pitchFamily="18" charset="0"/>
              </a:rPr>
              <a:t>unkiai buvo įgyvendinamas pusiau požeminių konteinerių įrengimo projektas</a:t>
            </a:r>
            <a:r>
              <a:rPr lang="lt-LT" sz="2200" dirty="0">
                <a:solidFill>
                  <a:srgbClr val="050505"/>
                </a:solidFill>
                <a:ea typeface="Times New Roman" panose="02020603050405020304" pitchFamily="18" charset="0"/>
              </a:rPr>
              <a:t>, nes pats p</a:t>
            </a:r>
            <a:r>
              <a:rPr lang="lt-LT" sz="2200" dirty="0">
                <a:solidFill>
                  <a:srgbClr val="050505"/>
                </a:solidFill>
                <a:effectLst/>
                <a:ea typeface="Times New Roman" panose="02020603050405020304" pitchFamily="18" charset="0"/>
              </a:rPr>
              <a:t>rojektas yra labai sudėtingas dėl skirtingų interesų derinimo (</a:t>
            </a:r>
            <a:r>
              <a:rPr lang="lt-LT" sz="2200" dirty="0" err="1">
                <a:solidFill>
                  <a:srgbClr val="050505"/>
                </a:solidFill>
                <a:effectLst/>
                <a:ea typeface="Times New Roman" panose="02020603050405020304" pitchFamily="18" charset="0"/>
              </a:rPr>
              <a:t>ats</a:t>
            </a:r>
            <a:r>
              <a:rPr lang="en-US" sz="2200" dirty="0">
                <a:solidFill>
                  <a:srgbClr val="050505"/>
                </a:solidFill>
                <a:effectLst/>
                <a:ea typeface="Times New Roman" panose="02020603050405020304" pitchFamily="18" charset="0"/>
              </a:rPr>
              <a:t>t</a:t>
            </a:r>
            <a:r>
              <a:rPr lang="lt-LT" sz="2200" dirty="0" err="1">
                <a:solidFill>
                  <a:srgbClr val="050505"/>
                </a:solidFill>
                <a:effectLst/>
                <a:ea typeface="Times New Roman" panose="02020603050405020304" pitchFamily="18" charset="0"/>
              </a:rPr>
              <a:t>umai</a:t>
            </a:r>
            <a:r>
              <a:rPr lang="lt-LT" sz="2200" dirty="0">
                <a:solidFill>
                  <a:srgbClr val="050505"/>
                </a:solidFill>
                <a:effectLst/>
                <a:ea typeface="Times New Roman" panose="02020603050405020304" pitchFamily="18" charset="0"/>
              </a:rPr>
              <a:t> iki langų, iki vaikų žaidimo aikštelių, nuo įvažiavimų, nuo požeminių tinklų ir </a:t>
            </a:r>
            <a:r>
              <a:rPr lang="en-GB" sz="2200" dirty="0">
                <a:solidFill>
                  <a:srgbClr val="050505"/>
                </a:solidFill>
                <a:effectLst/>
                <a:ea typeface="Times New Roman" panose="02020603050405020304" pitchFamily="18" charset="0"/>
              </a:rPr>
              <a:t>t</a:t>
            </a:r>
            <a:r>
              <a:rPr lang="lt-LT" sz="2200" dirty="0">
                <a:solidFill>
                  <a:srgbClr val="050505"/>
                </a:solidFill>
                <a:effectLst/>
                <a:ea typeface="Times New Roman" panose="02020603050405020304" pitchFamily="18" charset="0"/>
              </a:rPr>
              <a:t>. </a:t>
            </a:r>
            <a:r>
              <a:rPr lang="en-GB" sz="2200" dirty="0">
                <a:solidFill>
                  <a:srgbClr val="050505"/>
                </a:solidFill>
                <a:effectLst/>
                <a:ea typeface="Times New Roman" panose="02020603050405020304" pitchFamily="18" charset="0"/>
              </a:rPr>
              <a:t>t.)</a:t>
            </a:r>
            <a:r>
              <a:rPr lang="lt-LT" sz="2200" dirty="0">
                <a:solidFill>
                  <a:srgbClr val="050505"/>
                </a:solidFill>
                <a:effectLst/>
                <a:ea typeface="Times New Roman" panose="02020603050405020304" pitchFamily="18" charset="0"/>
              </a:rPr>
              <a:t>;</a:t>
            </a:r>
          </a:p>
          <a:p>
            <a:pPr marL="342900" indent="-342900" algn="just">
              <a:buSzPct val="150000"/>
              <a:buBlip>
                <a:blip r:embed="rId3"/>
              </a:buBlip>
            </a:pPr>
            <a:r>
              <a:rPr lang="lt-LT" sz="2200" dirty="0">
                <a:solidFill>
                  <a:srgbClr val="262626"/>
                </a:solidFill>
                <a:effectLst/>
                <a:ea typeface="Times New Roman" panose="02020603050405020304" pitchFamily="18" charset="0"/>
              </a:rPr>
              <a:t>vėlavo </a:t>
            </a: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Žemaitės viaduko rangos darbai, Rasos ir Tiesos gatvių projektavimas</a:t>
            </a:r>
            <a:r>
              <a:rPr lang="en-GB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;</a:t>
            </a: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 </a:t>
            </a:r>
          </a:p>
          <a:p>
            <a:pPr marL="342900" indent="-342900" algn="just">
              <a:buSzPct val="150000"/>
              <a:buBlip>
                <a:blip r:embed="rId3"/>
              </a:buBlip>
            </a:pP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atsiliekama su naujų dviračių takų ar jų jungčių įrengimu bei dangų atnaujinimu;</a:t>
            </a:r>
          </a:p>
          <a:p>
            <a:pPr marL="342900" indent="-342900" algn="just">
              <a:buSzPct val="150000"/>
              <a:buBlip>
                <a:blip r:embed="rId3"/>
              </a:buBlip>
            </a:pP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nepilnai pasiekti Judumo plane numatyti rodikliai;</a:t>
            </a:r>
          </a:p>
          <a:p>
            <a:pPr marL="342900" indent="-342900" algn="just">
              <a:buSzPct val="150000"/>
              <a:buBlip>
                <a:blip r:embed="rId3"/>
              </a:buBlip>
            </a:pP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nebaigti laikino apgyvendinimo tarnybos (Tiesos </a:t>
            </a:r>
            <a:r>
              <a:rPr lang="en-GB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g. 3) </a:t>
            </a: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pastato remonto ir pritaikymo apgyvendinimui darbai;</a:t>
            </a:r>
          </a:p>
          <a:p>
            <a:pPr marL="342900" indent="-342900" algn="just">
              <a:buSzPct val="150000"/>
              <a:buBlip>
                <a:blip r:embed="rId3"/>
              </a:buBlip>
            </a:pP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nepradėti laikino </a:t>
            </a:r>
            <a:r>
              <a:rPr lang="lt-LT" sz="2200" dirty="0" err="1">
                <a:solidFill>
                  <a:srgbClr val="262626"/>
                </a:solidFill>
                <a:ea typeface="Times New Roman" panose="02020603050405020304" pitchFamily="18" charset="0"/>
              </a:rPr>
              <a:t>apnakvindinimo</a:t>
            </a: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 (Kauno g. 6) pastatų remonto ir pritaikymo laikino </a:t>
            </a:r>
            <a:r>
              <a:rPr lang="lt-LT" sz="2200" dirty="0" err="1">
                <a:solidFill>
                  <a:srgbClr val="262626"/>
                </a:solidFill>
                <a:ea typeface="Times New Roman" panose="02020603050405020304" pitchFamily="18" charset="0"/>
              </a:rPr>
              <a:t>apnakvindinimo</a:t>
            </a: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 paslaugoms darbai. </a:t>
            </a:r>
          </a:p>
          <a:p>
            <a:pPr marL="342900" indent="-342900" algn="just">
              <a:buSzPct val="150000"/>
              <a:buBlip>
                <a:blip r:embed="rId3"/>
              </a:buBlip>
            </a:pP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nepasiektas proveržis kontroliuojant </a:t>
            </a:r>
            <a:r>
              <a:rPr lang="en-GB" sz="2200" dirty="0" err="1">
                <a:solidFill>
                  <a:srgbClr val="262626"/>
                </a:solidFill>
                <a:ea typeface="Times New Roman" panose="02020603050405020304" pitchFamily="18" charset="0"/>
              </a:rPr>
              <a:t>Šiaulių</a:t>
            </a:r>
            <a:r>
              <a:rPr lang="en-GB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262626"/>
                </a:solidFill>
                <a:ea typeface="Times New Roman" panose="02020603050405020304" pitchFamily="18" charset="0"/>
              </a:rPr>
              <a:t>miesto</a:t>
            </a:r>
            <a:r>
              <a:rPr lang="en-GB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 </a:t>
            </a: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daugiabučių namų administratorių veiklas </a:t>
            </a:r>
            <a:r>
              <a:rPr lang="en-GB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(vis </a:t>
            </a: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dar sulaukiama ganėtinai nemažai priekaištų ir nusiskundimų dėl administratorių</a:t>
            </a:r>
            <a:r>
              <a:rPr lang="en-GB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 </a:t>
            </a:r>
            <a:r>
              <a:rPr lang="en-GB" sz="2200" dirty="0" err="1">
                <a:solidFill>
                  <a:srgbClr val="262626"/>
                </a:solidFill>
                <a:ea typeface="Times New Roman" panose="02020603050405020304" pitchFamily="18" charset="0"/>
              </a:rPr>
              <a:t>veiklos</a:t>
            </a:r>
            <a:r>
              <a:rPr lang="en-GB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)</a:t>
            </a: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;</a:t>
            </a:r>
          </a:p>
          <a:p>
            <a:pPr marL="342900" indent="-342900" algn="just">
              <a:buSzPct val="150000"/>
              <a:buBlip>
                <a:blip r:embed="rId3"/>
              </a:buBlip>
            </a:pPr>
            <a:r>
              <a:rPr lang="lt-LT" sz="2200" dirty="0">
                <a:solidFill>
                  <a:srgbClr val="262626"/>
                </a:solidFill>
                <a:ea typeface="Times New Roman" panose="02020603050405020304" pitchFamily="18" charset="0"/>
              </a:rPr>
              <a:t> laukiančių ilgalaikės socialinės globos institucijoje skaičius sumažėjo 9,5 proc. Poreikis buvo nepatenkintas, nes trūksta vietų ilgalaikės socialinės globos įstaigose;</a:t>
            </a:r>
          </a:p>
          <a:p>
            <a:pPr marL="342900" indent="-342900" algn="just">
              <a:buSzPct val="150000"/>
              <a:buBlip>
                <a:blip r:embed="rId3"/>
              </a:buBlip>
            </a:pPr>
            <a:endParaRPr lang="lt-LT" sz="2200" dirty="0">
              <a:ea typeface="Times New Roman" panose="02020603050405020304" pitchFamily="18" charset="0"/>
            </a:endParaRPr>
          </a:p>
          <a:p>
            <a:pPr marL="342900" indent="-342900" algn="just">
              <a:buSzPct val="150000"/>
              <a:buBlip>
                <a:blip r:embed="rId3"/>
              </a:buBlip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905355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405D1A-A0D4-4BB2-BED0-ABB93633A059}"/>
              </a:ext>
            </a:extLst>
          </p:cNvPr>
          <p:cNvSpPr txBox="1"/>
          <p:nvPr/>
        </p:nvSpPr>
        <p:spPr>
          <a:xfrm>
            <a:off x="348985" y="536022"/>
            <a:ext cx="6096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3200" b="1" dirty="0"/>
              <a:t>		Perkeltos</a:t>
            </a:r>
            <a:r>
              <a:rPr lang="en-US" sz="3200" b="1" dirty="0"/>
              <a:t> </a:t>
            </a:r>
            <a:r>
              <a:rPr lang="lt-LT" sz="3200" b="1" dirty="0"/>
              <a:t>lėšos</a:t>
            </a:r>
          </a:p>
        </p:txBody>
      </p:sp>
      <p:graphicFrame>
        <p:nvGraphicFramePr>
          <p:cNvPr id="9" name="Lentelė 8">
            <a:extLst>
              <a:ext uri="{FF2B5EF4-FFF2-40B4-BE49-F238E27FC236}">
                <a16:creationId xmlns:a16="http://schemas.microsoft.com/office/drawing/2014/main" id="{895740F2-6B03-4C1D-92BB-93D413E90A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89807"/>
              </p:ext>
            </p:extLst>
          </p:nvPr>
        </p:nvGraphicFramePr>
        <p:xfrm>
          <a:off x="1056443" y="1369850"/>
          <a:ext cx="9785729" cy="508180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600817">
                  <a:extLst>
                    <a:ext uri="{9D8B030D-6E8A-4147-A177-3AD203B41FA5}">
                      <a16:colId xmlns:a16="http://schemas.microsoft.com/office/drawing/2014/main" val="2987148771"/>
                    </a:ext>
                  </a:extLst>
                </a:gridCol>
                <a:gridCol w="2184912">
                  <a:extLst>
                    <a:ext uri="{9D8B030D-6E8A-4147-A177-3AD203B41FA5}">
                      <a16:colId xmlns:a16="http://schemas.microsoft.com/office/drawing/2014/main" val="28440363"/>
                    </a:ext>
                  </a:extLst>
                </a:gridCol>
              </a:tblGrid>
              <a:tr h="291566">
                <a:tc>
                  <a:txBody>
                    <a:bodyPr/>
                    <a:lstStyle/>
                    <a:p>
                      <a:pPr algn="ctr" fontAlgn="ctr"/>
                      <a:r>
                        <a:rPr lang="lt-LT" sz="2000" u="none" strike="noStrike" dirty="0">
                          <a:effectLst/>
                        </a:rPr>
                        <a:t>Lėšų likučių pavadinimas</a:t>
                      </a:r>
                      <a:endParaRPr lang="lt-L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2000" u="none" strike="noStrike">
                          <a:effectLst/>
                        </a:rPr>
                        <a:t>Iš viso</a:t>
                      </a:r>
                      <a:endParaRPr lang="lt-LT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36310728"/>
                  </a:ext>
                </a:extLst>
              </a:tr>
              <a:tr h="369113">
                <a:tc>
                  <a:txBody>
                    <a:bodyPr/>
                    <a:lstStyle/>
                    <a:p>
                      <a:pPr algn="l" fontAlgn="ctr"/>
                      <a:r>
                        <a:rPr lang="lt-LT" sz="2000" u="none" strike="noStrike" dirty="0">
                          <a:effectLst/>
                        </a:rPr>
                        <a:t>Apyvartos lėšų likutis iš viso, tūkst. EUR </a:t>
                      </a:r>
                      <a:endParaRPr lang="lt-L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lt-LT" sz="2000" u="none" strike="noStrike">
                          <a:effectLst/>
                        </a:rPr>
                        <a:t>16 250,0</a:t>
                      </a:r>
                      <a:endParaRPr lang="lt-LT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35604131"/>
                  </a:ext>
                </a:extLst>
              </a:tr>
              <a:tr h="291566">
                <a:tc>
                  <a:txBody>
                    <a:bodyPr/>
                    <a:lstStyle/>
                    <a:p>
                      <a:pPr algn="l" fontAlgn="b"/>
                      <a:r>
                        <a:rPr lang="lt-LT" sz="2000" u="none" strike="noStrike" dirty="0">
                          <a:effectLst/>
                        </a:rPr>
                        <a:t>Tikslinės paskirties, tame skaičiuje:</a:t>
                      </a:r>
                      <a:endParaRPr lang="lt-L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t-LT" sz="2000" u="none" strike="noStrike">
                          <a:effectLst/>
                        </a:rPr>
                        <a:t>4 451,4</a:t>
                      </a:r>
                      <a:endParaRPr lang="lt-LT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28306845"/>
                  </a:ext>
                </a:extLst>
              </a:tr>
              <a:tr h="291566">
                <a:tc>
                  <a:txBody>
                    <a:bodyPr/>
                    <a:lstStyle/>
                    <a:p>
                      <a:pPr algn="r" fontAlgn="b"/>
                      <a:r>
                        <a:rPr lang="lt-LT" sz="2000" i="1" u="none" strike="noStrike" dirty="0">
                          <a:effectLst/>
                        </a:rPr>
                        <a:t>        biudžetinių įstaigų pajamų lėšų likučiai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t-LT" sz="2000" i="1" u="none" strike="noStrike" dirty="0">
                          <a:effectLst/>
                        </a:rPr>
                        <a:t>533,2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4333181"/>
                  </a:ext>
                </a:extLst>
              </a:tr>
              <a:tr h="462622">
                <a:tc>
                  <a:txBody>
                    <a:bodyPr/>
                    <a:lstStyle/>
                    <a:p>
                      <a:pPr algn="r" fontAlgn="b"/>
                      <a:r>
                        <a:rPr lang="lt-LT" sz="2000" i="1" u="none" strike="noStrike" dirty="0">
                          <a:effectLst/>
                        </a:rPr>
                        <a:t>        lėšų likučiai (įplaukos/pervedimas iš VB) už parduotą žemę 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lt-LT" sz="2000" i="1" u="none" strike="noStrike" dirty="0">
                          <a:effectLst/>
                        </a:rPr>
                        <a:t>251,0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98223218"/>
                  </a:ext>
                </a:extLst>
              </a:tr>
              <a:tr h="291566">
                <a:tc>
                  <a:txBody>
                    <a:bodyPr/>
                    <a:lstStyle/>
                    <a:p>
                      <a:pPr algn="r" fontAlgn="b"/>
                      <a:r>
                        <a:rPr lang="lt-LT" sz="2000" i="1" u="none" strike="noStrike" dirty="0">
                          <a:effectLst/>
                        </a:rPr>
                        <a:t>        lėšos už parduotus butus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t-LT" sz="2000" i="1" u="none" strike="noStrike" dirty="0">
                          <a:effectLst/>
                        </a:rPr>
                        <a:t>123,6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0470807"/>
                  </a:ext>
                </a:extLst>
              </a:tr>
              <a:tr h="291566"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i="1" u="none" strike="noStrike" dirty="0">
                          <a:effectLst/>
                        </a:rPr>
                        <a:t>        aplinkos apsaugos programos lėšų likučiai </a:t>
                      </a:r>
                      <a:endParaRPr lang="pt-BR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lt-LT" sz="2000" i="1" u="none" strike="noStrike" dirty="0">
                          <a:effectLst/>
                        </a:rPr>
                        <a:t>125,6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82925105"/>
                  </a:ext>
                </a:extLst>
              </a:tr>
              <a:tr h="291566">
                <a:tc>
                  <a:txBody>
                    <a:bodyPr/>
                    <a:lstStyle/>
                    <a:p>
                      <a:pPr algn="r" fontAlgn="b"/>
                      <a:r>
                        <a:rPr lang="lt-LT" sz="2000" i="1" u="none" strike="noStrike" dirty="0">
                          <a:effectLst/>
                        </a:rPr>
                        <a:t>        sveikatinimo programos lėšų likučiai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t-LT" sz="2000" i="1" u="none" strike="noStrike" dirty="0">
                          <a:effectLst/>
                        </a:rPr>
                        <a:t>61,8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70216721"/>
                  </a:ext>
                </a:extLst>
              </a:tr>
              <a:tr h="462622">
                <a:tc>
                  <a:txBody>
                    <a:bodyPr/>
                    <a:lstStyle/>
                    <a:p>
                      <a:pPr algn="r" fontAlgn="b"/>
                      <a:r>
                        <a:rPr lang="de-DE" sz="2000" i="1" u="none" strike="noStrike" dirty="0">
                          <a:effectLst/>
                        </a:rPr>
                        <a:t>        ES </a:t>
                      </a:r>
                      <a:r>
                        <a:rPr lang="de-DE" sz="2000" i="1" u="none" strike="noStrike" dirty="0" err="1">
                          <a:effectLst/>
                        </a:rPr>
                        <a:t>lėšų</a:t>
                      </a:r>
                      <a:r>
                        <a:rPr lang="de-DE" sz="2000" i="1" u="none" strike="noStrike" dirty="0">
                          <a:effectLst/>
                        </a:rPr>
                        <a:t> </a:t>
                      </a:r>
                      <a:r>
                        <a:rPr lang="de-DE" sz="2000" i="1" u="none" strike="noStrike" dirty="0" err="1">
                          <a:effectLst/>
                        </a:rPr>
                        <a:t>likučiai</a:t>
                      </a:r>
                      <a:r>
                        <a:rPr lang="de-DE" sz="2000" i="1" u="none" strike="noStrike" dirty="0">
                          <a:effectLst/>
                        </a:rPr>
                        <a:t> (</a:t>
                      </a:r>
                      <a:r>
                        <a:rPr lang="de-DE" sz="2000" i="1" u="none" strike="noStrike" dirty="0" err="1">
                          <a:effectLst/>
                        </a:rPr>
                        <a:t>įgyvendinamiems</a:t>
                      </a:r>
                      <a:r>
                        <a:rPr lang="de-DE" sz="2000" i="1" u="none" strike="noStrike" dirty="0">
                          <a:effectLst/>
                        </a:rPr>
                        <a:t> </a:t>
                      </a:r>
                      <a:r>
                        <a:rPr lang="de-DE" sz="2000" i="1" u="none" strike="noStrike" dirty="0" err="1">
                          <a:effectLst/>
                        </a:rPr>
                        <a:t>projektams</a:t>
                      </a:r>
                      <a:r>
                        <a:rPr lang="de-DE" sz="2000" i="1" u="none" strike="noStrike" dirty="0">
                          <a:effectLst/>
                        </a:rPr>
                        <a:t>)</a:t>
                      </a:r>
                      <a:endParaRPr lang="de-DE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lt-LT" sz="2000" i="1" u="none" strike="noStrike" dirty="0">
                          <a:effectLst/>
                        </a:rPr>
                        <a:t>2 716,7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33338777"/>
                  </a:ext>
                </a:extLst>
              </a:tr>
              <a:tr h="291566">
                <a:tc>
                  <a:txBody>
                    <a:bodyPr/>
                    <a:lstStyle/>
                    <a:p>
                      <a:pPr algn="r" fontAlgn="b"/>
                      <a:r>
                        <a:rPr lang="lt-LT" sz="2000" i="1" u="none" strike="noStrike" dirty="0">
                          <a:effectLst/>
                        </a:rPr>
                        <a:t>        valstybės lėšos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t-LT" sz="2000" i="1" u="none" strike="noStrike" dirty="0">
                          <a:effectLst/>
                        </a:rPr>
                        <a:t>588,2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17423909"/>
                  </a:ext>
                </a:extLst>
              </a:tr>
              <a:tr h="291566">
                <a:tc>
                  <a:txBody>
                    <a:bodyPr/>
                    <a:lstStyle/>
                    <a:p>
                      <a:pPr algn="r" fontAlgn="b"/>
                      <a:r>
                        <a:rPr lang="lt-LT" sz="2000" i="1" u="none" strike="noStrike" dirty="0">
                          <a:effectLst/>
                        </a:rPr>
                        <a:t>        paskolos lėšų likutis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lt-LT" sz="2000" i="1" u="none" strike="noStrike" dirty="0">
                          <a:effectLst/>
                        </a:rPr>
                        <a:t>51,3</a:t>
                      </a:r>
                      <a:endParaRPr lang="lt-LT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47831153"/>
                  </a:ext>
                </a:extLst>
              </a:tr>
              <a:tr h="350825">
                <a:tc>
                  <a:txBody>
                    <a:bodyPr/>
                    <a:lstStyle/>
                    <a:p>
                      <a:pPr algn="l" fontAlgn="b"/>
                      <a:r>
                        <a:rPr lang="lt-LT" sz="2000" u="none" strike="noStrike" dirty="0">
                          <a:effectLst/>
                        </a:rPr>
                        <a:t>Nepanaudota trumpalaikės paskolos dalis (planuojama grąžinti 2021 m.)</a:t>
                      </a:r>
                      <a:endParaRPr lang="lt-L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lt-LT" sz="2000" u="none" strike="noStrike" dirty="0">
                          <a:effectLst/>
                        </a:rPr>
                        <a:t>2 280,0</a:t>
                      </a:r>
                      <a:endParaRPr lang="lt-L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3187495518"/>
                  </a:ext>
                </a:extLst>
              </a:tr>
              <a:tr h="291566">
                <a:tc>
                  <a:txBody>
                    <a:bodyPr/>
                    <a:lstStyle/>
                    <a:p>
                      <a:pPr algn="l" fontAlgn="ctr"/>
                      <a:r>
                        <a:rPr lang="lt-LT" sz="2000" u="none" strike="noStrike" dirty="0">
                          <a:effectLst/>
                        </a:rPr>
                        <a:t>Biudžetinių įstaigų nepanaudotų lėšų likutis</a:t>
                      </a:r>
                      <a:endParaRPr lang="lt-L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lt-LT" sz="2000" u="none" strike="noStrike" dirty="0">
                          <a:effectLst/>
                        </a:rPr>
                        <a:t>1 384,5</a:t>
                      </a:r>
                      <a:endParaRPr lang="lt-L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5341976"/>
                  </a:ext>
                </a:extLst>
              </a:tr>
              <a:tr h="291566">
                <a:tc>
                  <a:txBody>
                    <a:bodyPr/>
                    <a:lstStyle/>
                    <a:p>
                      <a:pPr algn="l" fontAlgn="b"/>
                      <a:r>
                        <a:rPr lang="lt-LT" sz="2000" u="none" strike="noStrike" dirty="0">
                          <a:effectLst/>
                        </a:rPr>
                        <a:t>Likučiai su įsipareigojimu</a:t>
                      </a:r>
                      <a:endParaRPr lang="lt-L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t-LT" sz="2000" u="none" strike="noStrike">
                          <a:effectLst/>
                        </a:rPr>
                        <a:t>5 322,5</a:t>
                      </a:r>
                      <a:endParaRPr lang="lt-LT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551908431"/>
                  </a:ext>
                </a:extLst>
              </a:tr>
              <a:tr h="291566">
                <a:tc>
                  <a:txBody>
                    <a:bodyPr/>
                    <a:lstStyle/>
                    <a:p>
                      <a:pPr algn="l" fontAlgn="b"/>
                      <a:r>
                        <a:rPr lang="lt-LT" sz="2000" u="none" strike="noStrike" dirty="0">
                          <a:effectLst/>
                        </a:rPr>
                        <a:t>Administracijos nepanaudotų lėšų likutis</a:t>
                      </a:r>
                      <a:endParaRPr lang="lt-LT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t-LT" sz="2000" u="none" strike="noStrike" dirty="0">
                          <a:effectLst/>
                        </a:rPr>
                        <a:t>2 811,6</a:t>
                      </a:r>
                      <a:endParaRPr lang="lt-LT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84714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8187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2592B7-630C-49BE-9E17-DDD4DF9E1245}"/>
              </a:ext>
            </a:extLst>
          </p:cNvPr>
          <p:cNvSpPr txBox="1"/>
          <p:nvPr/>
        </p:nvSpPr>
        <p:spPr>
          <a:xfrm>
            <a:off x="501069" y="1334192"/>
            <a:ext cx="11432783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tabLst>
                <a:tab pos="457200" algn="l"/>
              </a:tabLst>
            </a:pPr>
            <a:r>
              <a:rPr lang="lt-LT" sz="3200" b="1" dirty="0">
                <a:effectLst/>
                <a:ea typeface="Times New Roman" panose="02020603050405020304" pitchFamily="18" charset="0"/>
              </a:rPr>
              <a:t>Pagrindinės priežastys nulėmusios, kad nebuvo įvykdytos priemonės:</a:t>
            </a:r>
          </a:p>
          <a:p>
            <a:pPr marL="457200" indent="-457200" algn="just">
              <a:buSzPct val="150000"/>
              <a:buBlip>
                <a:blip r:embed="rId3"/>
              </a:buBlip>
              <a:tabLst>
                <a:tab pos="457200" algn="l"/>
              </a:tabLst>
            </a:pPr>
            <a:r>
              <a:rPr lang="lt-LT" sz="2800" dirty="0">
                <a:effectLst/>
                <a:ea typeface="Times New Roman" panose="02020603050405020304" pitchFamily="18" charset="0"/>
              </a:rPr>
              <a:t>užtrukusios ir vėluojančios viešųjų pirkimų procedūros</a:t>
            </a:r>
            <a:r>
              <a:rPr lang="en-GB" sz="2800" dirty="0">
                <a:effectLst/>
                <a:ea typeface="Times New Roman" panose="02020603050405020304" pitchFamily="18" charset="0"/>
              </a:rPr>
              <a:t>; </a:t>
            </a:r>
            <a:endParaRPr lang="lt-LT" sz="2800" dirty="0">
              <a:effectLst/>
              <a:ea typeface="Times New Roman" panose="02020603050405020304" pitchFamily="18" charset="0"/>
            </a:endParaRPr>
          </a:p>
          <a:p>
            <a:pPr marL="457200" indent="-457200" algn="just">
              <a:buSzPct val="150000"/>
              <a:buBlip>
                <a:blip r:embed="rId3"/>
              </a:buBlip>
              <a:tabLst>
                <a:tab pos="457200" algn="l"/>
              </a:tabLst>
            </a:pPr>
            <a:r>
              <a:rPr lang="lt-LT" sz="2800" dirty="0">
                <a:effectLst/>
                <a:ea typeface="Times New Roman" panose="02020603050405020304" pitchFamily="18" charset="0"/>
              </a:rPr>
              <a:t>ilgiau, nei planuota, trukęs projektų derinimas su išorės institucijomis ar kitai subjektais</a:t>
            </a:r>
            <a:r>
              <a:rPr lang="en-GB" sz="2800" dirty="0">
                <a:effectLst/>
                <a:ea typeface="Times New Roman" panose="02020603050405020304" pitchFamily="18" charset="0"/>
              </a:rPr>
              <a:t>;</a:t>
            </a:r>
            <a:endParaRPr lang="lt-LT" sz="2800" dirty="0">
              <a:effectLst/>
              <a:ea typeface="Times New Roman" panose="02020603050405020304" pitchFamily="18" charset="0"/>
            </a:endParaRPr>
          </a:p>
          <a:p>
            <a:pPr marL="457200" indent="-457200" algn="just">
              <a:buSzPct val="150000"/>
              <a:buBlip>
                <a:blip r:embed="rId3"/>
              </a:buBlip>
              <a:tabLst>
                <a:tab pos="457200" algn="l"/>
              </a:tabLst>
            </a:pPr>
            <a:r>
              <a:rPr lang="lt-LT" sz="2800" dirty="0">
                <a:effectLst/>
                <a:ea typeface="Times New Roman" panose="02020603050405020304" pitchFamily="18" charset="0"/>
              </a:rPr>
              <a:t>projektavimo darbų vėlavimas dėl padidėjusios darbų apimties</a:t>
            </a:r>
            <a:r>
              <a:rPr lang="en-GB" sz="2800" dirty="0">
                <a:ea typeface="Times New Roman" panose="02020603050405020304" pitchFamily="18" charset="0"/>
              </a:rPr>
              <a:t>; </a:t>
            </a:r>
          </a:p>
          <a:p>
            <a:pPr marL="457200" indent="-457200" algn="just">
              <a:buSzPct val="150000"/>
              <a:buBlip>
                <a:blip r:embed="rId3"/>
              </a:buBlip>
              <a:tabLst>
                <a:tab pos="457200" algn="l"/>
              </a:tabLst>
            </a:pPr>
            <a:r>
              <a:rPr lang="lt-LT" sz="2800" dirty="0">
                <a:ea typeface="Times New Roman" panose="02020603050405020304" pitchFamily="18" charset="0"/>
              </a:rPr>
              <a:t>tiekėjų vėlavimas suteikti paslaugas ar atlikti darbus laiku ir kokybiškai;</a:t>
            </a:r>
            <a:endParaRPr lang="en-US" sz="2800" dirty="0">
              <a:ea typeface="Times New Roman" panose="02020603050405020304" pitchFamily="18" charset="0"/>
            </a:endParaRPr>
          </a:p>
          <a:p>
            <a:pPr marL="457200" indent="-457200" algn="just">
              <a:buSzPct val="150000"/>
              <a:buBlip>
                <a:blip r:embed="rId3"/>
              </a:buBlip>
              <a:tabLst>
                <a:tab pos="457200" algn="l"/>
              </a:tabLst>
            </a:pPr>
            <a:r>
              <a:rPr lang="lt-LT" sz="2800" dirty="0">
                <a:ea typeface="Times New Roman" panose="02020603050405020304" pitchFamily="18" charset="0"/>
              </a:rPr>
              <a:t>sustabdyti darbai dėl pastebėtų įgyvendintų rangos darbų defektų;</a:t>
            </a:r>
            <a:endParaRPr lang="en-US" sz="2800" dirty="0">
              <a:ea typeface="Times New Roman" panose="02020603050405020304" pitchFamily="18" charset="0"/>
            </a:endParaRPr>
          </a:p>
          <a:p>
            <a:pPr marL="457200" indent="-457200" algn="just">
              <a:buSzPct val="150000"/>
              <a:buBlip>
                <a:blip r:embed="rId3"/>
              </a:buBlip>
              <a:tabLst>
                <a:tab pos="457200" algn="l"/>
              </a:tabLst>
            </a:pPr>
            <a:r>
              <a:rPr lang="lt-LT" sz="2800" dirty="0">
                <a:ea typeface="Times New Roman" panose="02020603050405020304" pitchFamily="18" charset="0"/>
              </a:rPr>
              <a:t>techninio projekto klaidos; </a:t>
            </a:r>
            <a:endParaRPr lang="en-US" sz="2800" dirty="0">
              <a:ea typeface="Times New Roman" panose="02020603050405020304" pitchFamily="18" charset="0"/>
            </a:endParaRPr>
          </a:p>
          <a:p>
            <a:pPr marL="457200" indent="-457200" algn="just">
              <a:buSzPct val="150000"/>
              <a:buBlip>
                <a:blip r:embed="rId3"/>
              </a:buBlip>
              <a:tabLst>
                <a:tab pos="457200" algn="l"/>
              </a:tabLst>
            </a:pPr>
            <a:r>
              <a:rPr lang="lt-LT" sz="2800" dirty="0">
                <a:ea typeface="Times New Roman" panose="02020603050405020304" pitchFamily="18" charset="0"/>
              </a:rPr>
              <a:t>Covid-19 </a:t>
            </a:r>
            <a:r>
              <a:rPr lang="lt-LT" sz="2800" dirty="0" err="1">
                <a:ea typeface="Times New Roman" panose="02020603050405020304" pitchFamily="18" charset="0"/>
              </a:rPr>
              <a:t>pandeminė</a:t>
            </a:r>
            <a:r>
              <a:rPr lang="lt-LT" sz="2800" dirty="0">
                <a:ea typeface="Times New Roman" panose="02020603050405020304" pitchFamily="18" charset="0"/>
              </a:rPr>
              <a:t> situacija, karantinas; </a:t>
            </a:r>
            <a:endParaRPr lang="en-US" sz="2800" dirty="0">
              <a:ea typeface="Times New Roman" panose="02020603050405020304" pitchFamily="18" charset="0"/>
            </a:endParaRPr>
          </a:p>
          <a:p>
            <a:pPr marL="457200" indent="-457200" algn="just">
              <a:buSzPct val="150000"/>
              <a:buBlip>
                <a:blip r:embed="rId3"/>
              </a:buBlip>
              <a:tabLst>
                <a:tab pos="457200" algn="l"/>
              </a:tabLst>
            </a:pPr>
            <a:r>
              <a:rPr lang="lt-LT" sz="2800" dirty="0">
                <a:ea typeface="Times New Roman" panose="02020603050405020304" pitchFamily="18" charset="0"/>
              </a:rPr>
              <a:t>žmogiškųjų išteklių trūkumas</a:t>
            </a:r>
            <a:r>
              <a:rPr lang="en-GB" sz="2800" dirty="0">
                <a:ea typeface="Times New Roman" panose="02020603050405020304" pitchFamily="18" charset="0"/>
              </a:rPr>
              <a:t>.</a:t>
            </a:r>
            <a:endParaRPr lang="lt-LT" sz="28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582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0F21C6B0-C7BD-468F-B4AB-A4A9C6056D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graphicFrame>
        <p:nvGraphicFramePr>
          <p:cNvPr id="9" name="Lentelė 8"/>
          <p:cNvGraphicFramePr>
            <a:graphicFrameLocks noGrp="1"/>
          </p:cNvGraphicFramePr>
          <p:nvPr/>
        </p:nvGraphicFramePr>
        <p:xfrm>
          <a:off x="469804" y="1643470"/>
          <a:ext cx="11360246" cy="435133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89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1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5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705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44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94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894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6026">
                <a:tc rowSpan="2">
                  <a:txBody>
                    <a:bodyPr/>
                    <a:lstStyle/>
                    <a:p>
                      <a:endParaRPr lang="lt-LT" dirty="0"/>
                    </a:p>
                  </a:txBody>
                  <a:tcPr marL="67118" marR="67118" marT="0" marB="0" vert="vert27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lt-LT" dirty="0"/>
                    </a:p>
                  </a:txBody>
                  <a:tcPr marL="67118" marR="67118" marT="0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lt-LT" dirty="0"/>
                    </a:p>
                  </a:txBody>
                  <a:tcPr marL="67118" marR="67118" marT="0" marB="0" vert="vert27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lt-LT" dirty="0"/>
                    </a:p>
                  </a:txBody>
                  <a:tcPr marL="67118" marR="67118" marT="0" marB="0" anchor="ctr"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2468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 vert="vert27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 vert="vert27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046">
                <a:tc rowSpan="5">
                  <a:txBody>
                    <a:bodyPr/>
                    <a:lstStyle/>
                    <a:p>
                      <a:endParaRPr lang="lt-LT" dirty="0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endParaRPr lang="lt-LT" dirty="0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569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6092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569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569"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 marL="67118" marR="67118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" name="Lentelė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552815"/>
              </p:ext>
            </p:extLst>
          </p:nvPr>
        </p:nvGraphicFramePr>
        <p:xfrm>
          <a:off x="856918" y="1945214"/>
          <a:ext cx="10760631" cy="31975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379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7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099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42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35618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Programos</a:t>
                      </a: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pavadinimas</a:t>
                      </a:r>
                      <a:endParaRPr lang="lt-L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2020 m. </a:t>
                      </a: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asignavimų</a:t>
                      </a: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patvirtintas</a:t>
                      </a: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planas</a:t>
                      </a:r>
                      <a:endParaRPr lang="lt-LT" sz="20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lt-LT" sz="2000" b="1" kern="1200" dirty="0">
                          <a:solidFill>
                            <a:schemeClr val="tx1"/>
                          </a:solidFill>
                          <a:effectLst/>
                        </a:rPr>
                        <a:t>(2020-02-06 Nr. T-1)</a:t>
                      </a:r>
                      <a:endParaRPr lang="lt-L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2020 m. </a:t>
                      </a: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asignavimų</a:t>
                      </a: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patikslintas</a:t>
                      </a: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planas</a:t>
                      </a:r>
                      <a:endParaRPr lang="lt-LT" sz="2000" b="1" kern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/>
                      <a:r>
                        <a:rPr lang="lt-LT" sz="2000" b="1" kern="1200" dirty="0">
                          <a:solidFill>
                            <a:schemeClr val="tx1"/>
                          </a:solidFill>
                          <a:effectLst/>
                        </a:rPr>
                        <a:t>(2020-12-23</a:t>
                      </a:r>
                      <a:r>
                        <a:rPr lang="lt-LT" sz="2000" b="1" kern="1200" baseline="0" dirty="0">
                          <a:solidFill>
                            <a:schemeClr val="tx1"/>
                          </a:solidFill>
                          <a:effectLst/>
                        </a:rPr>
                        <a:t> Nr. T-</a:t>
                      </a:r>
                      <a:endParaRPr lang="lt-L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2020 m. </a:t>
                      </a: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panaudotos</a:t>
                      </a: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lėšos</a:t>
                      </a: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kasinės</a:t>
                      </a: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2000" b="1" kern="1200" dirty="0" err="1">
                          <a:solidFill>
                            <a:schemeClr val="tx1"/>
                          </a:solidFill>
                          <a:effectLst/>
                        </a:rPr>
                        <a:t>išlaidos</a:t>
                      </a: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lt-L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5301">
                <a:tc>
                  <a:txBody>
                    <a:bodyPr/>
                    <a:lstStyle/>
                    <a:p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</a:rPr>
                        <a:t>Kultūros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</a:rPr>
                        <a:t>plėtros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</a:rPr>
                        <a:t>programa</a:t>
                      </a:r>
                      <a:endParaRPr lang="lt-L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2000" dirty="0">
                          <a:solidFill>
                            <a:schemeClr val="tx1"/>
                          </a:solidFill>
                        </a:rPr>
                        <a:t>8 039,7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2000" dirty="0">
                          <a:solidFill>
                            <a:schemeClr val="tx1"/>
                          </a:solidFill>
                        </a:rPr>
                        <a:t>8 527,8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2000" dirty="0">
                          <a:solidFill>
                            <a:schemeClr val="tx1"/>
                          </a:solidFill>
                        </a:rPr>
                        <a:t>6 052,8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3014">
                <a:tc>
                  <a:txBody>
                    <a:bodyPr/>
                    <a:lstStyle/>
                    <a:p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Sporto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</a:rPr>
                        <a:t>plėtros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</a:rPr>
                        <a:t>programa</a:t>
                      </a:r>
                      <a:endParaRPr lang="lt-L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2000" dirty="0">
                          <a:solidFill>
                            <a:schemeClr val="tx1"/>
                          </a:solidFill>
                        </a:rPr>
                        <a:t>6 854,4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2000" dirty="0">
                          <a:solidFill>
                            <a:schemeClr val="tx1"/>
                          </a:solidFill>
                        </a:rPr>
                        <a:t>7 143,4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2000" dirty="0">
                          <a:solidFill>
                            <a:schemeClr val="tx1"/>
                          </a:solidFill>
                        </a:rPr>
                        <a:t>6 724,2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36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</a:rPr>
                        <a:t>Švietimo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</a:rPr>
                        <a:t>prieinamumo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</a:rPr>
                        <a:t>ir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</a:rPr>
                        <a:t>kokybės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</a:rPr>
                        <a:t>užtikrinimo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</a:rPr>
                        <a:t> </a:t>
                      </a: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</a:rPr>
                        <a:t>programa</a:t>
                      </a:r>
                      <a:endParaRPr lang="lt-LT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2000" dirty="0">
                          <a:solidFill>
                            <a:schemeClr val="tx1"/>
                          </a:solidFill>
                        </a:rPr>
                        <a:t>68 605,3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2000" dirty="0">
                          <a:solidFill>
                            <a:schemeClr val="tx1"/>
                          </a:solidFill>
                        </a:rPr>
                        <a:t>73 431,8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lt-LT" sz="2000" dirty="0">
                          <a:solidFill>
                            <a:schemeClr val="tx1"/>
                          </a:solidFill>
                        </a:rPr>
                        <a:t>68 613,6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8A5B87B-0EF9-4626-85A1-11C94E7A0757}"/>
              </a:ext>
            </a:extLst>
          </p:cNvPr>
          <p:cNvSpPr txBox="1"/>
          <p:nvPr/>
        </p:nvSpPr>
        <p:spPr>
          <a:xfrm>
            <a:off x="469804" y="246103"/>
            <a:ext cx="68197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2400" b="1" dirty="0"/>
              <a:t>2020 m. programų finansavimas iš visų finansavimo šaltinių</a:t>
            </a:r>
            <a:endParaRPr lang="lt-LT" sz="3200" b="1" dirty="0"/>
          </a:p>
        </p:txBody>
      </p:sp>
    </p:spTree>
    <p:extLst>
      <p:ext uri="{BB962C8B-B14F-4D97-AF65-F5344CB8AC3E}">
        <p14:creationId xmlns:p14="http://schemas.microsoft.com/office/powerpoint/2010/main" val="4193041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Lentelė 1">
            <a:extLst>
              <a:ext uri="{FF2B5EF4-FFF2-40B4-BE49-F238E27FC236}">
                <a16:creationId xmlns:a16="http://schemas.microsoft.com/office/drawing/2014/main" id="{40C1FD5F-32FC-410B-9DC9-A2D622FD53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343197"/>
              </p:ext>
            </p:extLst>
          </p:nvPr>
        </p:nvGraphicFramePr>
        <p:xfrm>
          <a:off x="513184" y="1371600"/>
          <a:ext cx="11150081" cy="5408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90234">
                  <a:extLst>
                    <a:ext uri="{9D8B030D-6E8A-4147-A177-3AD203B41FA5}">
                      <a16:colId xmlns:a16="http://schemas.microsoft.com/office/drawing/2014/main" val="4059823771"/>
                    </a:ext>
                  </a:extLst>
                </a:gridCol>
                <a:gridCol w="1017519">
                  <a:extLst>
                    <a:ext uri="{9D8B030D-6E8A-4147-A177-3AD203B41FA5}">
                      <a16:colId xmlns:a16="http://schemas.microsoft.com/office/drawing/2014/main" val="3777697497"/>
                    </a:ext>
                  </a:extLst>
                </a:gridCol>
                <a:gridCol w="1062229">
                  <a:extLst>
                    <a:ext uri="{9D8B030D-6E8A-4147-A177-3AD203B41FA5}">
                      <a16:colId xmlns:a16="http://schemas.microsoft.com/office/drawing/2014/main" val="2199329761"/>
                    </a:ext>
                  </a:extLst>
                </a:gridCol>
                <a:gridCol w="993623">
                  <a:extLst>
                    <a:ext uri="{9D8B030D-6E8A-4147-A177-3AD203B41FA5}">
                      <a16:colId xmlns:a16="http://schemas.microsoft.com/office/drawing/2014/main" val="515264597"/>
                    </a:ext>
                  </a:extLst>
                </a:gridCol>
                <a:gridCol w="4186476">
                  <a:extLst>
                    <a:ext uri="{9D8B030D-6E8A-4147-A177-3AD203B41FA5}">
                      <a16:colId xmlns:a16="http://schemas.microsoft.com/office/drawing/2014/main" val="711450782"/>
                    </a:ext>
                  </a:extLst>
                </a:gridCol>
              </a:tblGrid>
              <a:tr h="11567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lt-LT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b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lt-LT" sz="1400" dirty="0">
                          <a:solidFill>
                            <a:schemeClr val="tx1"/>
                          </a:solidFill>
                          <a:effectLst/>
                        </a:rPr>
                        <a:t>2020 metų patikslintas planas</a:t>
                      </a:r>
                      <a:endParaRPr lang="lt-LT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lt-LT" sz="1400" dirty="0">
                          <a:solidFill>
                            <a:schemeClr val="tx1"/>
                          </a:solidFill>
                          <a:effectLst/>
                        </a:rPr>
                        <a:t>2020 metais panaudotos lėšos (kasinės išlaidos)</a:t>
                      </a:r>
                      <a:endParaRPr lang="lt-LT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lt-LT" sz="1400" dirty="0">
                          <a:solidFill>
                            <a:schemeClr val="tx1"/>
                          </a:solidFill>
                          <a:effectLst/>
                        </a:rPr>
                        <a:t>Likutis</a:t>
                      </a:r>
                      <a:endParaRPr lang="lt-LT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lt-LT" sz="1400" dirty="0">
                          <a:solidFill>
                            <a:schemeClr val="tx1"/>
                          </a:solidFill>
                          <a:effectLst/>
                        </a:rPr>
                        <a:t>Priežastis</a:t>
                      </a:r>
                      <a:endParaRPr lang="lt-LT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0883598"/>
                  </a:ext>
                </a:extLst>
              </a:tr>
              <a:tr h="4356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 dirty="0">
                          <a:solidFill>
                            <a:schemeClr val="tx1"/>
                          </a:solidFill>
                          <a:effectLst/>
                        </a:rPr>
                        <a:t>Kultūros įstaigų veikla</a:t>
                      </a:r>
                      <a:endParaRPr lang="lt-LT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3 956,0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3 673,0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 dirty="0">
                          <a:effectLst/>
                        </a:rPr>
                        <a:t>-283,0</a:t>
                      </a:r>
                      <a:endParaRPr lang="lt-L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 dirty="0">
                          <a:effectLst/>
                        </a:rPr>
                        <a:t>Nesurinktos įstaigų pajamos, dėl Covid-19 nevyko veiklos</a:t>
                      </a:r>
                      <a:endParaRPr lang="lt-L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4558167"/>
                  </a:ext>
                </a:extLst>
              </a:tr>
              <a:tr h="6584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 dirty="0">
                          <a:solidFill>
                            <a:schemeClr val="tx1"/>
                          </a:solidFill>
                          <a:effectLst/>
                        </a:rPr>
                        <a:t>Atnaujinti (modernizuoti) Šiaulių miesto koncertinę įstaigą „Saulė" (Tilžės g. 140), rekonstruoti pastatą ir pastatyti priestatą</a:t>
                      </a:r>
                      <a:endParaRPr lang="lt-LT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1 912,6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320,8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-1 591,8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 dirty="0">
                          <a:effectLst/>
                        </a:rPr>
                        <a:t>Dėl </a:t>
                      </a:r>
                      <a:r>
                        <a:rPr lang="lt-LT" sz="1400" b="1" dirty="0">
                          <a:effectLst/>
                        </a:rPr>
                        <a:t>būtinybės koreguoti techninį projektą </a:t>
                      </a:r>
                      <a:r>
                        <a:rPr lang="lt-LT" sz="1400" dirty="0">
                          <a:effectLst/>
                        </a:rPr>
                        <a:t>rengiant darbo projektą ir dėl rangos darbų vėlavimo. </a:t>
                      </a:r>
                      <a:endParaRPr lang="lt-L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8630234"/>
                  </a:ext>
                </a:extLst>
              </a:tr>
              <a:tr h="4592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>
                          <a:solidFill>
                            <a:schemeClr val="tx1"/>
                          </a:solidFill>
                          <a:effectLst/>
                        </a:rPr>
                        <a:t>Švietimo įstaigų veikla</a:t>
                      </a:r>
                      <a:endParaRPr lang="lt-LT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41 068,2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39 195,7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-1 872,5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 dirty="0">
                          <a:effectLst/>
                        </a:rPr>
                        <a:t>Nesurinktos įstaigų pajamos, nepanaudotos 905 tūkst. Eur kitos (ne biudžeto) lėšos</a:t>
                      </a:r>
                      <a:endParaRPr lang="lt-L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9102537"/>
                  </a:ext>
                </a:extLst>
              </a:tr>
              <a:tr h="3118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>
                          <a:solidFill>
                            <a:schemeClr val="tx1"/>
                          </a:solidFill>
                          <a:effectLst/>
                        </a:rPr>
                        <a:t>ikimokyklinis ir priešmokyklinis ugdymas</a:t>
                      </a:r>
                      <a:endParaRPr lang="lt-LT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18 471,4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17 623,9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-847,5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 dirty="0">
                          <a:effectLst/>
                        </a:rPr>
                        <a:t>Nesurinktos įstaigų pajamos</a:t>
                      </a:r>
                      <a:endParaRPr lang="lt-L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5682271"/>
                  </a:ext>
                </a:extLst>
              </a:tr>
              <a:tr h="4356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>
                          <a:solidFill>
                            <a:schemeClr val="tx1"/>
                          </a:solidFill>
                          <a:effectLst/>
                        </a:rPr>
                        <a:t>Neformalus vaikų švietimas</a:t>
                      </a:r>
                      <a:endParaRPr lang="lt-LT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5 233,0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4 717,4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-515,6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 dirty="0">
                          <a:effectLst/>
                        </a:rPr>
                        <a:t>Nesurinktos įstaigų pajamos, dėl Covid-19 nevyko veiklos</a:t>
                      </a:r>
                      <a:endParaRPr lang="lt-L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502180"/>
                  </a:ext>
                </a:extLst>
              </a:tr>
              <a:tr h="13266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>
                          <a:solidFill>
                            <a:schemeClr val="tx1"/>
                          </a:solidFill>
                          <a:effectLst/>
                        </a:rPr>
                        <a:t>Lopšelio darželio „Kregždutė" modernizavimas</a:t>
                      </a:r>
                      <a:endParaRPr lang="lt-LT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1 389,8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767,8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>
                          <a:effectLst/>
                        </a:rPr>
                        <a:t>-622,0</a:t>
                      </a:r>
                      <a:endParaRPr lang="lt-LT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 dirty="0">
                          <a:effectLst/>
                        </a:rPr>
                        <a:t>Dėl </a:t>
                      </a:r>
                      <a:r>
                        <a:rPr lang="lt-LT" sz="1400" b="1" dirty="0">
                          <a:effectLst/>
                        </a:rPr>
                        <a:t>vėlavusio SLD išdavimo </a:t>
                      </a:r>
                      <a:r>
                        <a:rPr lang="lt-LT" sz="1400" dirty="0">
                          <a:effectLst/>
                        </a:rPr>
                        <a:t>(susijusio su vėluojančiu projektavimu) darbai buvo pradėti vėliau, nei planuota. Taip pat metų pabaigoje gavus 300 tūkst. Eur paskolos lėšų, SB </a:t>
                      </a:r>
                      <a:r>
                        <a:rPr lang="lt-LT" sz="1400" b="1" dirty="0">
                          <a:effectLst/>
                        </a:rPr>
                        <a:t>lėšos, kurios buvo keičiamos į paskolos </a:t>
                      </a:r>
                      <a:r>
                        <a:rPr lang="lt-LT" sz="1400" dirty="0">
                          <a:effectLst/>
                        </a:rPr>
                        <a:t>lėšas nebuvo išimtos iš asignavimų, todėl liko sutaupyta SB lėšos.</a:t>
                      </a:r>
                      <a:endParaRPr lang="lt-L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0648940"/>
                  </a:ext>
                </a:extLst>
              </a:tr>
              <a:tr h="5538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 dirty="0">
                          <a:solidFill>
                            <a:schemeClr val="tx1"/>
                          </a:solidFill>
                          <a:effectLst/>
                        </a:rPr>
                        <a:t>Šiaulių </a:t>
                      </a:r>
                      <a:r>
                        <a:rPr lang="lt-LT" sz="1400" dirty="0" err="1">
                          <a:solidFill>
                            <a:schemeClr val="tx1"/>
                          </a:solidFill>
                          <a:effectLst/>
                        </a:rPr>
                        <a:t>Didždvario</a:t>
                      </a:r>
                      <a:r>
                        <a:rPr lang="lt-LT" sz="1400" dirty="0">
                          <a:solidFill>
                            <a:schemeClr val="tx1"/>
                          </a:solidFill>
                          <a:effectLst/>
                        </a:rPr>
                        <a:t> gimnazijos ir Šiaulių „</a:t>
                      </a:r>
                      <a:r>
                        <a:rPr lang="lt-LT" sz="1400" dirty="0" err="1">
                          <a:solidFill>
                            <a:schemeClr val="tx1"/>
                          </a:solidFill>
                          <a:effectLst/>
                        </a:rPr>
                        <a:t>Juventos</a:t>
                      </a:r>
                      <a:r>
                        <a:rPr lang="lt-LT" sz="1400" dirty="0">
                          <a:solidFill>
                            <a:schemeClr val="tx1"/>
                          </a:solidFill>
                          <a:effectLst/>
                        </a:rPr>
                        <a:t>" progimnazijos ugdymo aplinkos modernizavimas</a:t>
                      </a:r>
                      <a:endParaRPr lang="lt-LT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 dirty="0">
                          <a:effectLst/>
                        </a:rPr>
                        <a:t>521,8</a:t>
                      </a:r>
                      <a:endParaRPr lang="lt-L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 dirty="0">
                          <a:effectLst/>
                        </a:rPr>
                        <a:t>242,6</a:t>
                      </a:r>
                      <a:endParaRPr lang="lt-L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</a:pPr>
                      <a:r>
                        <a:rPr lang="lt-LT" sz="1400" dirty="0">
                          <a:effectLst/>
                        </a:rPr>
                        <a:t>-279,2</a:t>
                      </a:r>
                      <a:endParaRPr lang="lt-L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lt-LT" sz="1400" dirty="0">
                          <a:effectLst/>
                        </a:rPr>
                        <a:t>Vėlavo įrangos pirkimo procedūros</a:t>
                      </a:r>
                      <a:endParaRPr lang="lt-LT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1" marR="62141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928344"/>
                  </a:ext>
                </a:extLst>
              </a:tr>
            </a:tbl>
          </a:graphicData>
        </a:graphic>
      </p:graphicFrame>
      <p:pic>
        <p:nvPicPr>
          <p:cNvPr id="3" name="Paveikslėlis 2">
            <a:extLst>
              <a:ext uri="{FF2B5EF4-FFF2-40B4-BE49-F238E27FC236}">
                <a16:creationId xmlns:a16="http://schemas.microsoft.com/office/drawing/2014/main" id="{533C97C2-9BAA-4791-99D7-66A18B4277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905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E27AF5C-BCA3-4E55-9ADE-1F6D6DBD07E5}"/>
              </a:ext>
            </a:extLst>
          </p:cNvPr>
          <p:cNvSpPr txBox="1"/>
          <p:nvPr/>
        </p:nvSpPr>
        <p:spPr>
          <a:xfrm>
            <a:off x="327023" y="388694"/>
            <a:ext cx="61566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400" b="1" dirty="0"/>
              <a:t>	Nevykdymo priežastys</a:t>
            </a:r>
          </a:p>
        </p:txBody>
      </p:sp>
    </p:spTree>
    <p:extLst>
      <p:ext uri="{BB962C8B-B14F-4D97-AF65-F5344CB8AC3E}">
        <p14:creationId xmlns:p14="http://schemas.microsoft.com/office/powerpoint/2010/main" val="1808393188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3320</TotalTime>
  <Words>2248</Words>
  <Application>Microsoft Office PowerPoint</Application>
  <PresentationFormat>Plačiaekranė</PresentationFormat>
  <Paragraphs>348</Paragraphs>
  <Slides>36</Slides>
  <Notes>3</Notes>
  <HiddenSlides>0</HiddenSlides>
  <MMClips>0</MMClips>
  <ScaleCrop>false</ScaleCrop>
  <HeadingPairs>
    <vt:vector size="6" baseType="variant">
      <vt:variant>
        <vt:lpstr>Naudojami šriftai</vt:lpstr>
      </vt:variant>
      <vt:variant>
        <vt:i4>6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36</vt:i4>
      </vt:variant>
    </vt:vector>
  </HeadingPairs>
  <TitlesOfParts>
    <vt:vector size="43" baseType="lpstr">
      <vt:lpstr>Arial</vt:lpstr>
      <vt:lpstr>Calibri</vt:lpstr>
      <vt:lpstr>Calibri Light</vt:lpstr>
      <vt:lpstr>StarSymbol</vt:lpstr>
      <vt:lpstr>Times New Roman</vt:lpstr>
      <vt:lpstr>Times-Roman</vt:lpstr>
      <vt:lpstr>„Office“ tema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Švietimo teikėjų tinklas</vt:lpstr>
      <vt:lpstr>„PowerPoint“ pateiktis</vt:lpstr>
      <vt:lpstr>„PowerPoint“ pateiktis</vt:lpstr>
      <vt:lpstr>„PowerPoint“ pateiktis</vt:lpstr>
      <vt:lpstr>Pasiekimai ir laimėjimai švietimo srityje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User</dc:creator>
  <cp:lastModifiedBy>Vaida Kalasevičienė</cp:lastModifiedBy>
  <cp:revision>251</cp:revision>
  <dcterms:created xsi:type="dcterms:W3CDTF">2019-04-11T19:25:11Z</dcterms:created>
  <dcterms:modified xsi:type="dcterms:W3CDTF">2021-05-03T13:20:06Z</dcterms:modified>
</cp:coreProperties>
</file>