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481" r:id="rId3"/>
    <p:sldId id="363" r:id="rId4"/>
    <p:sldId id="264" r:id="rId5"/>
    <p:sldId id="553" r:id="rId6"/>
    <p:sldId id="516" r:id="rId7"/>
    <p:sldId id="552" r:id="rId8"/>
    <p:sldId id="491" r:id="rId9"/>
    <p:sldId id="555" r:id="rId10"/>
    <p:sldId id="554" r:id="rId11"/>
    <p:sldId id="413" r:id="rId12"/>
    <p:sldId id="459" r:id="rId13"/>
    <p:sldId id="478" r:id="rId14"/>
    <p:sldId id="403" r:id="rId15"/>
    <p:sldId id="405" r:id="rId16"/>
    <p:sldId id="406" r:id="rId17"/>
    <p:sldId id="407" r:id="rId18"/>
    <p:sldId id="479" r:id="rId19"/>
    <p:sldId id="409" r:id="rId20"/>
    <p:sldId id="480" r:id="rId21"/>
    <p:sldId id="476" r:id="rId22"/>
    <p:sldId id="477" r:id="rId23"/>
    <p:sldId id="411" r:id="rId24"/>
    <p:sldId id="410" r:id="rId25"/>
    <p:sldId id="444" r:id="rId26"/>
    <p:sldId id="542" r:id="rId27"/>
    <p:sldId id="258" r:id="rId2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C5"/>
    <a:srgbClr val="FEB513"/>
    <a:srgbClr val="404040"/>
    <a:srgbClr val="FFCA49"/>
    <a:srgbClr val="FFFFFF"/>
    <a:srgbClr val="FEF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eminis stilius 1 – paryškinima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Šviesus stilius 3 – paryškinimas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Vidutinis stilius 2 – paryškinima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20" autoAdjust="0"/>
  </p:normalViewPr>
  <p:slideViewPr>
    <p:cSldViewPr snapToGrid="0">
      <p:cViewPr varScale="1">
        <p:scale>
          <a:sx n="82" d="100"/>
          <a:sy n="82" d="100"/>
        </p:scale>
        <p:origin x="6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3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ida.kalaseviciene\Documents\Vaida\biud&#382;etas\biud&#382;etas_analiz&#279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Lapas5!$A$4</c:f>
              <c:strCache>
                <c:ptCount val="1"/>
                <c:pt idx="0">
                  <c:v>Patvirtinta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Lapas5!$H$3:$J$3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Lapas5!$H$4:$J$4</c:f>
              <c:numCache>
                <c:formatCode>#\ ##0.0</c:formatCode>
                <c:ptCount val="3"/>
                <c:pt idx="0">
                  <c:v>143585.9</c:v>
                </c:pt>
                <c:pt idx="1">
                  <c:v>156566</c:v>
                </c:pt>
                <c:pt idx="2">
                  <c:v>154074.6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C0-403B-9AAB-493D739C8250}"/>
            </c:ext>
          </c:extLst>
        </c:ser>
        <c:ser>
          <c:idx val="1"/>
          <c:order val="1"/>
          <c:tx>
            <c:strRef>
              <c:f>Lapas5!$A$5</c:f>
              <c:strCache>
                <c:ptCount val="1"/>
                <c:pt idx="0">
                  <c:v>Patikslinta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46627231074825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DC0-403B-9AAB-493D739C8250}"/>
                </c:ext>
              </c:extLst>
            </c:dLbl>
            <c:dLbl>
              <c:idx val="1"/>
              <c:layout>
                <c:manualLayout>
                  <c:x val="1.6971458016621873E-3"/>
                  <c:y val="-9.414135646288661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C0-403B-9AAB-493D739C8250}"/>
                </c:ext>
              </c:extLst>
            </c:dLbl>
            <c:dLbl>
              <c:idx val="2"/>
              <c:layout>
                <c:manualLayout>
                  <c:x val="1.6971458016621873E-3"/>
                  <c:y val="-3.03681795041569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C0-403B-9AAB-493D739C82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Lapas5!$H$3:$J$3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Lapas5!$H$5:$J$5</c:f>
              <c:numCache>
                <c:formatCode>#\ ##0.0</c:formatCode>
                <c:ptCount val="3"/>
                <c:pt idx="0">
                  <c:v>148630.20000000001</c:v>
                </c:pt>
                <c:pt idx="1">
                  <c:v>152356</c:v>
                </c:pt>
                <c:pt idx="2">
                  <c:v>177489.30000000002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C0-403B-9AAB-493D739C825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rgbClr val="FFCA49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Lapas5!$H$3:$J$3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2018</c:v>
                      </c:pt>
                      <c:pt idx="1">
                        <c:v>2019</c:v>
                      </c:pt>
                      <c:pt idx="2">
                        <c:v>2020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Lapas5!$H$6:$J$6</c15:sqref>
                        </c15:formulaRef>
                      </c:ext>
                    </c:extLst>
                    <c:numCache>
                      <c:formatCode>#\ ##0.0</c:formatCode>
                      <c:ptCount val="3"/>
                      <c:pt idx="0">
                        <c:v>134238</c:v>
                      </c:pt>
                      <c:pt idx="1">
                        <c:v>150948.70000000001</c:v>
                      </c:pt>
                      <c:pt idx="2">
                        <c:v>172869.6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2DC0-403B-9AAB-493D739C8250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Programos finansavimas 2018 </a:t>
            </a:r>
            <a:r>
              <a:rPr lang="lt-LT" sz="2800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lt-LT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metais, tūkst. eurų</a:t>
            </a:r>
            <a:endParaRPr lang="en-GB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8.63448103540672E-2"/>
          <c:y val="1.517867987159074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Sheet2!$A$4</c:f>
              <c:strCache>
                <c:ptCount val="1"/>
                <c:pt idx="0">
                  <c:v>Savivaldybės biudžetas</c:v>
                </c:pt>
              </c:strCache>
            </c:strRef>
          </c:tx>
          <c:spPr>
            <a:solidFill>
              <a:srgbClr val="FEB513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EB51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913A-4EA9-9198-E02EDEFF16EB}"/>
              </c:ext>
            </c:extLst>
          </c:dPt>
          <c:dPt>
            <c:idx val="1"/>
            <c:invertIfNegative val="0"/>
            <c:bubble3D val="0"/>
            <c:spPr>
              <a:solidFill>
                <a:srgbClr val="FEB51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913A-4EA9-9198-E02EDEFF16EB}"/>
              </c:ext>
            </c:extLst>
          </c:dPt>
          <c:dPt>
            <c:idx val="2"/>
            <c:invertIfNegative val="0"/>
            <c:bubble3D val="0"/>
            <c:spPr>
              <a:solidFill>
                <a:srgbClr val="FEB51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913A-4EA9-9198-E02EDEFF16EB}"/>
              </c:ext>
            </c:extLst>
          </c:dPt>
          <c:dLbls>
            <c:dLbl>
              <c:idx val="0"/>
              <c:layout>
                <c:manualLayout>
                  <c:x val="-9.9878939385280516E-3"/>
                  <c:y val="-2.7423816733086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13A-4EA9-9198-E02EDEFF16EB}"/>
                </c:ext>
              </c:extLst>
            </c:dLbl>
            <c:dLbl>
              <c:idx val="1"/>
              <c:layout>
                <c:manualLayout>
                  <c:x val="0"/>
                  <c:y val="-3.9612179725569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13A-4EA9-9198-E02EDEFF16EB}"/>
                </c:ext>
              </c:extLst>
            </c:dLbl>
            <c:dLbl>
              <c:idx val="2"/>
              <c:layout>
                <c:manualLayout>
                  <c:x val="-3.3292979795093505E-3"/>
                  <c:y val="-2.7423816733086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13A-4EA9-9198-E02EDEFF16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Sheet2!$B$3:$D$3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Sheet2!$B$4:$D$4</c:f>
              <c:numCache>
                <c:formatCode>#,##0</c:formatCode>
                <c:ptCount val="3"/>
                <c:pt idx="0">
                  <c:v>15468.4</c:v>
                </c:pt>
                <c:pt idx="1">
                  <c:v>16297.9</c:v>
                </c:pt>
                <c:pt idx="2">
                  <c:v>17477.099999999999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3A-4EA9-9198-E02EDEFF16EB}"/>
            </c:ext>
          </c:extLst>
        </c:ser>
        <c:ser>
          <c:idx val="1"/>
          <c:order val="1"/>
          <c:tx>
            <c:strRef>
              <c:f>Sheet2!$A$5</c:f>
              <c:strCache>
                <c:ptCount val="1"/>
                <c:pt idx="0">
                  <c:v>Kitos lėšos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051821226317676E-17"/>
                  <c:y val="-3.0470907481207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3A-4EA9-9198-E02EDEFF16EB}"/>
                </c:ext>
              </c:extLst>
            </c:dLbl>
            <c:dLbl>
              <c:idx val="1"/>
              <c:layout>
                <c:manualLayout>
                  <c:x val="-1.2207284905270704E-16"/>
                  <c:y val="-4.570636122181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13A-4EA9-9198-E02EDEFF16EB}"/>
                </c:ext>
              </c:extLst>
            </c:dLbl>
            <c:dLbl>
              <c:idx val="2"/>
              <c:layout>
                <c:manualLayout>
                  <c:x val="0"/>
                  <c:y val="-3.9612179725569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3A-4EA9-9198-E02EDEFF16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Sheet2!$B$3:$D$3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Sheet2!$B$5:$D$5</c:f>
              <c:numCache>
                <c:formatCode>#,##0</c:formatCode>
                <c:ptCount val="3"/>
                <c:pt idx="0">
                  <c:v>20189</c:v>
                </c:pt>
                <c:pt idx="1">
                  <c:v>20504.099999999999</c:v>
                </c:pt>
                <c:pt idx="2">
                  <c:v>26646.3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3A-4EA9-9198-E02EDEFF1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3632847"/>
        <c:axId val="433629935"/>
        <c:axId val="0"/>
      </c:bar3DChart>
      <c:catAx>
        <c:axId val="43363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33629935"/>
        <c:crosses val="autoZero"/>
        <c:auto val="1"/>
        <c:lblAlgn val="ctr"/>
        <c:lblOffset val="100"/>
        <c:noMultiLvlLbl val="0"/>
      </c:catAx>
      <c:valAx>
        <c:axId val="4336299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336328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lt-LT" sz="28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Investicinių projektų finansavimas</a:t>
            </a:r>
            <a:r>
              <a:rPr lang="lt-LT" sz="2800" b="1" baseline="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2018 – 2020 m. tūkst. eurų</a:t>
            </a:r>
            <a:endParaRPr lang="en-GB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041247115930697"/>
          <c:y val="8.47335119927943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t-L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Sheet2!$A$12</c:f>
              <c:strCache>
                <c:ptCount val="1"/>
                <c:pt idx="0">
                  <c:v>Savivaldybės biudžeto lėšos</c:v>
                </c:pt>
              </c:strCache>
            </c:strRef>
          </c:tx>
          <c:spPr>
            <a:solidFill>
              <a:srgbClr val="FEB51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4916173135662542E-2"/>
                  <c:y val="2.82445039975981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3E-47D3-88AF-ADAB0C05FB43}"/>
                </c:ext>
              </c:extLst>
            </c:dLbl>
            <c:dLbl>
              <c:idx val="1"/>
              <c:layout>
                <c:manualLayout>
                  <c:x val="-4.9720002749160604E-17"/>
                  <c:y val="2.82445039975981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3E-47D3-88AF-ADAB0C05FB43}"/>
                </c:ext>
              </c:extLst>
            </c:dLbl>
            <c:dLbl>
              <c:idx val="2"/>
              <c:layout>
                <c:manualLayout>
                  <c:x val="-9.9440005498321209E-17"/>
                  <c:y val="1.6946702398558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13E-47D3-88AF-ADAB0C05FB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Sheet2!$B$11:$D$11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Sheet2!$B$12:$D$12</c:f>
              <c:numCache>
                <c:formatCode>#,##0</c:formatCode>
                <c:ptCount val="3"/>
                <c:pt idx="0">
                  <c:v>1162.9000000000001</c:v>
                </c:pt>
                <c:pt idx="1">
                  <c:v>811</c:v>
                </c:pt>
                <c:pt idx="2">
                  <c:v>897.2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3E-47D3-88AF-ADAB0C05FB43}"/>
            </c:ext>
          </c:extLst>
        </c:ser>
        <c:ser>
          <c:idx val="1"/>
          <c:order val="1"/>
          <c:tx>
            <c:strRef>
              <c:f>Sheet2!$A$13</c:f>
              <c:strCache>
                <c:ptCount val="1"/>
                <c:pt idx="0">
                  <c:v>Europos Sąjungos lėšos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3560157396055861E-3"/>
                  <c:y val="-8.4733511992794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3E-47D3-88AF-ADAB0C05FB43}"/>
                </c:ext>
              </c:extLst>
            </c:dLbl>
            <c:dLbl>
              <c:idx val="1"/>
              <c:layout>
                <c:manualLayout>
                  <c:x val="-1.3560157396056856E-3"/>
                  <c:y val="-1.6946702398558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13E-47D3-88AF-ADAB0C05FB43}"/>
                </c:ext>
              </c:extLst>
            </c:dLbl>
            <c:dLbl>
              <c:idx val="2"/>
              <c:layout>
                <c:manualLayout>
                  <c:x val="-1.3560157396057849E-3"/>
                  <c:y val="-4.2366755996397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13E-47D3-88AF-ADAB0C05FB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Sheet2!$B$11:$D$11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Sheet2!$B$13:$D$13</c:f>
              <c:numCache>
                <c:formatCode>#,##0</c:formatCode>
                <c:ptCount val="3"/>
                <c:pt idx="0">
                  <c:v>1832.8</c:v>
                </c:pt>
                <c:pt idx="1">
                  <c:v>1837.2</c:v>
                </c:pt>
                <c:pt idx="2">
                  <c:v>1938.3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3E-47D3-88AF-ADAB0C05FB43}"/>
            </c:ext>
          </c:extLst>
        </c:ser>
        <c:ser>
          <c:idx val="2"/>
          <c:order val="2"/>
          <c:tx>
            <c:strRef>
              <c:f>Sheet2!$A$14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Sheet2!$B$11:$D$11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Sheet2!$B$14:$D$14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13E-47D3-88AF-ADAB0C05F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0801359"/>
        <c:axId val="420800111"/>
      </c:barChart>
      <c:catAx>
        <c:axId val="4208013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420801359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Lapas5!$G$44:$J$44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  <c:extLst/>
            </c:numRef>
          </c:cat>
          <c:val>
            <c:numRef>
              <c:f>Lapas5!$G$45:$J$45</c:f>
              <c:numCache>
                <c:formatCode>#\ ##0.0</c:formatCode>
                <c:ptCount val="3"/>
                <c:pt idx="0">
                  <c:v>134238</c:v>
                </c:pt>
                <c:pt idx="1">
                  <c:v>150948.70000000001</c:v>
                </c:pt>
                <c:pt idx="2">
                  <c:v>172869.6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39DA-4854-A197-5524DBD86D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12130248"/>
        <c:axId val="312126968"/>
      </c:barChart>
      <c:catAx>
        <c:axId val="312130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12126968"/>
        <c:crosses val="autoZero"/>
        <c:auto val="1"/>
        <c:lblAlgn val="ctr"/>
        <c:lblOffset val="100"/>
        <c:noMultiLvlLbl val="0"/>
      </c:catAx>
      <c:valAx>
        <c:axId val="31212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12130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0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rgbClr val="404040"/>
                </a:solidFill>
              </a:rPr>
              <a:t>Investicinių</a:t>
            </a:r>
            <a:r>
              <a:rPr lang="lt-LT" sz="2000" b="1" baseline="0" dirty="0">
                <a:solidFill>
                  <a:srgbClr val="404040"/>
                </a:solidFill>
              </a:rPr>
              <a:t> projektų finansavimas 2018 – 2020 metais, </a:t>
            </a:r>
          </a:p>
          <a:p>
            <a:pPr>
              <a:defRPr sz="2000"/>
            </a:pPr>
            <a:r>
              <a:rPr lang="lt-LT" sz="2000" b="1" baseline="0" dirty="0">
                <a:solidFill>
                  <a:srgbClr val="404040"/>
                </a:solidFill>
              </a:rPr>
              <a:t>tūkst. eurų</a:t>
            </a:r>
            <a:endParaRPr lang="en-GB" sz="20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6627449959903942"/>
          <c:y val="3.2934117295234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01359"/>
        <c:axId val="420800111"/>
        <c:axId val="0"/>
      </c:bar3DChart>
      <c:catAx>
        <c:axId val="42080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0111"/>
        <c:crosses val="autoZero"/>
        <c:auto val="1"/>
        <c:lblAlgn val="ctr"/>
        <c:lblOffset val="100"/>
        <c:noMultiLvlLbl val="0"/>
      </c:catAx>
      <c:valAx>
        <c:axId val="420800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2080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804893172186"/>
          <c:y val="0.1723722460093185"/>
          <c:w val="0.84397017578272071"/>
          <c:h val="0.706451166875066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Lapas1!$B$2:$B$4</c:f>
              <c:numCache>
                <c:formatCode>#,##0</c:formatCode>
                <c:ptCount val="3"/>
                <c:pt idx="0">
                  <c:v>2069</c:v>
                </c:pt>
                <c:pt idx="1">
                  <c:v>2374.6999999999998</c:v>
                </c:pt>
                <c:pt idx="2">
                  <c:v>3079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51-4DEE-9A1B-60FAC6F77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0312488"/>
        <c:axId val="330316752"/>
      </c:barChart>
      <c:catAx>
        <c:axId val="330312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30316752"/>
        <c:crosses val="autoZero"/>
        <c:auto val="1"/>
        <c:lblAlgn val="ctr"/>
        <c:lblOffset val="100"/>
        <c:noMultiLvlLbl val="0"/>
      </c:catAx>
      <c:valAx>
        <c:axId val="330316752"/>
        <c:scaling>
          <c:orientation val="minMax"/>
          <c:max val="3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30312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2020 m. finansavimas pagal sritis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ASPĮ modernizavimas</c:v>
                </c:pt>
                <c:pt idx="1">
                  <c:v>VSB veikla</c:v>
                </c:pt>
                <c:pt idx="2">
                  <c:v>Veikla</c:v>
                </c:pt>
              </c:strCache>
            </c:strRef>
          </c:cat>
          <c:val>
            <c:numRef>
              <c:f>Lapas1!$B$2:$B$4</c:f>
              <c:numCache>
                <c:formatCode>#,##0</c:formatCode>
                <c:ptCount val="3"/>
                <c:pt idx="0">
                  <c:v>1323.1</c:v>
                </c:pt>
                <c:pt idx="1">
                  <c:v>1197.2</c:v>
                </c:pt>
                <c:pt idx="2">
                  <c:v>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83-43D1-B5A7-4D735887A4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22854432"/>
        <c:axId val="322852464"/>
      </c:barChart>
      <c:catAx>
        <c:axId val="322854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22852464"/>
        <c:crosses val="autoZero"/>
        <c:auto val="1"/>
        <c:lblAlgn val="ctr"/>
        <c:lblOffset val="100"/>
        <c:noMultiLvlLbl val="0"/>
      </c:catAx>
      <c:valAx>
        <c:axId val="32285246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322854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/>
              <a:t>2020</a:t>
            </a:r>
            <a:r>
              <a:rPr lang="en-US" sz="2800" baseline="0"/>
              <a:t> m. Savivaldyb</a:t>
            </a:r>
            <a:r>
              <a:rPr lang="lt-LT" sz="2800" baseline="0"/>
              <a:t>ės biudžeto vykdymas</a:t>
            </a:r>
          </a:p>
          <a:p>
            <a:pPr>
              <a:defRPr sz="2800"/>
            </a:pPr>
            <a:endParaRPr lang="lt-LT" sz="2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Lapas8!$C$20:$F$20</c:f>
              <c:strCache>
                <c:ptCount val="4"/>
                <c:pt idx="0">
                  <c:v>2020 metų patvirtinti asignavimai</c:v>
                </c:pt>
                <c:pt idx="1">
                  <c:v>2020 metų patikslinti asignavimai</c:v>
                </c:pt>
                <c:pt idx="2">
                  <c:v>2020 metų biudžeto pajamų vykdymas</c:v>
                </c:pt>
                <c:pt idx="3">
                  <c:v>2020 metų kasinės išlaidos</c:v>
                </c:pt>
              </c:strCache>
            </c:strRef>
          </c:cat>
          <c:val>
            <c:numRef>
              <c:f>Lapas8!$C$21:$F$21</c:f>
              <c:numCache>
                <c:formatCode>#\ ##0.0_ ;\-#\ ##0.0\ </c:formatCode>
                <c:ptCount val="4"/>
                <c:pt idx="0">
                  <c:v>154074.5</c:v>
                </c:pt>
                <c:pt idx="1">
                  <c:v>177489.30000000002</c:v>
                </c:pt>
                <c:pt idx="2">
                  <c:v>172869.6</c:v>
                </c:pt>
                <c:pt idx="3">
                  <c:v>156617.80000000002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F6-4919-A9DB-F3EB29497E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6621984"/>
        <c:axId val="326623952"/>
      </c:barChart>
      <c:catAx>
        <c:axId val="32662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26623952"/>
        <c:crosses val="autoZero"/>
        <c:auto val="1"/>
        <c:lblAlgn val="ctr"/>
        <c:lblOffset val="100"/>
        <c:noMultiLvlLbl val="0"/>
      </c:catAx>
      <c:valAx>
        <c:axId val="3266239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_ ;\-#\ ##0.0\ " sourceLinked="1"/>
        <c:majorTickMark val="none"/>
        <c:minorTickMark val="none"/>
        <c:tickLblPos val="nextTo"/>
        <c:crossAx val="326621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sz="2400" b="1" dirty="0">
                <a:solidFill>
                  <a:schemeClr val="tx1"/>
                </a:solidFill>
              </a:rPr>
              <a:t>Piniginės socialinės paramos</a:t>
            </a:r>
            <a:r>
              <a:rPr lang="lt-LT" sz="2400" b="1" baseline="0" dirty="0">
                <a:solidFill>
                  <a:schemeClr val="tx1"/>
                </a:solidFill>
              </a:rPr>
              <a:t> gavėjai</a:t>
            </a:r>
          </a:p>
          <a:p>
            <a:pPr>
              <a:defRPr sz="1800" b="1">
                <a:solidFill>
                  <a:schemeClr val="tx1"/>
                </a:solidFill>
              </a:defRPr>
            </a:pPr>
            <a:endParaRPr lang="lt-LT" sz="18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665666244127954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>
        <c:manualLayout>
          <c:layoutTarget val="inner"/>
          <c:xMode val="edge"/>
          <c:yMode val="edge"/>
          <c:x val="0.18207025825509848"/>
          <c:y val="0.15309190047850854"/>
          <c:w val="0.740066420791199"/>
          <c:h val="0.448145469178249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Socialinės pašalpos gavėjai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8098764303673479E-3"/>
                  <c:y val="8.0474119157103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62-4F5B-B29E-9D2C041E711C}"/>
                </c:ext>
              </c:extLst>
            </c:dLbl>
            <c:dLbl>
              <c:idx val="1"/>
              <c:layout>
                <c:manualLayout>
                  <c:x val="-8.3784609646365956E-17"/>
                  <c:y val="1.5297430224445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62-4F5B-B29E-9D2C041E71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3214</c:v>
                </c:pt>
                <c:pt idx="1">
                  <c:v>3096</c:v>
                </c:pt>
                <c:pt idx="2">
                  <c:v>2714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62-4F5B-B29E-9D2C041E711C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Būsto šildymo išlaidų, išlaidų karštam ir geriamajam vandeniui kompensacijų gavėjai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6923076923077274E-3"/>
                  <c:y val="-9.53302678397411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62-4F5B-B29E-9D2C041E711C}"/>
                </c:ext>
              </c:extLst>
            </c:dLbl>
            <c:dLbl>
              <c:idx val="1"/>
              <c:layout>
                <c:manualLayout>
                  <c:x val="1.923076923076782E-3"/>
                  <c:y val="1.5656611824687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62-4F5B-B29E-9D2C041E71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Lapas1!$C$2:$C$4</c:f>
              <c:numCache>
                <c:formatCode>General</c:formatCode>
                <c:ptCount val="3"/>
                <c:pt idx="0">
                  <c:v>6432</c:v>
                </c:pt>
                <c:pt idx="1">
                  <c:v>6290</c:v>
                </c:pt>
                <c:pt idx="2">
                  <c:v>5904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262-4F5B-B29E-9D2C041E711C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Tikslinių, periodinių, sąlyginių ir vienkartinių pašalpų gavėjai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2.02338937977767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62-4F5B-B29E-9D2C041E711C}"/>
                </c:ext>
              </c:extLst>
            </c:dLbl>
            <c:dLbl>
              <c:idx val="1"/>
              <c:layout>
                <c:manualLayout>
                  <c:x val="0"/>
                  <c:y val="-1.1562225027301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62-4F5B-B29E-9D2C041E711C}"/>
                </c:ext>
              </c:extLst>
            </c:dLbl>
            <c:dLbl>
              <c:idx val="2"/>
              <c:layout>
                <c:manualLayout>
                  <c:x val="6.3912804070136936E-3"/>
                  <c:y val="-2.7405209291058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262-4F5B-B29E-9D2C041E71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Lapas1!$D$2:$D$4</c:f>
              <c:numCache>
                <c:formatCode>General</c:formatCode>
                <c:ptCount val="3"/>
                <c:pt idx="0">
                  <c:v>556</c:v>
                </c:pt>
                <c:pt idx="1">
                  <c:v>758</c:v>
                </c:pt>
                <c:pt idx="2">
                  <c:v>1556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262-4F5B-B29E-9D2C041E71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82269712"/>
        <c:axId val="319756336"/>
      </c:barChart>
      <c:catAx>
        <c:axId val="28226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  <c:crossAx val="319756336"/>
        <c:crosses val="autoZero"/>
        <c:auto val="1"/>
        <c:lblAlgn val="ctr"/>
        <c:lblOffset val="100"/>
        <c:noMultiLvlLbl val="0"/>
      </c:catAx>
      <c:valAx>
        <c:axId val="319756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lt-LT"/>
          </a:p>
        </c:txPr>
        <c:crossAx val="28226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</c:legendEntry>
      <c:layout>
        <c:manualLayout>
          <c:xMode val="edge"/>
          <c:yMode val="edge"/>
          <c:x val="5.5824415919960256E-4"/>
          <c:y val="0.70294972940535239"/>
          <c:w val="0.9994417613554889"/>
          <c:h val="0.297050175959767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lt-LT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bg1">
          <a:lumMod val="75000"/>
          <a:alpha val="92000"/>
        </a:schemeClr>
      </a:solidFill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sz="2400" b="1" i="0" baseline="0" dirty="0">
                <a:solidFill>
                  <a:schemeClr val="tx1"/>
                </a:solidFill>
              </a:rPr>
              <a:t>Priimtų sprendimų skaičius</a:t>
            </a:r>
          </a:p>
        </c:rich>
      </c:tx>
      <c:layout>
        <c:manualLayout>
          <c:xMode val="edge"/>
          <c:yMode val="edge"/>
          <c:x val="0.1166541729031485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>
        <c:manualLayout>
          <c:layoutTarget val="inner"/>
          <c:xMode val="edge"/>
          <c:yMode val="edge"/>
          <c:x val="0.18207025825509848"/>
          <c:y val="0.15309190047850854"/>
          <c:w val="0.77290671324755145"/>
          <c:h val="0.44814546917824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Priimta sprendimų dėl socialinės pašalpos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accen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8.3784609646365956E-17"/>
                  <c:y val="1.52974265392282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A9-4A5C-A609-1F605A5CD1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</c:f>
              <c:strCache>
                <c:ptCount val="1"/>
                <c:pt idx="0">
                  <c:v>2020 metai</c:v>
                </c:pt>
              </c:strCache>
            </c:strRef>
          </c:cat>
          <c:val>
            <c:numRef>
              <c:f>Lapas1!$B$2</c:f>
              <c:numCache>
                <c:formatCode>General</c:formatCode>
                <c:ptCount val="1"/>
                <c:pt idx="0">
                  <c:v>5037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A9-4A5C-A609-1F605A5CD172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Priimta sprendimų dėl būsto šildymo išlaidų, išlaidų karštam ir geriamajam vandeniui kompensacijų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</c:f>
              <c:strCache>
                <c:ptCount val="1"/>
                <c:pt idx="0">
                  <c:v>2020 metai</c:v>
                </c:pt>
              </c:strCache>
            </c:strRef>
          </c:cat>
          <c:val>
            <c:numRef>
              <c:f>Lapas1!$C$2</c:f>
              <c:numCache>
                <c:formatCode>General</c:formatCode>
                <c:ptCount val="1"/>
                <c:pt idx="0">
                  <c:v>7473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A9-4A5C-A609-1F605A5CD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20008064"/>
        <c:axId val="320008448"/>
      </c:barChart>
      <c:catAx>
        <c:axId val="32000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  <c:crossAx val="320008448"/>
        <c:crosses val="autoZero"/>
        <c:auto val="1"/>
        <c:lblAlgn val="ctr"/>
        <c:lblOffset val="100"/>
        <c:noMultiLvlLbl val="0"/>
      </c:catAx>
      <c:valAx>
        <c:axId val="320008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lt-LT"/>
          </a:p>
        </c:txPr>
        <c:crossAx val="320008064"/>
        <c:crosses val="autoZero"/>
        <c:crossBetween val="between"/>
        <c:majorUnit val="2000"/>
        <c:minorUnit val="1000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lt-LT"/>
          </a:p>
        </c:txPr>
      </c:legendEntry>
      <c:layout>
        <c:manualLayout>
          <c:xMode val="edge"/>
          <c:yMode val="edge"/>
          <c:x val="4.6247713718843057E-2"/>
          <c:y val="0.73474594286531059"/>
          <c:w val="0.93807682767478195"/>
          <c:h val="0.245020163336912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lt-LT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bg1">
          <a:lumMod val="75000"/>
          <a:alpha val="92000"/>
        </a:schemeClr>
      </a:solidFill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sz="2000" b="1" dirty="0">
                <a:solidFill>
                  <a:schemeClr val="tx1"/>
                </a:solidFill>
              </a:rPr>
              <a:t>Išmokų iš Valstybės</a:t>
            </a:r>
            <a:r>
              <a:rPr lang="lt-LT" sz="2000" b="1" baseline="0" dirty="0">
                <a:solidFill>
                  <a:schemeClr val="tx1"/>
                </a:solidFill>
              </a:rPr>
              <a:t> biudžeto gavėjų skaičius</a:t>
            </a:r>
            <a:endParaRPr lang="lt-LT" sz="20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>
        <c:manualLayout>
          <c:layoutTarget val="inner"/>
          <c:xMode val="edge"/>
          <c:yMode val="edge"/>
          <c:x val="0.12155264643260856"/>
          <c:y val="0.10243809111402973"/>
          <c:w val="0.82515041036083647"/>
          <c:h val="0.64853617595626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Išmokos vaikams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8E-4F05-BDFF-5B1D65FB04C7}"/>
                </c:ext>
              </c:extLst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8E-4F05-BDFF-5B1D65FB04C7}"/>
                </c:ext>
              </c:extLst>
            </c:dLbl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28E-4F05-BDFF-5B1D65FB04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Lapas1!$B$2:$B$4</c:f>
              <c:numCache>
                <c:formatCode>#,##0</c:formatCode>
                <c:ptCount val="3"/>
                <c:pt idx="0">
                  <c:v>20822</c:v>
                </c:pt>
                <c:pt idx="1">
                  <c:v>21192</c:v>
                </c:pt>
                <c:pt idx="2">
                  <c:v>19324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8E-4F05-BDFF-5B1D65FB04C7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Šalpos ir tikslinės kompensacijos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Lapas1!$C$2:$C$4</c:f>
              <c:numCache>
                <c:formatCode>#,##0</c:formatCode>
                <c:ptCount val="3"/>
                <c:pt idx="0">
                  <c:v>5828</c:v>
                </c:pt>
                <c:pt idx="1">
                  <c:v>3671</c:v>
                </c:pt>
                <c:pt idx="2">
                  <c:v>3690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8E-4F05-BDFF-5B1D65FB04C7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Socialinė parama mokiniams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2415279161462269E-3"/>
                  <c:y val="-5.76461357911466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28E-4F05-BDFF-5B1D65FB04C7}"/>
                </c:ext>
              </c:extLst>
            </c:dLbl>
            <c:dLbl>
              <c:idx val="2"/>
              <c:layout>
                <c:manualLayout>
                  <c:x val="-2.4830558322924538E-3"/>
                  <c:y val="-1.44115339477866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28E-4F05-BDFF-5B1D65FB04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Lapas1!$D$2:$D$4</c:f>
              <c:numCache>
                <c:formatCode>#,##0</c:formatCode>
                <c:ptCount val="3"/>
                <c:pt idx="0">
                  <c:v>1694</c:v>
                </c:pt>
                <c:pt idx="1">
                  <c:v>1688</c:v>
                </c:pt>
                <c:pt idx="2">
                  <c:v>3645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28E-4F05-BDFF-5B1D65FB04C7}"/>
            </c:ext>
          </c:extLst>
        </c:ser>
        <c:ser>
          <c:idx val="3"/>
          <c:order val="3"/>
          <c:tx>
            <c:strRef>
              <c:f>Lapas1!$E$1</c:f>
              <c:strCache>
                <c:ptCount val="1"/>
                <c:pt idx="0">
                  <c:v>Parama mirties atveju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44115339477866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28E-4F05-BDFF-5B1D65FB04C7}"/>
                </c:ext>
              </c:extLst>
            </c:dLbl>
            <c:dLbl>
              <c:idx val="1"/>
              <c:layout>
                <c:manualLayout>
                  <c:x val="-2.2761082191383739E-17"/>
                  <c:y val="-2.3058454316458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28E-4F05-BDFF-5B1D65FB04C7}"/>
                </c:ext>
              </c:extLst>
            </c:dLbl>
            <c:dLbl>
              <c:idx val="2"/>
              <c:layout>
                <c:manualLayout>
                  <c:x val="-2.2761082191383739E-17"/>
                  <c:y val="-2.8823067895573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28E-4F05-BDFF-5B1D65FB04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Lapas1!$E$2:$E$4</c:f>
              <c:numCache>
                <c:formatCode>#,##0</c:formatCode>
                <c:ptCount val="3"/>
                <c:pt idx="0">
                  <c:v>1551</c:v>
                </c:pt>
                <c:pt idx="1">
                  <c:v>1458</c:v>
                </c:pt>
                <c:pt idx="2">
                  <c:v>1526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28E-4F05-BDFF-5B1D65FB04C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28600944"/>
        <c:axId val="286160840"/>
      </c:barChart>
      <c:catAx>
        <c:axId val="328600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286160840"/>
        <c:crosses val="autoZero"/>
        <c:auto val="1"/>
        <c:lblAlgn val="ctr"/>
        <c:lblOffset val="100"/>
        <c:noMultiLvlLbl val="0"/>
      </c:catAx>
      <c:valAx>
        <c:axId val="286160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2860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ayout>
        <c:manualLayout>
          <c:xMode val="edge"/>
          <c:yMode val="edge"/>
          <c:x val="0"/>
          <c:y val="0.82308109665673068"/>
          <c:w val="0.99950365090074555"/>
          <c:h val="0.159625220941327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b="1" dirty="0">
                <a:solidFill>
                  <a:schemeClr val="tx1"/>
                </a:solidFill>
              </a:rPr>
              <a:t>Asmenų (šeimų),</a:t>
            </a:r>
            <a:r>
              <a:rPr lang="lt-LT" b="1" baseline="0" dirty="0">
                <a:solidFill>
                  <a:schemeClr val="tx1"/>
                </a:solidFill>
              </a:rPr>
              <a:t> laukiančių socialinio būsto, skaičius</a:t>
            </a:r>
            <a:endParaRPr lang="lt-LT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Asmenų (šeimų) skaičius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9D-4C0B-BE86-077542FE9CE3}"/>
                </c:ext>
              </c:extLst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9D-4C0B-BE86-077542FE9CE3}"/>
                </c:ext>
              </c:extLst>
            </c:dLbl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9D-4C0B-BE86-077542FE9C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503</c:v>
                </c:pt>
                <c:pt idx="1">
                  <c:v>492</c:v>
                </c:pt>
                <c:pt idx="2">
                  <c:v>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9D-4C0B-BE86-077542FE9C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86161232"/>
        <c:axId val="286162800"/>
      </c:barChart>
      <c:catAx>
        <c:axId val="286161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286162800"/>
        <c:crosses val="autoZero"/>
        <c:auto val="1"/>
        <c:lblAlgn val="ctr"/>
        <c:lblOffset val="100"/>
        <c:noMultiLvlLbl val="0"/>
      </c:catAx>
      <c:valAx>
        <c:axId val="286162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28616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t-LT" b="1" dirty="0">
                <a:solidFill>
                  <a:schemeClr val="tx1"/>
                </a:solidFill>
              </a:rPr>
              <a:t>Asmenų (šeimų)</a:t>
            </a:r>
            <a:r>
              <a:rPr lang="lt-LT" b="1" baseline="0" dirty="0">
                <a:solidFill>
                  <a:schemeClr val="tx1"/>
                </a:solidFill>
              </a:rPr>
              <a:t>, gavusių būstą, skaičius</a:t>
            </a:r>
            <a:endParaRPr lang="lt-LT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Išnuomota socialinių būstų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E19-4554-8915-8F4DAF2F39F1}"/>
                </c:ext>
              </c:extLst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19-4554-8915-8F4DAF2F39F1}"/>
                </c:ext>
              </c:extLst>
            </c:dLbl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E19-4554-8915-8F4DAF2F39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35</c:v>
                </c:pt>
                <c:pt idx="1">
                  <c:v>33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19-4554-8915-8F4DAF2F39F1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Išnuomota bendrabučių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Lapas1!$A$2:$A$4</c:f>
              <c:strCache>
                <c:ptCount val="3"/>
                <c:pt idx="0">
                  <c:v>2018 metai</c:v>
                </c:pt>
                <c:pt idx="1">
                  <c:v>2019 metai</c:v>
                </c:pt>
                <c:pt idx="2">
                  <c:v>2020 metai</c:v>
                </c:pt>
              </c:strCache>
            </c:strRef>
          </c:cat>
          <c:val>
            <c:numRef>
              <c:f>Lapas1!$C$2:$C$4</c:f>
              <c:numCache>
                <c:formatCode>General</c:formatCode>
                <c:ptCount val="3"/>
                <c:pt idx="0">
                  <c:v>18</c:v>
                </c:pt>
                <c:pt idx="1">
                  <c:v>14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19-4554-8915-8F4DAF2F39F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86162408"/>
        <c:axId val="286163192"/>
      </c:barChart>
      <c:catAx>
        <c:axId val="28616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286163192"/>
        <c:crosses val="autoZero"/>
        <c:auto val="1"/>
        <c:lblAlgn val="ctr"/>
        <c:lblOffset val="100"/>
        <c:noMultiLvlLbl val="0"/>
      </c:catAx>
      <c:valAx>
        <c:axId val="286163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286162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515762861825"/>
          <c:y val="3.0419499487092834E-2"/>
          <c:w val="0.806493274372444"/>
          <c:h val="0.7390309614761100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4307816"/>
        <c:axId val="304312080"/>
        <c:extLst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Lapas5!$A$6</c15:sqref>
                        </c15:formulaRef>
                      </c:ext>
                    </c:extLst>
                    <c:strCache>
                      <c:ptCount val="1"/>
                      <c:pt idx="0">
                        <c:v>Įvykdymas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2"/>
                    <c:layout>
                      <c:manualLayout>
                        <c:x val="1.5136289825970741E-4"/>
                        <c:y val="-9.2088338923306493E-2"/>
                      </c:manualLayout>
                    </c:layout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100" b="0" i="0" u="none" strike="noStrike" kern="1200" baseline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lt-LT"/>
                      </a:p>
                    </c:txPr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13781336861255034"/>
                            <c:h val="4.4841216527390947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0A-484D-4EB6-AC92-2EC14889484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Lapas5!$G$3:$I$3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Lapas5!$G$6:$I$6</c15:sqref>
                        </c15:formulaRef>
                      </c:ext>
                    </c:extLst>
                    <c:numCache>
                      <c:formatCode>#,##0.0</c:formatCode>
                      <c:ptCount val="3"/>
                      <c:pt idx="0">
                        <c:v>114535.3</c:v>
                      </c:pt>
                      <c:pt idx="1">
                        <c:v>134238</c:v>
                      </c:pt>
                      <c:pt idx="2">
                        <c:v>151082.1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484D-4EB6-AC92-2EC14889484C}"/>
                  </c:ext>
                </c:extLst>
              </c15:ser>
            </c15:filteredBarSeries>
          </c:ext>
        </c:extLst>
      </c:barChart>
      <c:catAx>
        <c:axId val="30430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04312080"/>
        <c:crosses val="autoZero"/>
        <c:auto val="1"/>
        <c:lblAlgn val="ctr"/>
        <c:lblOffset val="100"/>
        <c:noMultiLvlLbl val="0"/>
      </c:catAx>
      <c:valAx>
        <c:axId val="3043120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3043078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/>
      <dgm:spPr>
        <a:solidFill>
          <a:srgbClr val="FEB513"/>
        </a:solidFill>
      </dgm:spPr>
      <dgm:t>
        <a:bodyPr/>
        <a:lstStyle/>
        <a:p>
          <a:r>
            <a:rPr lang="lt-LT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Savivaldybės biudžetinės įstaigos </a:t>
          </a:r>
          <a:r>
            <a:rPr lang="lt-LT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 įstaigos)</a:t>
          </a: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/>
      <dgm:spPr>
        <a:solidFill>
          <a:srgbClr val="FEB513"/>
        </a:solidFill>
      </dgm:spPr>
      <dgm:t>
        <a:bodyPr/>
        <a:lstStyle/>
        <a:p>
          <a:r>
            <a:rPr lang="lt-LT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Valstybinės, viešosios ir kitos įstaigos </a:t>
          </a:r>
          <a:r>
            <a:rPr lang="lt-LT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(52 įstaigos)</a:t>
          </a: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A594FC75-FF6C-40EE-9CC0-1C05725038EE}">
      <dgm:prSet phldrT="[Tekstas]"/>
      <dgm:spPr>
        <a:solidFill>
          <a:srgbClr val="FEB513"/>
        </a:solidFill>
      </dgm:spPr>
      <dgm:t>
        <a:bodyPr/>
        <a:lstStyle/>
        <a:p>
          <a:r>
            <a:rPr lang="lt-LT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Nevyriausybinės organizacijos </a:t>
          </a:r>
          <a:r>
            <a:rPr lang="lt-LT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(20 organizacijų)</a:t>
          </a:r>
        </a:p>
      </dgm:t>
    </dgm:pt>
    <dgm:pt modelId="{F5E3C8DA-3C55-4F44-9F53-D11B400C09DB}" type="parTrans" cxnId="{78415023-39F7-4D32-B384-51422583EE7C}">
      <dgm:prSet/>
      <dgm:spPr/>
      <dgm:t>
        <a:bodyPr/>
        <a:lstStyle/>
        <a:p>
          <a:endParaRPr lang="lt-LT"/>
        </a:p>
      </dgm:t>
    </dgm:pt>
    <dgm:pt modelId="{4775F669-C8C7-44AB-9DEA-F513B4C66F85}" type="sibTrans" cxnId="{78415023-39F7-4D32-B384-51422583EE7C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3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3"/>
      <dgm:spPr/>
    </dgm:pt>
    <dgm:pt modelId="{A9039B8A-5A50-4920-8C80-C7F32AC0B6E6}" type="pres">
      <dgm:prSet presAssocID="{032B9994-59AF-4C27-8CB5-F886D771E235}" presName="dstNode" presStyleLbl="node1" presStyleIdx="0" presStyleCnt="3"/>
      <dgm:spPr/>
    </dgm:pt>
    <dgm:pt modelId="{05134EEA-1AC9-43CD-A71C-902810DC0AEE}" type="pres">
      <dgm:prSet presAssocID="{C3BF6651-E4A2-4BFD-AB9C-1A8FEA848C85}" presName="text_1" presStyleLbl="node1" presStyleIdx="0" presStyleCnt="3" custScaleX="100466" custScaleY="96840" custLinFactNeighborX="189" custLinFactNeighborY="-3300">
        <dgm:presLayoutVars>
          <dgm:bulletEnabled val="1"/>
        </dgm:presLayoutVars>
      </dgm:prSet>
      <dgm:spPr/>
    </dgm:pt>
    <dgm:pt modelId="{F1B72CD0-5770-4841-9F97-265F38B87BFB}" type="pres">
      <dgm:prSet presAssocID="{C3BF6651-E4A2-4BFD-AB9C-1A8FEA848C85}" presName="accent_1" presStyleCnt="0"/>
      <dgm:spPr/>
    </dgm:pt>
    <dgm:pt modelId="{039F22A5-E0FC-4486-BB40-B8E2D191400B}" type="pres">
      <dgm:prSet presAssocID="{C3BF6651-E4A2-4BFD-AB9C-1A8FEA848C85}" presName="accentRepeatNode" presStyleLbl="solidFgAcc1" presStyleIdx="0" presStyleCnt="3"/>
      <dgm:spPr>
        <a:solidFill>
          <a:schemeClr val="accent2"/>
        </a:solidFill>
      </dgm:spPr>
    </dgm:pt>
    <dgm:pt modelId="{31680516-8B88-4070-ABA2-1BF8D15F3304}" type="pres">
      <dgm:prSet presAssocID="{6675EBC9-0AD4-46DD-B214-077886505AE0}" presName="text_2" presStyleLbl="node1" presStyleIdx="1" presStyleCnt="3">
        <dgm:presLayoutVars>
          <dgm:bulletEnabled val="1"/>
        </dgm:presLayoutVars>
      </dgm:prSet>
      <dgm:spPr/>
    </dgm:pt>
    <dgm:pt modelId="{E372605A-0C5A-4915-AC73-A983D0EDE74B}" type="pres">
      <dgm:prSet presAssocID="{6675EBC9-0AD4-46DD-B214-077886505AE0}" presName="accent_2" presStyleCnt="0"/>
      <dgm:spPr/>
    </dgm:pt>
    <dgm:pt modelId="{EA77A3AD-078C-456F-89AA-EA4472F69D07}" type="pres">
      <dgm:prSet presAssocID="{6675EBC9-0AD4-46DD-B214-077886505AE0}" presName="accentRepeatNode" presStyleLbl="solidFgAcc1" presStyleIdx="1" presStyleCnt="3"/>
      <dgm:spPr>
        <a:solidFill>
          <a:schemeClr val="accent2"/>
        </a:solidFill>
      </dgm:spPr>
    </dgm:pt>
    <dgm:pt modelId="{07813B7B-9C86-4492-BCD4-A7D94C510A03}" type="pres">
      <dgm:prSet presAssocID="{A594FC75-FF6C-40EE-9CC0-1C05725038EE}" presName="text_3" presStyleLbl="node1" presStyleIdx="2" presStyleCnt="3" custLinFactNeighborX="-264" custLinFactNeighborY="390">
        <dgm:presLayoutVars>
          <dgm:bulletEnabled val="1"/>
        </dgm:presLayoutVars>
      </dgm:prSet>
      <dgm:spPr/>
    </dgm:pt>
    <dgm:pt modelId="{079E80DF-7CF6-4717-A743-FD2C565A46C6}" type="pres">
      <dgm:prSet presAssocID="{A594FC75-FF6C-40EE-9CC0-1C05725038EE}" presName="accent_3" presStyleCnt="0"/>
      <dgm:spPr/>
    </dgm:pt>
    <dgm:pt modelId="{8B91D644-257D-40B8-80CC-7C11E4C67BCD}" type="pres">
      <dgm:prSet presAssocID="{A594FC75-FF6C-40EE-9CC0-1C05725038EE}" presName="accentRepeatNode" presStyleLbl="solidFgAcc1" presStyleIdx="2" presStyleCnt="3"/>
      <dgm:spPr>
        <a:solidFill>
          <a:schemeClr val="accent2"/>
        </a:solidFill>
      </dgm:spPr>
    </dgm:pt>
  </dgm:ptLst>
  <dgm:cxnLst>
    <dgm:cxn modelId="{6B99830F-A718-4499-992A-3E8915BB7C9F}" type="presOf" srcId="{4A43E8D7-09B3-4A4D-A63E-29751089812C}" destId="{D77D2CAF-B65F-45CC-9332-13B049545A38}" srcOrd="0" destOrd="0" presId="urn:microsoft.com/office/officeart/2008/layout/VerticalCurvedList"/>
    <dgm:cxn modelId="{E6ED0217-E7C1-45F2-AE11-782FAAEF0EFE}" type="presOf" srcId="{A594FC75-FF6C-40EE-9CC0-1C05725038EE}" destId="{07813B7B-9C86-4492-BCD4-A7D94C510A03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78415023-39F7-4D32-B384-51422583EE7C}" srcId="{032B9994-59AF-4C27-8CB5-F886D771E235}" destId="{A594FC75-FF6C-40EE-9CC0-1C05725038EE}" srcOrd="2" destOrd="0" parTransId="{F5E3C8DA-3C55-4F44-9F53-D11B400C09DB}" sibTransId="{4775F669-C8C7-44AB-9DEA-F513B4C66F85}"/>
    <dgm:cxn modelId="{3F171574-D42C-48C2-B4BA-7FF59ED531E8}" type="presOf" srcId="{C3BF6651-E4A2-4BFD-AB9C-1A8FEA848C85}" destId="{05134EEA-1AC9-43CD-A71C-902810DC0AEE}" srcOrd="0" destOrd="0" presId="urn:microsoft.com/office/officeart/2008/layout/VerticalCurvedList"/>
    <dgm:cxn modelId="{95AE4EB7-777C-41DE-9B67-D72564504C6D}" srcId="{032B9994-59AF-4C27-8CB5-F886D771E235}" destId="{C3BF6651-E4A2-4BFD-AB9C-1A8FEA848C85}" srcOrd="0" destOrd="0" parTransId="{70FF2AFB-5CA3-4346-9BB2-DB7C67298742}" sibTransId="{4A43E8D7-09B3-4A4D-A63E-29751089812C}"/>
    <dgm:cxn modelId="{B205CCC4-FAB0-4A97-A2AD-C6D3402ABA72}" type="presOf" srcId="{6675EBC9-0AD4-46DD-B214-077886505AE0}" destId="{31680516-8B88-4070-ABA2-1BF8D15F3304}" srcOrd="0" destOrd="0" presId="urn:microsoft.com/office/officeart/2008/layout/VerticalCurvedList"/>
    <dgm:cxn modelId="{50F94FDA-1673-4252-A5C6-32C89A1886B4}" srcId="{032B9994-59AF-4C27-8CB5-F886D771E235}" destId="{6675EBC9-0AD4-46DD-B214-077886505AE0}" srcOrd="1" destOrd="0" parTransId="{C83A1964-83E4-4336-B880-702FDD6276FA}" sibTransId="{5B231D2B-A521-4CFE-BB51-F1B867786A0E}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24C89DFD-62B7-4D5F-8F07-5E1051123891}" type="presParOf" srcId="{E8102C28-0DCC-4B26-9FBD-E02FD3BF853F}" destId="{05134EEA-1AC9-43CD-A71C-902810DC0AEE}" srcOrd="1" destOrd="0" presId="urn:microsoft.com/office/officeart/2008/layout/VerticalCurvedList"/>
    <dgm:cxn modelId="{A2A52B8E-A3CD-4E30-AF39-F9E2116FC184}" type="presParOf" srcId="{E8102C28-0DCC-4B26-9FBD-E02FD3BF853F}" destId="{F1B72CD0-5770-4841-9F97-265F38B87BFB}" srcOrd="2" destOrd="0" presId="urn:microsoft.com/office/officeart/2008/layout/VerticalCurvedList"/>
    <dgm:cxn modelId="{4DCC6A32-953F-437A-BA71-586804B80F18}" type="presParOf" srcId="{F1B72CD0-5770-4841-9F97-265F38B87BFB}" destId="{039F22A5-E0FC-4486-BB40-B8E2D191400B}" srcOrd="0" destOrd="0" presId="urn:microsoft.com/office/officeart/2008/layout/VerticalCurvedList"/>
    <dgm:cxn modelId="{BC54AFD2-7112-4224-AE51-0CD3A33B00B2}" type="presParOf" srcId="{E8102C28-0DCC-4B26-9FBD-E02FD3BF853F}" destId="{31680516-8B88-4070-ABA2-1BF8D15F3304}" srcOrd="3" destOrd="0" presId="urn:microsoft.com/office/officeart/2008/layout/VerticalCurvedList"/>
    <dgm:cxn modelId="{7DB8E4F9-2529-4ACA-BC96-127007704505}" type="presParOf" srcId="{E8102C28-0DCC-4B26-9FBD-E02FD3BF853F}" destId="{E372605A-0C5A-4915-AC73-A983D0EDE74B}" srcOrd="4" destOrd="0" presId="urn:microsoft.com/office/officeart/2008/layout/VerticalCurvedList"/>
    <dgm:cxn modelId="{AE9CA61C-8375-41C7-95FE-4C967109CFDF}" type="presParOf" srcId="{E372605A-0C5A-4915-AC73-A983D0EDE74B}" destId="{EA77A3AD-078C-456F-89AA-EA4472F69D07}" srcOrd="0" destOrd="0" presId="urn:microsoft.com/office/officeart/2008/layout/VerticalCurvedList"/>
    <dgm:cxn modelId="{B0E9AEEB-854E-4E40-8375-9136F0F9C5E1}" type="presParOf" srcId="{E8102C28-0DCC-4B26-9FBD-E02FD3BF853F}" destId="{07813B7B-9C86-4492-BCD4-A7D94C510A03}" srcOrd="5" destOrd="0" presId="urn:microsoft.com/office/officeart/2008/layout/VerticalCurvedList"/>
    <dgm:cxn modelId="{5841AF12-B9B7-40CC-AA31-619772C649E8}" type="presParOf" srcId="{E8102C28-0DCC-4B26-9FBD-E02FD3BF853F}" destId="{079E80DF-7CF6-4717-A743-FD2C565A46C6}" srcOrd="6" destOrd="0" presId="urn:microsoft.com/office/officeart/2008/layout/VerticalCurvedList"/>
    <dgm:cxn modelId="{2782F49F-C468-4F6D-80AF-19B757D33D66}" type="presParOf" srcId="{079E80DF-7CF6-4717-A743-FD2C565A46C6}" destId="{8B91D644-257D-40B8-80CC-7C11E4C67B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 custT="1"/>
      <dgm:spPr>
        <a:solidFill>
          <a:srgbClr val="FEB513"/>
        </a:solidFill>
      </dgm:spPr>
      <dgm:t>
        <a:bodyPr/>
        <a:lstStyle/>
        <a:p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Pavėžėjimo su pagalba paslauga asmenims turintiems negalią </a:t>
          </a: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Laikino atokvėpio paslauga </a:t>
          </a:r>
          <a:r>
            <a:rPr lang="lt-LT" sz="24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slaugomų arba nuolatinės priežiūros reikalaujančių vaikų bei suaugusių žmonių su negalia artimiesiems </a:t>
          </a:r>
          <a:endParaRPr lang="lt-LT" sz="2400" b="1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A594FC75-FF6C-40EE-9CC0-1C05725038EE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Apsaugoto būsto paslauga </a:t>
          </a:r>
          <a:r>
            <a:rPr lang="lt-LT" sz="24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suaugusiems asmenims turintiems psichikos ir/ar proto negalią </a:t>
          </a:r>
        </a:p>
      </dgm:t>
    </dgm:pt>
    <dgm:pt modelId="{F5E3C8DA-3C55-4F44-9F53-D11B400C09DB}" type="parTrans" cxnId="{78415023-39F7-4D32-B384-51422583EE7C}">
      <dgm:prSet/>
      <dgm:spPr/>
      <dgm:t>
        <a:bodyPr/>
        <a:lstStyle/>
        <a:p>
          <a:endParaRPr lang="lt-LT"/>
        </a:p>
      </dgm:t>
    </dgm:pt>
    <dgm:pt modelId="{4775F669-C8C7-44AB-9DEA-F513B4C66F85}" type="sibTrans" cxnId="{78415023-39F7-4D32-B384-51422583EE7C}">
      <dgm:prSet/>
      <dgm:spPr/>
      <dgm:t>
        <a:bodyPr/>
        <a:lstStyle/>
        <a:p>
          <a:endParaRPr lang="lt-LT"/>
        </a:p>
      </dgm:t>
    </dgm:pt>
    <dgm:pt modelId="{6D0C88AB-D68E-4C3A-BC8E-6FD5347EECD7}">
      <dgm:prSet custT="1"/>
      <dgm:spPr>
        <a:solidFill>
          <a:srgbClr val="FFC000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Socialinių dirbtuvių paslauga </a:t>
          </a:r>
          <a:r>
            <a:rPr lang="lt-LT" sz="24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asmenims turintiems psichikos ir/ar proto negalią </a:t>
          </a:r>
        </a:p>
      </dgm:t>
    </dgm:pt>
    <dgm:pt modelId="{3372AF89-A9DC-448C-BCFF-6E3812B79694}" type="parTrans" cxnId="{0DEF6526-0474-4F33-8E81-3E609EF4EC66}">
      <dgm:prSet/>
      <dgm:spPr/>
      <dgm:t>
        <a:bodyPr/>
        <a:lstStyle/>
        <a:p>
          <a:endParaRPr lang="lt-LT"/>
        </a:p>
      </dgm:t>
    </dgm:pt>
    <dgm:pt modelId="{691DFEF3-AA1C-455E-BF65-3FDD5775264E}" type="sibTrans" cxnId="{0DEF6526-0474-4F33-8E81-3E609EF4EC66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4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4"/>
      <dgm:spPr/>
    </dgm:pt>
    <dgm:pt modelId="{A9039B8A-5A50-4920-8C80-C7F32AC0B6E6}" type="pres">
      <dgm:prSet presAssocID="{032B9994-59AF-4C27-8CB5-F886D771E235}" presName="dstNode" presStyleLbl="node1" presStyleIdx="0" presStyleCnt="4"/>
      <dgm:spPr/>
    </dgm:pt>
    <dgm:pt modelId="{05134EEA-1AC9-43CD-A71C-902810DC0AEE}" type="pres">
      <dgm:prSet presAssocID="{C3BF6651-E4A2-4BFD-AB9C-1A8FEA848C85}" presName="text_1" presStyleLbl="node1" presStyleIdx="0" presStyleCnt="4" custScaleX="100466" custScaleY="119280" custLinFactNeighborX="189" custLinFactNeighborY="-3300">
        <dgm:presLayoutVars>
          <dgm:bulletEnabled val="1"/>
        </dgm:presLayoutVars>
      </dgm:prSet>
      <dgm:spPr/>
    </dgm:pt>
    <dgm:pt modelId="{F1B72CD0-5770-4841-9F97-265F38B87BFB}" type="pres">
      <dgm:prSet presAssocID="{C3BF6651-E4A2-4BFD-AB9C-1A8FEA848C85}" presName="accent_1" presStyleCnt="0"/>
      <dgm:spPr/>
    </dgm:pt>
    <dgm:pt modelId="{039F22A5-E0FC-4486-BB40-B8E2D191400B}" type="pres">
      <dgm:prSet presAssocID="{C3BF6651-E4A2-4BFD-AB9C-1A8FEA848C85}" presName="accentRepeatNode" presStyleLbl="solidFgAcc1" presStyleIdx="0" presStyleCnt="4"/>
      <dgm:spPr>
        <a:solidFill>
          <a:schemeClr val="accent2"/>
        </a:solidFill>
      </dgm:spPr>
    </dgm:pt>
    <dgm:pt modelId="{31680516-8B88-4070-ABA2-1BF8D15F3304}" type="pres">
      <dgm:prSet presAssocID="{6675EBC9-0AD4-46DD-B214-077886505AE0}" presName="text_2" presStyleLbl="node1" presStyleIdx="1" presStyleCnt="4" custScaleY="153912">
        <dgm:presLayoutVars>
          <dgm:bulletEnabled val="1"/>
        </dgm:presLayoutVars>
      </dgm:prSet>
      <dgm:spPr/>
    </dgm:pt>
    <dgm:pt modelId="{E372605A-0C5A-4915-AC73-A983D0EDE74B}" type="pres">
      <dgm:prSet presAssocID="{6675EBC9-0AD4-46DD-B214-077886505AE0}" presName="accent_2" presStyleCnt="0"/>
      <dgm:spPr/>
    </dgm:pt>
    <dgm:pt modelId="{EA77A3AD-078C-456F-89AA-EA4472F69D07}" type="pres">
      <dgm:prSet presAssocID="{6675EBC9-0AD4-46DD-B214-077886505AE0}" presName="accentRepeatNode" presStyleLbl="solidFgAcc1" presStyleIdx="1" presStyleCnt="4"/>
      <dgm:spPr>
        <a:solidFill>
          <a:schemeClr val="accent2"/>
        </a:solidFill>
      </dgm:spPr>
    </dgm:pt>
    <dgm:pt modelId="{07813B7B-9C86-4492-BCD4-A7D94C510A03}" type="pres">
      <dgm:prSet presAssocID="{A594FC75-FF6C-40EE-9CC0-1C05725038EE}" presName="text_3" presStyleLbl="node1" presStyleIdx="2" presStyleCnt="4" custScaleY="123082" custLinFactNeighborX="-264" custLinFactNeighborY="390">
        <dgm:presLayoutVars>
          <dgm:bulletEnabled val="1"/>
        </dgm:presLayoutVars>
      </dgm:prSet>
      <dgm:spPr/>
    </dgm:pt>
    <dgm:pt modelId="{079E80DF-7CF6-4717-A743-FD2C565A46C6}" type="pres">
      <dgm:prSet presAssocID="{A594FC75-FF6C-40EE-9CC0-1C05725038EE}" presName="accent_3" presStyleCnt="0"/>
      <dgm:spPr/>
    </dgm:pt>
    <dgm:pt modelId="{8B91D644-257D-40B8-80CC-7C11E4C67BCD}" type="pres">
      <dgm:prSet presAssocID="{A594FC75-FF6C-40EE-9CC0-1C05725038EE}" presName="accentRepeatNode" presStyleLbl="solidFgAcc1" presStyleIdx="2" presStyleCnt="4"/>
      <dgm:spPr>
        <a:solidFill>
          <a:schemeClr val="accent2"/>
        </a:solidFill>
      </dgm:spPr>
    </dgm:pt>
    <dgm:pt modelId="{11B062BE-FCB6-47BC-84D9-ECC8CF8FB9A7}" type="pres">
      <dgm:prSet presAssocID="{6D0C88AB-D68E-4C3A-BC8E-6FD5347EECD7}" presName="text_4" presStyleLbl="node1" presStyleIdx="3" presStyleCnt="4" custScaleY="137996">
        <dgm:presLayoutVars>
          <dgm:bulletEnabled val="1"/>
        </dgm:presLayoutVars>
      </dgm:prSet>
      <dgm:spPr/>
    </dgm:pt>
    <dgm:pt modelId="{630ACEC7-BA5D-48DD-9EB9-2903FC495F37}" type="pres">
      <dgm:prSet presAssocID="{6D0C88AB-D68E-4C3A-BC8E-6FD5347EECD7}" presName="accent_4" presStyleCnt="0"/>
      <dgm:spPr/>
    </dgm:pt>
    <dgm:pt modelId="{50F8ECE5-1E65-431C-8505-3348081ACEAA}" type="pres">
      <dgm:prSet presAssocID="{6D0C88AB-D68E-4C3A-BC8E-6FD5347EECD7}" presName="accentRepeatNode" presStyleLbl="solidFgAcc1" presStyleIdx="3" presStyleCnt="4"/>
      <dgm:spPr>
        <a:solidFill>
          <a:schemeClr val="accent2"/>
        </a:solidFill>
      </dgm:spPr>
    </dgm:pt>
  </dgm:ptLst>
  <dgm:cxnLst>
    <dgm:cxn modelId="{6B99830F-A718-4499-992A-3E8915BB7C9F}" type="presOf" srcId="{4A43E8D7-09B3-4A4D-A63E-29751089812C}" destId="{D77D2CAF-B65F-45CC-9332-13B049545A38}" srcOrd="0" destOrd="0" presId="urn:microsoft.com/office/officeart/2008/layout/VerticalCurvedList"/>
    <dgm:cxn modelId="{E6ED0217-E7C1-45F2-AE11-782FAAEF0EFE}" type="presOf" srcId="{A594FC75-FF6C-40EE-9CC0-1C05725038EE}" destId="{07813B7B-9C86-4492-BCD4-A7D94C510A03}" srcOrd="0" destOrd="0" presId="urn:microsoft.com/office/officeart/2008/layout/VerticalCurvedList"/>
    <dgm:cxn modelId="{2E6A4521-7524-4B61-A779-352220725B5D}" type="presOf" srcId="{6D0C88AB-D68E-4C3A-BC8E-6FD5347EECD7}" destId="{11B062BE-FCB6-47BC-84D9-ECC8CF8FB9A7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78415023-39F7-4D32-B384-51422583EE7C}" srcId="{032B9994-59AF-4C27-8CB5-F886D771E235}" destId="{A594FC75-FF6C-40EE-9CC0-1C05725038EE}" srcOrd="2" destOrd="0" parTransId="{F5E3C8DA-3C55-4F44-9F53-D11B400C09DB}" sibTransId="{4775F669-C8C7-44AB-9DEA-F513B4C66F85}"/>
    <dgm:cxn modelId="{0DEF6526-0474-4F33-8E81-3E609EF4EC66}" srcId="{032B9994-59AF-4C27-8CB5-F886D771E235}" destId="{6D0C88AB-D68E-4C3A-BC8E-6FD5347EECD7}" srcOrd="3" destOrd="0" parTransId="{3372AF89-A9DC-448C-BCFF-6E3812B79694}" sibTransId="{691DFEF3-AA1C-455E-BF65-3FDD5775264E}"/>
    <dgm:cxn modelId="{3F171574-D42C-48C2-B4BA-7FF59ED531E8}" type="presOf" srcId="{C3BF6651-E4A2-4BFD-AB9C-1A8FEA848C85}" destId="{05134EEA-1AC9-43CD-A71C-902810DC0AEE}" srcOrd="0" destOrd="0" presId="urn:microsoft.com/office/officeart/2008/layout/VerticalCurvedList"/>
    <dgm:cxn modelId="{95AE4EB7-777C-41DE-9B67-D72564504C6D}" srcId="{032B9994-59AF-4C27-8CB5-F886D771E235}" destId="{C3BF6651-E4A2-4BFD-AB9C-1A8FEA848C85}" srcOrd="0" destOrd="0" parTransId="{70FF2AFB-5CA3-4346-9BB2-DB7C67298742}" sibTransId="{4A43E8D7-09B3-4A4D-A63E-29751089812C}"/>
    <dgm:cxn modelId="{B205CCC4-FAB0-4A97-A2AD-C6D3402ABA72}" type="presOf" srcId="{6675EBC9-0AD4-46DD-B214-077886505AE0}" destId="{31680516-8B88-4070-ABA2-1BF8D15F3304}" srcOrd="0" destOrd="0" presId="urn:microsoft.com/office/officeart/2008/layout/VerticalCurvedList"/>
    <dgm:cxn modelId="{50F94FDA-1673-4252-A5C6-32C89A1886B4}" srcId="{032B9994-59AF-4C27-8CB5-F886D771E235}" destId="{6675EBC9-0AD4-46DD-B214-077886505AE0}" srcOrd="1" destOrd="0" parTransId="{C83A1964-83E4-4336-B880-702FDD6276FA}" sibTransId="{5B231D2B-A521-4CFE-BB51-F1B867786A0E}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24C89DFD-62B7-4D5F-8F07-5E1051123891}" type="presParOf" srcId="{E8102C28-0DCC-4B26-9FBD-E02FD3BF853F}" destId="{05134EEA-1AC9-43CD-A71C-902810DC0AEE}" srcOrd="1" destOrd="0" presId="urn:microsoft.com/office/officeart/2008/layout/VerticalCurvedList"/>
    <dgm:cxn modelId="{A2A52B8E-A3CD-4E30-AF39-F9E2116FC184}" type="presParOf" srcId="{E8102C28-0DCC-4B26-9FBD-E02FD3BF853F}" destId="{F1B72CD0-5770-4841-9F97-265F38B87BFB}" srcOrd="2" destOrd="0" presId="urn:microsoft.com/office/officeart/2008/layout/VerticalCurvedList"/>
    <dgm:cxn modelId="{4DCC6A32-953F-437A-BA71-586804B80F18}" type="presParOf" srcId="{F1B72CD0-5770-4841-9F97-265F38B87BFB}" destId="{039F22A5-E0FC-4486-BB40-B8E2D191400B}" srcOrd="0" destOrd="0" presId="urn:microsoft.com/office/officeart/2008/layout/VerticalCurvedList"/>
    <dgm:cxn modelId="{BC54AFD2-7112-4224-AE51-0CD3A33B00B2}" type="presParOf" srcId="{E8102C28-0DCC-4B26-9FBD-E02FD3BF853F}" destId="{31680516-8B88-4070-ABA2-1BF8D15F3304}" srcOrd="3" destOrd="0" presId="urn:microsoft.com/office/officeart/2008/layout/VerticalCurvedList"/>
    <dgm:cxn modelId="{7DB8E4F9-2529-4ACA-BC96-127007704505}" type="presParOf" srcId="{E8102C28-0DCC-4B26-9FBD-E02FD3BF853F}" destId="{E372605A-0C5A-4915-AC73-A983D0EDE74B}" srcOrd="4" destOrd="0" presId="urn:microsoft.com/office/officeart/2008/layout/VerticalCurvedList"/>
    <dgm:cxn modelId="{AE9CA61C-8375-41C7-95FE-4C967109CFDF}" type="presParOf" srcId="{E372605A-0C5A-4915-AC73-A983D0EDE74B}" destId="{EA77A3AD-078C-456F-89AA-EA4472F69D07}" srcOrd="0" destOrd="0" presId="urn:microsoft.com/office/officeart/2008/layout/VerticalCurvedList"/>
    <dgm:cxn modelId="{B0E9AEEB-854E-4E40-8375-9136F0F9C5E1}" type="presParOf" srcId="{E8102C28-0DCC-4B26-9FBD-E02FD3BF853F}" destId="{07813B7B-9C86-4492-BCD4-A7D94C510A03}" srcOrd="5" destOrd="0" presId="urn:microsoft.com/office/officeart/2008/layout/VerticalCurvedList"/>
    <dgm:cxn modelId="{5841AF12-B9B7-40CC-AA31-619772C649E8}" type="presParOf" srcId="{E8102C28-0DCC-4B26-9FBD-E02FD3BF853F}" destId="{079E80DF-7CF6-4717-A743-FD2C565A46C6}" srcOrd="6" destOrd="0" presId="urn:microsoft.com/office/officeart/2008/layout/VerticalCurvedList"/>
    <dgm:cxn modelId="{2782F49F-C468-4F6D-80AF-19B757D33D66}" type="presParOf" srcId="{079E80DF-7CF6-4717-A743-FD2C565A46C6}" destId="{8B91D644-257D-40B8-80CC-7C11E4C67BCD}" srcOrd="0" destOrd="0" presId="urn:microsoft.com/office/officeart/2008/layout/VerticalCurvedList"/>
    <dgm:cxn modelId="{0D133DF7-B2CC-4FF6-8B1E-3AE8BDB302EE}" type="presParOf" srcId="{E8102C28-0DCC-4B26-9FBD-E02FD3BF853F}" destId="{11B062BE-FCB6-47BC-84D9-ECC8CF8FB9A7}" srcOrd="7" destOrd="0" presId="urn:microsoft.com/office/officeart/2008/layout/VerticalCurvedList"/>
    <dgm:cxn modelId="{CA5E9849-9F09-4B3A-B2EC-60C5F2C1001D}" type="presParOf" srcId="{E8102C28-0DCC-4B26-9FBD-E02FD3BF853F}" destId="{630ACEC7-BA5D-48DD-9EB9-2903FC495F37}" srcOrd="8" destOrd="0" presId="urn:microsoft.com/office/officeart/2008/layout/VerticalCurvedList"/>
    <dgm:cxn modelId="{7979B9D2-2966-4973-8408-C95EB5A2D80A}" type="presParOf" srcId="{630ACEC7-BA5D-48DD-9EB9-2903FC495F37}" destId="{50F8ECE5-1E65-431C-8505-3348081ACEA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 custT="1"/>
      <dgm:spPr>
        <a:solidFill>
          <a:srgbClr val="FEB513"/>
        </a:solidFill>
      </dgm:spPr>
      <dgm:t>
        <a:bodyPr/>
        <a:lstStyle/>
        <a:p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Ilgalaikė, trumpalaikė socialinė globa institucijoje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(410 asmenų)</a:t>
          </a: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globa asmens namuose </a:t>
          </a:r>
          <a:r>
            <a:rPr lang="lt-LT" sz="28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(integrali pagalba)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(214 asmenų)</a:t>
          </a: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A594FC75-FF6C-40EE-9CC0-1C05725038EE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Apgyvendinimas savarankiško gyvenimo namuose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(59 asmenys)</a:t>
          </a:r>
        </a:p>
      </dgm:t>
    </dgm:pt>
    <dgm:pt modelId="{F5E3C8DA-3C55-4F44-9F53-D11B400C09DB}" type="parTrans" cxnId="{78415023-39F7-4D32-B384-51422583EE7C}">
      <dgm:prSet/>
      <dgm:spPr/>
      <dgm:t>
        <a:bodyPr/>
        <a:lstStyle/>
        <a:p>
          <a:endParaRPr lang="lt-LT"/>
        </a:p>
      </dgm:t>
    </dgm:pt>
    <dgm:pt modelId="{4775F669-C8C7-44AB-9DEA-F513B4C66F85}" type="sibTrans" cxnId="{78415023-39F7-4D32-B384-51422583EE7C}">
      <dgm:prSet/>
      <dgm:spPr/>
      <dgm:t>
        <a:bodyPr/>
        <a:lstStyle/>
        <a:p>
          <a:endParaRPr lang="lt-LT"/>
        </a:p>
      </dgm:t>
    </dgm:pt>
    <dgm:pt modelId="{EB1F65C9-16E7-4772-B96C-B18756C08FB0}">
      <dgm:prSet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globa institucijoje, laikinas atokvėpis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(111 asmenų)</a:t>
          </a:r>
          <a:endParaRPr lang="lt-LT" sz="2800" b="0" i="1" dirty="0">
            <a:latin typeface="+mn-lt"/>
          </a:endParaRPr>
        </a:p>
      </dgm:t>
    </dgm:pt>
    <dgm:pt modelId="{9CA83EE2-1241-40CC-BF31-FACDD0744751}" type="parTrans" cxnId="{B749F4AF-5D2B-4824-AAFE-2BDDFDB9D589}">
      <dgm:prSet/>
      <dgm:spPr/>
      <dgm:t>
        <a:bodyPr/>
        <a:lstStyle/>
        <a:p>
          <a:endParaRPr lang="lt-LT"/>
        </a:p>
      </dgm:t>
    </dgm:pt>
    <dgm:pt modelId="{2BB392A0-69BB-41A5-A014-4F7393E5089E}" type="sibTrans" cxnId="{B749F4AF-5D2B-4824-AAFE-2BDDFDB9D589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4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4"/>
      <dgm:spPr/>
    </dgm:pt>
    <dgm:pt modelId="{A9039B8A-5A50-4920-8C80-C7F32AC0B6E6}" type="pres">
      <dgm:prSet presAssocID="{032B9994-59AF-4C27-8CB5-F886D771E235}" presName="dstNode" presStyleLbl="node1" presStyleIdx="0" presStyleCnt="4"/>
      <dgm:spPr/>
    </dgm:pt>
    <dgm:pt modelId="{05134EEA-1AC9-43CD-A71C-902810DC0AEE}" type="pres">
      <dgm:prSet presAssocID="{C3BF6651-E4A2-4BFD-AB9C-1A8FEA848C85}" presName="text_1" presStyleLbl="node1" presStyleIdx="0" presStyleCnt="4" custScaleX="100466" custScaleY="119280" custLinFactNeighborX="189" custLinFactNeighborY="-3300">
        <dgm:presLayoutVars>
          <dgm:bulletEnabled val="1"/>
        </dgm:presLayoutVars>
      </dgm:prSet>
      <dgm:spPr/>
    </dgm:pt>
    <dgm:pt modelId="{F1B72CD0-5770-4841-9F97-265F38B87BFB}" type="pres">
      <dgm:prSet presAssocID="{C3BF6651-E4A2-4BFD-AB9C-1A8FEA848C85}" presName="accent_1" presStyleCnt="0"/>
      <dgm:spPr/>
    </dgm:pt>
    <dgm:pt modelId="{039F22A5-E0FC-4486-BB40-B8E2D191400B}" type="pres">
      <dgm:prSet presAssocID="{C3BF6651-E4A2-4BFD-AB9C-1A8FEA848C85}" presName="accentRepeatNode" presStyleLbl="solidFgAcc1" presStyleIdx="0" presStyleCnt="4"/>
      <dgm:spPr>
        <a:solidFill>
          <a:schemeClr val="accent2"/>
        </a:solidFill>
      </dgm:spPr>
    </dgm:pt>
    <dgm:pt modelId="{3684E43F-3EB4-4E3A-BEFE-D5100FCBB73A}" type="pres">
      <dgm:prSet presAssocID="{EB1F65C9-16E7-4772-B96C-B18756C08FB0}" presName="text_2" presStyleLbl="node1" presStyleIdx="1" presStyleCnt="4" custScaleX="100500" custScaleY="148946">
        <dgm:presLayoutVars>
          <dgm:bulletEnabled val="1"/>
        </dgm:presLayoutVars>
      </dgm:prSet>
      <dgm:spPr/>
    </dgm:pt>
    <dgm:pt modelId="{C5EF7FBE-E403-412F-857C-16503DB71314}" type="pres">
      <dgm:prSet presAssocID="{EB1F65C9-16E7-4772-B96C-B18756C08FB0}" presName="accent_2" presStyleCnt="0"/>
      <dgm:spPr/>
    </dgm:pt>
    <dgm:pt modelId="{CC0FC8FB-D48E-432E-9B75-FA758EF46B57}" type="pres">
      <dgm:prSet presAssocID="{EB1F65C9-16E7-4772-B96C-B18756C08FB0}" presName="accentRepeatNode" presStyleLbl="solidFgAcc1" presStyleIdx="1" presStyleCnt="4"/>
      <dgm:spPr>
        <a:solidFill>
          <a:schemeClr val="accent2"/>
        </a:solidFill>
      </dgm:spPr>
    </dgm:pt>
    <dgm:pt modelId="{51417C59-B7A3-4D48-929E-DE30B062757D}" type="pres">
      <dgm:prSet presAssocID="{6675EBC9-0AD4-46DD-B214-077886505AE0}" presName="text_3" presStyleLbl="node1" presStyleIdx="2" presStyleCnt="4" custScaleX="100681" custScaleY="129016">
        <dgm:presLayoutVars>
          <dgm:bulletEnabled val="1"/>
        </dgm:presLayoutVars>
      </dgm:prSet>
      <dgm:spPr/>
    </dgm:pt>
    <dgm:pt modelId="{286E6EBE-0C05-4ADA-90B7-70846F9AF020}" type="pres">
      <dgm:prSet presAssocID="{6675EBC9-0AD4-46DD-B214-077886505AE0}" presName="accent_3" presStyleCnt="0"/>
      <dgm:spPr/>
    </dgm:pt>
    <dgm:pt modelId="{EA77A3AD-078C-456F-89AA-EA4472F69D07}" type="pres">
      <dgm:prSet presAssocID="{6675EBC9-0AD4-46DD-B214-077886505AE0}" presName="accentRepeatNode" presStyleLbl="solidFgAcc1" presStyleIdx="2" presStyleCnt="4"/>
      <dgm:spPr>
        <a:solidFill>
          <a:schemeClr val="accent2"/>
        </a:solidFill>
      </dgm:spPr>
    </dgm:pt>
    <dgm:pt modelId="{DC8044BD-758D-4975-A835-47562A80FAE8}" type="pres">
      <dgm:prSet presAssocID="{A594FC75-FF6C-40EE-9CC0-1C05725038EE}" presName="text_4" presStyleLbl="node1" presStyleIdx="3" presStyleCnt="4" custScaleX="101932" custScaleY="151503" custLinFactNeighborX="-366" custLinFactNeighborY="5697">
        <dgm:presLayoutVars>
          <dgm:bulletEnabled val="1"/>
        </dgm:presLayoutVars>
      </dgm:prSet>
      <dgm:spPr/>
    </dgm:pt>
    <dgm:pt modelId="{CCED7A61-F8A1-4BDE-A6C0-521FCAB5046D}" type="pres">
      <dgm:prSet presAssocID="{A594FC75-FF6C-40EE-9CC0-1C05725038EE}" presName="accent_4" presStyleCnt="0"/>
      <dgm:spPr/>
    </dgm:pt>
    <dgm:pt modelId="{8B91D644-257D-40B8-80CC-7C11E4C67BCD}" type="pres">
      <dgm:prSet presAssocID="{A594FC75-FF6C-40EE-9CC0-1C05725038EE}" presName="accentRepeatNode" presStyleLbl="solidFgAcc1" presStyleIdx="3" presStyleCnt="4"/>
      <dgm:spPr>
        <a:solidFill>
          <a:schemeClr val="accent2"/>
        </a:solidFill>
      </dgm:spPr>
    </dgm:pt>
  </dgm:ptLst>
  <dgm:cxnLst>
    <dgm:cxn modelId="{6B99830F-A718-4499-992A-3E8915BB7C9F}" type="presOf" srcId="{4A43E8D7-09B3-4A4D-A63E-29751089812C}" destId="{D77D2CAF-B65F-45CC-9332-13B049545A38}" srcOrd="0" destOrd="0" presId="urn:microsoft.com/office/officeart/2008/layout/VerticalCurvedList"/>
    <dgm:cxn modelId="{09770917-3A32-4A86-ACEC-3112385221BA}" type="presOf" srcId="{A594FC75-FF6C-40EE-9CC0-1C05725038EE}" destId="{DC8044BD-758D-4975-A835-47562A80FAE8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78415023-39F7-4D32-B384-51422583EE7C}" srcId="{032B9994-59AF-4C27-8CB5-F886D771E235}" destId="{A594FC75-FF6C-40EE-9CC0-1C05725038EE}" srcOrd="3" destOrd="0" parTransId="{F5E3C8DA-3C55-4F44-9F53-D11B400C09DB}" sibTransId="{4775F669-C8C7-44AB-9DEA-F513B4C66F85}"/>
    <dgm:cxn modelId="{3F171574-D42C-48C2-B4BA-7FF59ED531E8}" type="presOf" srcId="{C3BF6651-E4A2-4BFD-AB9C-1A8FEA848C85}" destId="{05134EEA-1AC9-43CD-A71C-902810DC0AEE}" srcOrd="0" destOrd="0" presId="urn:microsoft.com/office/officeart/2008/layout/VerticalCurvedList"/>
    <dgm:cxn modelId="{3E845D7C-4E74-49FC-BADF-A63621280E7B}" type="presOf" srcId="{EB1F65C9-16E7-4772-B96C-B18756C08FB0}" destId="{3684E43F-3EB4-4E3A-BEFE-D5100FCBB73A}" srcOrd="0" destOrd="0" presId="urn:microsoft.com/office/officeart/2008/layout/VerticalCurvedList"/>
    <dgm:cxn modelId="{B749F4AF-5D2B-4824-AAFE-2BDDFDB9D589}" srcId="{032B9994-59AF-4C27-8CB5-F886D771E235}" destId="{EB1F65C9-16E7-4772-B96C-B18756C08FB0}" srcOrd="1" destOrd="0" parTransId="{9CA83EE2-1241-40CC-BF31-FACDD0744751}" sibTransId="{2BB392A0-69BB-41A5-A014-4F7393E5089E}"/>
    <dgm:cxn modelId="{0D2EF5B3-CD90-401A-9877-EB31283FE0B5}" type="presOf" srcId="{6675EBC9-0AD4-46DD-B214-077886505AE0}" destId="{51417C59-B7A3-4D48-929E-DE30B062757D}" srcOrd="0" destOrd="0" presId="urn:microsoft.com/office/officeart/2008/layout/VerticalCurvedList"/>
    <dgm:cxn modelId="{95AE4EB7-777C-41DE-9B67-D72564504C6D}" srcId="{032B9994-59AF-4C27-8CB5-F886D771E235}" destId="{C3BF6651-E4A2-4BFD-AB9C-1A8FEA848C85}" srcOrd="0" destOrd="0" parTransId="{70FF2AFB-5CA3-4346-9BB2-DB7C67298742}" sibTransId="{4A43E8D7-09B3-4A4D-A63E-29751089812C}"/>
    <dgm:cxn modelId="{50F94FDA-1673-4252-A5C6-32C89A1886B4}" srcId="{032B9994-59AF-4C27-8CB5-F886D771E235}" destId="{6675EBC9-0AD4-46DD-B214-077886505AE0}" srcOrd="2" destOrd="0" parTransId="{C83A1964-83E4-4336-B880-702FDD6276FA}" sibTransId="{5B231D2B-A521-4CFE-BB51-F1B867786A0E}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24C89DFD-62B7-4D5F-8F07-5E1051123891}" type="presParOf" srcId="{E8102C28-0DCC-4B26-9FBD-E02FD3BF853F}" destId="{05134EEA-1AC9-43CD-A71C-902810DC0AEE}" srcOrd="1" destOrd="0" presId="urn:microsoft.com/office/officeart/2008/layout/VerticalCurvedList"/>
    <dgm:cxn modelId="{A2A52B8E-A3CD-4E30-AF39-F9E2116FC184}" type="presParOf" srcId="{E8102C28-0DCC-4B26-9FBD-E02FD3BF853F}" destId="{F1B72CD0-5770-4841-9F97-265F38B87BFB}" srcOrd="2" destOrd="0" presId="urn:microsoft.com/office/officeart/2008/layout/VerticalCurvedList"/>
    <dgm:cxn modelId="{4DCC6A32-953F-437A-BA71-586804B80F18}" type="presParOf" srcId="{F1B72CD0-5770-4841-9F97-265F38B87BFB}" destId="{039F22A5-E0FC-4486-BB40-B8E2D191400B}" srcOrd="0" destOrd="0" presId="urn:microsoft.com/office/officeart/2008/layout/VerticalCurvedList"/>
    <dgm:cxn modelId="{CEB135C0-D74B-4579-A632-701533D15F8A}" type="presParOf" srcId="{E8102C28-0DCC-4B26-9FBD-E02FD3BF853F}" destId="{3684E43F-3EB4-4E3A-BEFE-D5100FCBB73A}" srcOrd="3" destOrd="0" presId="urn:microsoft.com/office/officeart/2008/layout/VerticalCurvedList"/>
    <dgm:cxn modelId="{AA70E154-7695-4B92-AA97-0FF2230DAC38}" type="presParOf" srcId="{E8102C28-0DCC-4B26-9FBD-E02FD3BF853F}" destId="{C5EF7FBE-E403-412F-857C-16503DB71314}" srcOrd="4" destOrd="0" presId="urn:microsoft.com/office/officeart/2008/layout/VerticalCurvedList"/>
    <dgm:cxn modelId="{C50517A5-CE82-4AC8-8535-DB264F8F64EC}" type="presParOf" srcId="{C5EF7FBE-E403-412F-857C-16503DB71314}" destId="{CC0FC8FB-D48E-432E-9B75-FA758EF46B57}" srcOrd="0" destOrd="0" presId="urn:microsoft.com/office/officeart/2008/layout/VerticalCurvedList"/>
    <dgm:cxn modelId="{A24BD1E3-64C3-42E2-B472-7B31DEC2176A}" type="presParOf" srcId="{E8102C28-0DCC-4B26-9FBD-E02FD3BF853F}" destId="{51417C59-B7A3-4D48-929E-DE30B062757D}" srcOrd="5" destOrd="0" presId="urn:microsoft.com/office/officeart/2008/layout/VerticalCurvedList"/>
    <dgm:cxn modelId="{63C59E13-15CC-4162-BA43-69535103187B}" type="presParOf" srcId="{E8102C28-0DCC-4B26-9FBD-E02FD3BF853F}" destId="{286E6EBE-0C05-4ADA-90B7-70846F9AF020}" srcOrd="6" destOrd="0" presId="urn:microsoft.com/office/officeart/2008/layout/VerticalCurvedList"/>
    <dgm:cxn modelId="{6C77C972-6618-4887-8C96-18353C327081}" type="presParOf" srcId="{286E6EBE-0C05-4ADA-90B7-70846F9AF020}" destId="{EA77A3AD-078C-456F-89AA-EA4472F69D07}" srcOrd="0" destOrd="0" presId="urn:microsoft.com/office/officeart/2008/layout/VerticalCurvedList"/>
    <dgm:cxn modelId="{1D147DD8-0057-435A-B7B6-A0B2A0DD623F}" type="presParOf" srcId="{E8102C28-0DCC-4B26-9FBD-E02FD3BF853F}" destId="{DC8044BD-758D-4975-A835-47562A80FAE8}" srcOrd="7" destOrd="0" presId="urn:microsoft.com/office/officeart/2008/layout/VerticalCurvedList"/>
    <dgm:cxn modelId="{9FFD634C-6202-42F4-8A59-D7805FF31483}" type="presParOf" srcId="{E8102C28-0DCC-4B26-9FBD-E02FD3BF853F}" destId="{CCED7A61-F8A1-4BDE-A6C0-521FCAB5046D}" srcOrd="8" destOrd="0" presId="urn:microsoft.com/office/officeart/2008/layout/VerticalCurvedList"/>
    <dgm:cxn modelId="{65CE81E9-2DB6-4B63-B7A4-7C9854E9BA49}" type="presParOf" srcId="{CCED7A61-F8A1-4BDE-A6C0-521FCAB5046D}" destId="{8B91D644-257D-40B8-80CC-7C11E4C67B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 custT="1"/>
      <dgm:spPr>
        <a:solidFill>
          <a:srgbClr val="FEB513"/>
        </a:solidFill>
      </dgm:spPr>
      <dgm:t>
        <a:bodyPr/>
        <a:lstStyle/>
        <a:p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priežiūra</a:t>
          </a:r>
          <a:r>
            <a:rPr lang="lt-LT" sz="28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lt-LT" sz="280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(Vaikų dienos centrai) (226 vaikai)</a:t>
          </a:r>
          <a:endParaRPr lang="lt-LT" sz="2800" b="0" i="1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 custT="1"/>
      <dgm:spPr>
        <a:solidFill>
          <a:srgbClr val="FEB513"/>
        </a:solidFill>
      </dgm:spPr>
      <dgm:t>
        <a:bodyPr/>
        <a:lstStyle/>
        <a:p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Kompleksinės paslaugos šeimai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(506 asmenys)</a:t>
          </a: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A594FC75-FF6C-40EE-9CC0-1C05725038EE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Kompleksinės pagalbos paslaugos asmenims (šeimoms), atsidūrusiems krizinėje situacijoje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(15 šeimų)</a:t>
          </a:r>
        </a:p>
      </dgm:t>
    </dgm:pt>
    <dgm:pt modelId="{F5E3C8DA-3C55-4F44-9F53-D11B400C09DB}" type="parTrans" cxnId="{78415023-39F7-4D32-B384-51422583EE7C}">
      <dgm:prSet/>
      <dgm:spPr/>
      <dgm:t>
        <a:bodyPr/>
        <a:lstStyle/>
        <a:p>
          <a:endParaRPr lang="lt-LT"/>
        </a:p>
      </dgm:t>
    </dgm:pt>
    <dgm:pt modelId="{4775F669-C8C7-44AB-9DEA-F513B4C66F85}" type="sibTrans" cxnId="{78415023-39F7-4D32-B384-51422583EE7C}">
      <dgm:prSet/>
      <dgm:spPr/>
      <dgm:t>
        <a:bodyPr/>
        <a:lstStyle/>
        <a:p>
          <a:endParaRPr lang="lt-LT"/>
        </a:p>
      </dgm:t>
    </dgm:pt>
    <dgm:pt modelId="{EB1F65C9-16E7-4772-B96C-B18756C08FB0}">
      <dgm:prSet custT="1"/>
      <dgm:spPr>
        <a:solidFill>
          <a:srgbClr val="FEB513"/>
        </a:solidFill>
      </dgm:spPr>
      <dgm:t>
        <a:bodyPr/>
        <a:lstStyle/>
        <a:p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Pagalba į namus 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(348 asmenys)</a:t>
          </a:r>
          <a:endParaRPr lang="lt-LT" sz="2800" i="1" dirty="0">
            <a:latin typeface="+mn-lt"/>
          </a:endParaRPr>
        </a:p>
      </dgm:t>
    </dgm:pt>
    <dgm:pt modelId="{9CA83EE2-1241-40CC-BF31-FACDD0744751}" type="parTrans" cxnId="{B749F4AF-5D2B-4824-AAFE-2BDDFDB9D589}">
      <dgm:prSet/>
      <dgm:spPr/>
      <dgm:t>
        <a:bodyPr/>
        <a:lstStyle/>
        <a:p>
          <a:endParaRPr lang="lt-LT"/>
        </a:p>
      </dgm:t>
    </dgm:pt>
    <dgm:pt modelId="{2BB392A0-69BB-41A5-A014-4F7393E5089E}" type="sibTrans" cxnId="{B749F4AF-5D2B-4824-AAFE-2BDDFDB9D589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4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4"/>
      <dgm:spPr/>
    </dgm:pt>
    <dgm:pt modelId="{A9039B8A-5A50-4920-8C80-C7F32AC0B6E6}" type="pres">
      <dgm:prSet presAssocID="{032B9994-59AF-4C27-8CB5-F886D771E235}" presName="dstNode" presStyleLbl="node1" presStyleIdx="0" presStyleCnt="4"/>
      <dgm:spPr/>
    </dgm:pt>
    <dgm:pt modelId="{05134EEA-1AC9-43CD-A71C-902810DC0AEE}" type="pres">
      <dgm:prSet presAssocID="{C3BF6651-E4A2-4BFD-AB9C-1A8FEA848C85}" presName="text_1" presStyleLbl="node1" presStyleIdx="0" presStyleCnt="4" custScaleX="100466" custScaleY="110790" custLinFactNeighborX="189" custLinFactNeighborY="-3300">
        <dgm:presLayoutVars>
          <dgm:bulletEnabled val="1"/>
        </dgm:presLayoutVars>
      </dgm:prSet>
      <dgm:spPr/>
    </dgm:pt>
    <dgm:pt modelId="{F1B72CD0-5770-4841-9F97-265F38B87BFB}" type="pres">
      <dgm:prSet presAssocID="{C3BF6651-E4A2-4BFD-AB9C-1A8FEA848C85}" presName="accent_1" presStyleCnt="0"/>
      <dgm:spPr/>
    </dgm:pt>
    <dgm:pt modelId="{039F22A5-E0FC-4486-BB40-B8E2D191400B}" type="pres">
      <dgm:prSet presAssocID="{C3BF6651-E4A2-4BFD-AB9C-1A8FEA848C85}" presName="accentRepeatNode" presStyleLbl="solidFgAcc1" presStyleIdx="0" presStyleCnt="4"/>
      <dgm:spPr>
        <a:solidFill>
          <a:schemeClr val="accent2"/>
        </a:solidFill>
      </dgm:spPr>
    </dgm:pt>
    <dgm:pt modelId="{3684E43F-3EB4-4E3A-BEFE-D5100FCBB73A}" type="pres">
      <dgm:prSet presAssocID="{EB1F65C9-16E7-4772-B96C-B18756C08FB0}" presName="text_2" presStyleLbl="node1" presStyleIdx="1" presStyleCnt="4" custScaleY="97943" custLinFactNeighborX="153" custLinFactNeighborY="0">
        <dgm:presLayoutVars>
          <dgm:bulletEnabled val="1"/>
        </dgm:presLayoutVars>
      </dgm:prSet>
      <dgm:spPr/>
    </dgm:pt>
    <dgm:pt modelId="{C5EF7FBE-E403-412F-857C-16503DB71314}" type="pres">
      <dgm:prSet presAssocID="{EB1F65C9-16E7-4772-B96C-B18756C08FB0}" presName="accent_2" presStyleCnt="0"/>
      <dgm:spPr/>
    </dgm:pt>
    <dgm:pt modelId="{CC0FC8FB-D48E-432E-9B75-FA758EF46B57}" type="pres">
      <dgm:prSet presAssocID="{EB1F65C9-16E7-4772-B96C-B18756C08FB0}" presName="accentRepeatNode" presStyleLbl="solidFgAcc1" presStyleIdx="1" presStyleCnt="4"/>
      <dgm:spPr>
        <a:solidFill>
          <a:schemeClr val="accent2"/>
        </a:solidFill>
      </dgm:spPr>
    </dgm:pt>
    <dgm:pt modelId="{51417C59-B7A3-4D48-929E-DE30B062757D}" type="pres">
      <dgm:prSet presAssocID="{6675EBC9-0AD4-46DD-B214-077886505AE0}" presName="text_3" presStyleLbl="node1" presStyleIdx="2" presStyleCnt="4" custScaleY="96849">
        <dgm:presLayoutVars>
          <dgm:bulletEnabled val="1"/>
        </dgm:presLayoutVars>
      </dgm:prSet>
      <dgm:spPr/>
    </dgm:pt>
    <dgm:pt modelId="{286E6EBE-0C05-4ADA-90B7-70846F9AF020}" type="pres">
      <dgm:prSet presAssocID="{6675EBC9-0AD4-46DD-B214-077886505AE0}" presName="accent_3" presStyleCnt="0"/>
      <dgm:spPr/>
    </dgm:pt>
    <dgm:pt modelId="{EA77A3AD-078C-456F-89AA-EA4472F69D07}" type="pres">
      <dgm:prSet presAssocID="{6675EBC9-0AD4-46DD-B214-077886505AE0}" presName="accentRepeatNode" presStyleLbl="solidFgAcc1" presStyleIdx="2" presStyleCnt="4"/>
      <dgm:spPr>
        <a:solidFill>
          <a:schemeClr val="accent2"/>
        </a:solidFill>
      </dgm:spPr>
    </dgm:pt>
    <dgm:pt modelId="{DC8044BD-758D-4975-A835-47562A80FAE8}" type="pres">
      <dgm:prSet presAssocID="{A594FC75-FF6C-40EE-9CC0-1C05725038EE}" presName="text_4" presStyleLbl="node1" presStyleIdx="3" presStyleCnt="4" custScaleY="145980" custLinFactNeighborX="-366" custLinFactNeighborY="5697">
        <dgm:presLayoutVars>
          <dgm:bulletEnabled val="1"/>
        </dgm:presLayoutVars>
      </dgm:prSet>
      <dgm:spPr/>
    </dgm:pt>
    <dgm:pt modelId="{CCED7A61-F8A1-4BDE-A6C0-521FCAB5046D}" type="pres">
      <dgm:prSet presAssocID="{A594FC75-FF6C-40EE-9CC0-1C05725038EE}" presName="accent_4" presStyleCnt="0"/>
      <dgm:spPr/>
    </dgm:pt>
    <dgm:pt modelId="{8B91D644-257D-40B8-80CC-7C11E4C67BCD}" type="pres">
      <dgm:prSet presAssocID="{A594FC75-FF6C-40EE-9CC0-1C05725038EE}" presName="accentRepeatNode" presStyleLbl="solidFgAcc1" presStyleIdx="3" presStyleCnt="4"/>
      <dgm:spPr>
        <a:solidFill>
          <a:schemeClr val="accent2"/>
        </a:solidFill>
      </dgm:spPr>
    </dgm:pt>
  </dgm:ptLst>
  <dgm:cxnLst>
    <dgm:cxn modelId="{6B99830F-A718-4499-992A-3E8915BB7C9F}" type="presOf" srcId="{4A43E8D7-09B3-4A4D-A63E-29751089812C}" destId="{D77D2CAF-B65F-45CC-9332-13B049545A38}" srcOrd="0" destOrd="0" presId="urn:microsoft.com/office/officeart/2008/layout/VerticalCurvedList"/>
    <dgm:cxn modelId="{09770917-3A32-4A86-ACEC-3112385221BA}" type="presOf" srcId="{A594FC75-FF6C-40EE-9CC0-1C05725038EE}" destId="{DC8044BD-758D-4975-A835-47562A80FAE8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78415023-39F7-4D32-B384-51422583EE7C}" srcId="{032B9994-59AF-4C27-8CB5-F886D771E235}" destId="{A594FC75-FF6C-40EE-9CC0-1C05725038EE}" srcOrd="3" destOrd="0" parTransId="{F5E3C8DA-3C55-4F44-9F53-D11B400C09DB}" sibTransId="{4775F669-C8C7-44AB-9DEA-F513B4C66F85}"/>
    <dgm:cxn modelId="{3F171574-D42C-48C2-B4BA-7FF59ED531E8}" type="presOf" srcId="{C3BF6651-E4A2-4BFD-AB9C-1A8FEA848C85}" destId="{05134EEA-1AC9-43CD-A71C-902810DC0AEE}" srcOrd="0" destOrd="0" presId="urn:microsoft.com/office/officeart/2008/layout/VerticalCurvedList"/>
    <dgm:cxn modelId="{3E845D7C-4E74-49FC-BADF-A63621280E7B}" type="presOf" srcId="{EB1F65C9-16E7-4772-B96C-B18756C08FB0}" destId="{3684E43F-3EB4-4E3A-BEFE-D5100FCBB73A}" srcOrd="0" destOrd="0" presId="urn:microsoft.com/office/officeart/2008/layout/VerticalCurvedList"/>
    <dgm:cxn modelId="{B749F4AF-5D2B-4824-AAFE-2BDDFDB9D589}" srcId="{032B9994-59AF-4C27-8CB5-F886D771E235}" destId="{EB1F65C9-16E7-4772-B96C-B18756C08FB0}" srcOrd="1" destOrd="0" parTransId="{9CA83EE2-1241-40CC-BF31-FACDD0744751}" sibTransId="{2BB392A0-69BB-41A5-A014-4F7393E5089E}"/>
    <dgm:cxn modelId="{0D2EF5B3-CD90-401A-9877-EB31283FE0B5}" type="presOf" srcId="{6675EBC9-0AD4-46DD-B214-077886505AE0}" destId="{51417C59-B7A3-4D48-929E-DE30B062757D}" srcOrd="0" destOrd="0" presId="urn:microsoft.com/office/officeart/2008/layout/VerticalCurvedList"/>
    <dgm:cxn modelId="{95AE4EB7-777C-41DE-9B67-D72564504C6D}" srcId="{032B9994-59AF-4C27-8CB5-F886D771E235}" destId="{C3BF6651-E4A2-4BFD-AB9C-1A8FEA848C85}" srcOrd="0" destOrd="0" parTransId="{70FF2AFB-5CA3-4346-9BB2-DB7C67298742}" sibTransId="{4A43E8D7-09B3-4A4D-A63E-29751089812C}"/>
    <dgm:cxn modelId="{50F94FDA-1673-4252-A5C6-32C89A1886B4}" srcId="{032B9994-59AF-4C27-8CB5-F886D771E235}" destId="{6675EBC9-0AD4-46DD-B214-077886505AE0}" srcOrd="2" destOrd="0" parTransId="{C83A1964-83E4-4336-B880-702FDD6276FA}" sibTransId="{5B231D2B-A521-4CFE-BB51-F1B867786A0E}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24C89DFD-62B7-4D5F-8F07-5E1051123891}" type="presParOf" srcId="{E8102C28-0DCC-4B26-9FBD-E02FD3BF853F}" destId="{05134EEA-1AC9-43CD-A71C-902810DC0AEE}" srcOrd="1" destOrd="0" presId="urn:microsoft.com/office/officeart/2008/layout/VerticalCurvedList"/>
    <dgm:cxn modelId="{A2A52B8E-A3CD-4E30-AF39-F9E2116FC184}" type="presParOf" srcId="{E8102C28-0DCC-4B26-9FBD-E02FD3BF853F}" destId="{F1B72CD0-5770-4841-9F97-265F38B87BFB}" srcOrd="2" destOrd="0" presId="urn:microsoft.com/office/officeart/2008/layout/VerticalCurvedList"/>
    <dgm:cxn modelId="{4DCC6A32-953F-437A-BA71-586804B80F18}" type="presParOf" srcId="{F1B72CD0-5770-4841-9F97-265F38B87BFB}" destId="{039F22A5-E0FC-4486-BB40-B8E2D191400B}" srcOrd="0" destOrd="0" presId="urn:microsoft.com/office/officeart/2008/layout/VerticalCurvedList"/>
    <dgm:cxn modelId="{CEB135C0-D74B-4579-A632-701533D15F8A}" type="presParOf" srcId="{E8102C28-0DCC-4B26-9FBD-E02FD3BF853F}" destId="{3684E43F-3EB4-4E3A-BEFE-D5100FCBB73A}" srcOrd="3" destOrd="0" presId="urn:microsoft.com/office/officeart/2008/layout/VerticalCurvedList"/>
    <dgm:cxn modelId="{AA70E154-7695-4B92-AA97-0FF2230DAC38}" type="presParOf" srcId="{E8102C28-0DCC-4B26-9FBD-E02FD3BF853F}" destId="{C5EF7FBE-E403-412F-857C-16503DB71314}" srcOrd="4" destOrd="0" presId="urn:microsoft.com/office/officeart/2008/layout/VerticalCurvedList"/>
    <dgm:cxn modelId="{C50517A5-CE82-4AC8-8535-DB264F8F64EC}" type="presParOf" srcId="{C5EF7FBE-E403-412F-857C-16503DB71314}" destId="{CC0FC8FB-D48E-432E-9B75-FA758EF46B57}" srcOrd="0" destOrd="0" presId="urn:microsoft.com/office/officeart/2008/layout/VerticalCurvedList"/>
    <dgm:cxn modelId="{A24BD1E3-64C3-42E2-B472-7B31DEC2176A}" type="presParOf" srcId="{E8102C28-0DCC-4B26-9FBD-E02FD3BF853F}" destId="{51417C59-B7A3-4D48-929E-DE30B062757D}" srcOrd="5" destOrd="0" presId="urn:microsoft.com/office/officeart/2008/layout/VerticalCurvedList"/>
    <dgm:cxn modelId="{63C59E13-15CC-4162-BA43-69535103187B}" type="presParOf" srcId="{E8102C28-0DCC-4B26-9FBD-E02FD3BF853F}" destId="{286E6EBE-0C05-4ADA-90B7-70846F9AF020}" srcOrd="6" destOrd="0" presId="urn:microsoft.com/office/officeart/2008/layout/VerticalCurvedList"/>
    <dgm:cxn modelId="{6C77C972-6618-4887-8C96-18353C327081}" type="presParOf" srcId="{286E6EBE-0C05-4ADA-90B7-70846F9AF020}" destId="{EA77A3AD-078C-456F-89AA-EA4472F69D07}" srcOrd="0" destOrd="0" presId="urn:microsoft.com/office/officeart/2008/layout/VerticalCurvedList"/>
    <dgm:cxn modelId="{1D147DD8-0057-435A-B7B6-A0B2A0DD623F}" type="presParOf" srcId="{E8102C28-0DCC-4B26-9FBD-E02FD3BF853F}" destId="{DC8044BD-758D-4975-A835-47562A80FAE8}" srcOrd="7" destOrd="0" presId="urn:microsoft.com/office/officeart/2008/layout/VerticalCurvedList"/>
    <dgm:cxn modelId="{9FFD634C-6202-42F4-8A59-D7805FF31483}" type="presParOf" srcId="{E8102C28-0DCC-4B26-9FBD-E02FD3BF853F}" destId="{CCED7A61-F8A1-4BDE-A6C0-521FCAB5046D}" srcOrd="8" destOrd="0" presId="urn:microsoft.com/office/officeart/2008/layout/VerticalCurvedList"/>
    <dgm:cxn modelId="{65CE81E9-2DB6-4B63-B7A4-7C9854E9BA49}" type="presParOf" srcId="{CCED7A61-F8A1-4BDE-A6C0-521FCAB5046D}" destId="{8B91D644-257D-40B8-80CC-7C11E4C67B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Maitinimo, transporto, aprūpinimas įvairiomis priemonėmis ir priežiūros paslaugos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(5672 asmenys)</a:t>
          </a: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 custT="1"/>
      <dgm:spPr>
        <a:solidFill>
          <a:srgbClr val="FEB513"/>
        </a:solidFill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lt-LT" sz="2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Laikinas </a:t>
          </a:r>
          <a:r>
            <a:rPr lang="lt-LT" sz="2800" b="1" dirty="0" err="1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apnakvindinimas</a:t>
          </a:r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(178 asmenys)</a:t>
          </a:r>
          <a:endParaRPr lang="lt-LT" sz="2800" i="1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lt-LT" sz="28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EB1F65C9-16E7-4772-B96C-B18756C08FB0}">
      <dgm:prSet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Apgyvendinimas nakvynės namuose ir krizių centre </a:t>
          </a:r>
          <a:r>
            <a:rPr lang="lt-LT" sz="28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128 asmenys)</a:t>
          </a:r>
          <a:endParaRPr lang="lt-LT" sz="2800" i="1" dirty="0">
            <a:latin typeface="+mn-lt"/>
          </a:endParaRPr>
        </a:p>
      </dgm:t>
    </dgm:pt>
    <dgm:pt modelId="{9CA83EE2-1241-40CC-BF31-FACDD0744751}" type="parTrans" cxnId="{B749F4AF-5D2B-4824-AAFE-2BDDFDB9D589}">
      <dgm:prSet/>
      <dgm:spPr/>
      <dgm:t>
        <a:bodyPr/>
        <a:lstStyle/>
        <a:p>
          <a:endParaRPr lang="lt-LT"/>
        </a:p>
      </dgm:t>
    </dgm:pt>
    <dgm:pt modelId="{2BB392A0-69BB-41A5-A014-4F7393E5089E}" type="sibTrans" cxnId="{B749F4AF-5D2B-4824-AAFE-2BDDFDB9D589}">
      <dgm:prSet/>
      <dgm:spPr/>
      <dgm:t>
        <a:bodyPr/>
        <a:lstStyle/>
        <a:p>
          <a:endParaRPr lang="lt-LT"/>
        </a:p>
      </dgm:t>
    </dgm:pt>
    <dgm:pt modelId="{A8B8664C-21A4-4218-8EB3-5B4C14181835}">
      <dgm:prSet custT="1"/>
      <dgm:spPr>
        <a:solidFill>
          <a:srgbClr val="FFC000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Socialinių įgūdžių ugdymas ir palaikymas (šeimos) namuose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(498 šeimos)</a:t>
          </a:r>
          <a:endParaRPr lang="lt-LT" sz="2800" i="1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78125254-BBA4-4C4D-9C48-45BFCD42B882}" type="parTrans" cxnId="{2B6F90D0-DE9B-48DD-9ED1-E3BDF20093E2}">
      <dgm:prSet/>
      <dgm:spPr/>
      <dgm:t>
        <a:bodyPr/>
        <a:lstStyle/>
        <a:p>
          <a:endParaRPr lang="lt-LT"/>
        </a:p>
      </dgm:t>
    </dgm:pt>
    <dgm:pt modelId="{2BC94799-0D68-47A5-8FE8-92D4DD1CE972}" type="sibTrans" cxnId="{2B6F90D0-DE9B-48DD-9ED1-E3BDF20093E2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4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4"/>
      <dgm:spPr/>
    </dgm:pt>
    <dgm:pt modelId="{A9039B8A-5A50-4920-8C80-C7F32AC0B6E6}" type="pres">
      <dgm:prSet presAssocID="{032B9994-59AF-4C27-8CB5-F886D771E235}" presName="dstNode" presStyleLbl="node1" presStyleIdx="0" presStyleCnt="4"/>
      <dgm:spPr/>
    </dgm:pt>
    <dgm:pt modelId="{4B315512-F179-44AD-96B0-95A435B81E99}" type="pres">
      <dgm:prSet presAssocID="{A8B8664C-21A4-4218-8EB3-5B4C14181835}" presName="text_1" presStyleLbl="node1" presStyleIdx="0" presStyleCnt="4" custScaleX="98790" custScaleY="141512">
        <dgm:presLayoutVars>
          <dgm:bulletEnabled val="1"/>
        </dgm:presLayoutVars>
      </dgm:prSet>
      <dgm:spPr/>
    </dgm:pt>
    <dgm:pt modelId="{FCFA4CCA-AF77-4D67-881C-99875706D835}" type="pres">
      <dgm:prSet presAssocID="{A8B8664C-21A4-4218-8EB3-5B4C14181835}" presName="accent_1" presStyleCnt="0"/>
      <dgm:spPr/>
    </dgm:pt>
    <dgm:pt modelId="{80778E67-96BB-4800-B94F-4A8198CB132B}" type="pres">
      <dgm:prSet presAssocID="{A8B8664C-21A4-4218-8EB3-5B4C14181835}" presName="accentRepeatNode" presStyleLbl="solidFgAcc1" presStyleIdx="0" presStyleCnt="4"/>
      <dgm:spPr>
        <a:solidFill>
          <a:schemeClr val="accent2"/>
        </a:solidFill>
      </dgm:spPr>
    </dgm:pt>
    <dgm:pt modelId="{67E80E0A-3877-4302-93B4-91F0CB64CE3B}" type="pres">
      <dgm:prSet presAssocID="{C3BF6651-E4A2-4BFD-AB9C-1A8FEA848C85}" presName="text_2" presStyleLbl="node1" presStyleIdx="1" presStyleCnt="4" custScaleY="112864" custLinFactNeighborY="-2220">
        <dgm:presLayoutVars>
          <dgm:bulletEnabled val="1"/>
        </dgm:presLayoutVars>
      </dgm:prSet>
      <dgm:spPr/>
    </dgm:pt>
    <dgm:pt modelId="{B9006CC6-D963-4EF2-94D2-02C06A7E0092}" type="pres">
      <dgm:prSet presAssocID="{C3BF6651-E4A2-4BFD-AB9C-1A8FEA848C85}" presName="accent_2" presStyleCnt="0"/>
      <dgm:spPr/>
    </dgm:pt>
    <dgm:pt modelId="{039F22A5-E0FC-4486-BB40-B8E2D191400B}" type="pres">
      <dgm:prSet presAssocID="{C3BF6651-E4A2-4BFD-AB9C-1A8FEA848C85}" presName="accentRepeatNode" presStyleLbl="solidFgAcc1" presStyleIdx="1" presStyleCnt="4"/>
      <dgm:spPr>
        <a:solidFill>
          <a:schemeClr val="accent2"/>
        </a:solidFill>
      </dgm:spPr>
    </dgm:pt>
    <dgm:pt modelId="{1D731A04-D60B-4CA8-9B66-89E26E31DB59}" type="pres">
      <dgm:prSet presAssocID="{EB1F65C9-16E7-4772-B96C-B18756C08FB0}" presName="text_3" presStyleLbl="node1" presStyleIdx="2" presStyleCnt="4" custScaleY="123862">
        <dgm:presLayoutVars>
          <dgm:bulletEnabled val="1"/>
        </dgm:presLayoutVars>
      </dgm:prSet>
      <dgm:spPr/>
    </dgm:pt>
    <dgm:pt modelId="{F21AEF7B-4E01-454F-A313-78ED45470857}" type="pres">
      <dgm:prSet presAssocID="{EB1F65C9-16E7-4772-B96C-B18756C08FB0}" presName="accent_3" presStyleCnt="0"/>
      <dgm:spPr/>
    </dgm:pt>
    <dgm:pt modelId="{CC0FC8FB-D48E-432E-9B75-FA758EF46B57}" type="pres">
      <dgm:prSet presAssocID="{EB1F65C9-16E7-4772-B96C-B18756C08FB0}" presName="accentRepeatNode" presStyleLbl="solidFgAcc1" presStyleIdx="2" presStyleCnt="4"/>
      <dgm:spPr>
        <a:solidFill>
          <a:schemeClr val="accent2"/>
        </a:solidFill>
      </dgm:spPr>
    </dgm:pt>
    <dgm:pt modelId="{02360BCC-9864-4A2C-9522-6C5B425292EF}" type="pres">
      <dgm:prSet presAssocID="{6675EBC9-0AD4-46DD-B214-077886505AE0}" presName="text_4" presStyleLbl="node1" presStyleIdx="3" presStyleCnt="4" custScaleY="140109">
        <dgm:presLayoutVars>
          <dgm:bulletEnabled val="1"/>
        </dgm:presLayoutVars>
      </dgm:prSet>
      <dgm:spPr/>
    </dgm:pt>
    <dgm:pt modelId="{98D3E8A8-2138-48EB-8D6C-8FB9FC1CAD8B}" type="pres">
      <dgm:prSet presAssocID="{6675EBC9-0AD4-46DD-B214-077886505AE0}" presName="accent_4" presStyleCnt="0"/>
      <dgm:spPr/>
    </dgm:pt>
    <dgm:pt modelId="{EA77A3AD-078C-456F-89AA-EA4472F69D07}" type="pres">
      <dgm:prSet presAssocID="{6675EBC9-0AD4-46DD-B214-077886505AE0}" presName="accentRepeatNode" presStyleLbl="solidFgAcc1" presStyleIdx="3" presStyleCnt="4"/>
      <dgm:spPr>
        <a:solidFill>
          <a:schemeClr val="accent2"/>
        </a:solidFill>
      </dgm:spPr>
    </dgm:pt>
  </dgm:ptLst>
  <dgm:cxnLst>
    <dgm:cxn modelId="{70A31421-3CA8-4D93-A4B5-CA9BB0244763}" type="presOf" srcId="{C3BF6651-E4A2-4BFD-AB9C-1A8FEA848C85}" destId="{67E80E0A-3877-4302-93B4-91F0CB64CE3B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A1570885-0564-43A0-AECD-C7C7A3C440C6}" type="presOf" srcId="{2BC94799-0D68-47A5-8FE8-92D4DD1CE972}" destId="{D77D2CAF-B65F-45CC-9332-13B049545A38}" srcOrd="0" destOrd="0" presId="urn:microsoft.com/office/officeart/2008/layout/VerticalCurvedList"/>
    <dgm:cxn modelId="{155652A6-FA92-4885-B73A-0D2CAEFE1CC9}" type="presOf" srcId="{6675EBC9-0AD4-46DD-B214-077886505AE0}" destId="{02360BCC-9864-4A2C-9522-6C5B425292EF}" srcOrd="0" destOrd="0" presId="urn:microsoft.com/office/officeart/2008/layout/VerticalCurvedList"/>
    <dgm:cxn modelId="{B749F4AF-5D2B-4824-AAFE-2BDDFDB9D589}" srcId="{032B9994-59AF-4C27-8CB5-F886D771E235}" destId="{EB1F65C9-16E7-4772-B96C-B18756C08FB0}" srcOrd="2" destOrd="0" parTransId="{9CA83EE2-1241-40CC-BF31-FACDD0744751}" sibTransId="{2BB392A0-69BB-41A5-A014-4F7393E5089E}"/>
    <dgm:cxn modelId="{95AE4EB7-777C-41DE-9B67-D72564504C6D}" srcId="{032B9994-59AF-4C27-8CB5-F886D771E235}" destId="{C3BF6651-E4A2-4BFD-AB9C-1A8FEA848C85}" srcOrd="1" destOrd="0" parTransId="{70FF2AFB-5CA3-4346-9BB2-DB7C67298742}" sibTransId="{4A43E8D7-09B3-4A4D-A63E-29751089812C}"/>
    <dgm:cxn modelId="{C50FCBBC-39AC-4883-A5FF-219B74C8EDB9}" type="presOf" srcId="{EB1F65C9-16E7-4772-B96C-B18756C08FB0}" destId="{1D731A04-D60B-4CA8-9B66-89E26E31DB59}" srcOrd="0" destOrd="0" presId="urn:microsoft.com/office/officeart/2008/layout/VerticalCurvedList"/>
    <dgm:cxn modelId="{2B6F90D0-DE9B-48DD-9ED1-E3BDF20093E2}" srcId="{032B9994-59AF-4C27-8CB5-F886D771E235}" destId="{A8B8664C-21A4-4218-8EB3-5B4C14181835}" srcOrd="0" destOrd="0" parTransId="{78125254-BBA4-4C4D-9C48-45BFCD42B882}" sibTransId="{2BC94799-0D68-47A5-8FE8-92D4DD1CE972}"/>
    <dgm:cxn modelId="{50F94FDA-1673-4252-A5C6-32C89A1886B4}" srcId="{032B9994-59AF-4C27-8CB5-F886D771E235}" destId="{6675EBC9-0AD4-46DD-B214-077886505AE0}" srcOrd="3" destOrd="0" parTransId="{C83A1964-83E4-4336-B880-702FDD6276FA}" sibTransId="{5B231D2B-A521-4CFE-BB51-F1B867786A0E}"/>
    <dgm:cxn modelId="{3EE533F5-642D-4454-8ED7-A2E25B8B8F17}" type="presOf" srcId="{A8B8664C-21A4-4218-8EB3-5B4C14181835}" destId="{4B315512-F179-44AD-96B0-95A435B81E99}" srcOrd="0" destOrd="0" presId="urn:microsoft.com/office/officeart/2008/layout/VerticalCurvedList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707DB96E-56EE-4094-B81F-9A01F5CCDE70}" type="presParOf" srcId="{E8102C28-0DCC-4B26-9FBD-E02FD3BF853F}" destId="{4B315512-F179-44AD-96B0-95A435B81E99}" srcOrd="1" destOrd="0" presId="urn:microsoft.com/office/officeart/2008/layout/VerticalCurvedList"/>
    <dgm:cxn modelId="{01B472CB-F1DB-4712-8BD3-01FD41842F06}" type="presParOf" srcId="{E8102C28-0DCC-4B26-9FBD-E02FD3BF853F}" destId="{FCFA4CCA-AF77-4D67-881C-99875706D835}" srcOrd="2" destOrd="0" presId="urn:microsoft.com/office/officeart/2008/layout/VerticalCurvedList"/>
    <dgm:cxn modelId="{B48ADEFD-5783-4D43-85BA-45A24A97D05C}" type="presParOf" srcId="{FCFA4CCA-AF77-4D67-881C-99875706D835}" destId="{80778E67-96BB-4800-B94F-4A8198CB132B}" srcOrd="0" destOrd="0" presId="urn:microsoft.com/office/officeart/2008/layout/VerticalCurvedList"/>
    <dgm:cxn modelId="{83DCFA0C-CFD5-402A-B751-119FC4BDC28A}" type="presParOf" srcId="{E8102C28-0DCC-4B26-9FBD-E02FD3BF853F}" destId="{67E80E0A-3877-4302-93B4-91F0CB64CE3B}" srcOrd="3" destOrd="0" presId="urn:microsoft.com/office/officeart/2008/layout/VerticalCurvedList"/>
    <dgm:cxn modelId="{54D18CA2-54BB-4A04-A42E-5308E870CB02}" type="presParOf" srcId="{E8102C28-0DCC-4B26-9FBD-E02FD3BF853F}" destId="{B9006CC6-D963-4EF2-94D2-02C06A7E0092}" srcOrd="4" destOrd="0" presId="urn:microsoft.com/office/officeart/2008/layout/VerticalCurvedList"/>
    <dgm:cxn modelId="{009574A7-F9FB-4754-A837-F12D66E625ED}" type="presParOf" srcId="{B9006CC6-D963-4EF2-94D2-02C06A7E0092}" destId="{039F22A5-E0FC-4486-BB40-B8E2D191400B}" srcOrd="0" destOrd="0" presId="urn:microsoft.com/office/officeart/2008/layout/VerticalCurvedList"/>
    <dgm:cxn modelId="{CEFCD445-7A34-41FB-A4A2-C982E18CC921}" type="presParOf" srcId="{E8102C28-0DCC-4B26-9FBD-E02FD3BF853F}" destId="{1D731A04-D60B-4CA8-9B66-89E26E31DB59}" srcOrd="5" destOrd="0" presId="urn:microsoft.com/office/officeart/2008/layout/VerticalCurvedList"/>
    <dgm:cxn modelId="{1D180E20-00AD-4829-824E-97274956656A}" type="presParOf" srcId="{E8102C28-0DCC-4B26-9FBD-E02FD3BF853F}" destId="{F21AEF7B-4E01-454F-A313-78ED45470857}" srcOrd="6" destOrd="0" presId="urn:microsoft.com/office/officeart/2008/layout/VerticalCurvedList"/>
    <dgm:cxn modelId="{F47E0DB5-1F98-44CD-8461-0A3FF8397BFE}" type="presParOf" srcId="{F21AEF7B-4E01-454F-A313-78ED45470857}" destId="{CC0FC8FB-D48E-432E-9B75-FA758EF46B57}" srcOrd="0" destOrd="0" presId="urn:microsoft.com/office/officeart/2008/layout/VerticalCurvedList"/>
    <dgm:cxn modelId="{595CF5E9-FFA8-4B55-97D4-17C253D30551}" type="presParOf" srcId="{E8102C28-0DCC-4B26-9FBD-E02FD3BF853F}" destId="{02360BCC-9864-4A2C-9522-6C5B425292EF}" srcOrd="7" destOrd="0" presId="urn:microsoft.com/office/officeart/2008/layout/VerticalCurvedList"/>
    <dgm:cxn modelId="{D38BB3AF-06A0-4887-A9D1-C917D6F9FA6A}" type="presParOf" srcId="{E8102C28-0DCC-4B26-9FBD-E02FD3BF853F}" destId="{98D3E8A8-2138-48EB-8D6C-8FB9FC1CAD8B}" srcOrd="8" destOrd="0" presId="urn:microsoft.com/office/officeart/2008/layout/VerticalCurvedList"/>
    <dgm:cxn modelId="{E04E37B8-199A-4A53-90B1-621B9077B4D4}" type="presParOf" srcId="{98D3E8A8-2138-48EB-8D6C-8FB9FC1CAD8B}" destId="{EA77A3AD-078C-456F-89AA-EA4472F69D0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2B9994-59AF-4C27-8CB5-F886D771E23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C3BF6651-E4A2-4BFD-AB9C-1A8FEA848C85}">
      <dgm:prSet phldrT="[Tekstas]"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Globėjų (rūpintojų) ir įtėvių mokymus baigė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(17 asmenų)</a:t>
          </a:r>
        </a:p>
      </dgm:t>
    </dgm:pt>
    <dgm:pt modelId="{70FF2AFB-5CA3-4346-9BB2-DB7C67298742}" type="parTrans" cxnId="{95AE4EB7-777C-41DE-9B67-D72564504C6D}">
      <dgm:prSet/>
      <dgm:spPr/>
      <dgm:t>
        <a:bodyPr/>
        <a:lstStyle/>
        <a:p>
          <a:endParaRPr lang="lt-LT"/>
        </a:p>
      </dgm:t>
    </dgm:pt>
    <dgm:pt modelId="{4A43E8D7-09B3-4A4D-A63E-29751089812C}" type="sibTrans" cxnId="{95AE4EB7-777C-41DE-9B67-D72564504C6D}">
      <dgm:prSet/>
      <dgm:spPr/>
      <dgm:t>
        <a:bodyPr/>
        <a:lstStyle/>
        <a:p>
          <a:endParaRPr lang="lt-LT"/>
        </a:p>
      </dgm:t>
    </dgm:pt>
    <dgm:pt modelId="{6675EBC9-0AD4-46DD-B214-077886505AE0}">
      <dgm:prSet phldrT="[Tekstas]" custT="1"/>
      <dgm:spPr>
        <a:solidFill>
          <a:srgbClr val="FEB513"/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Budinčių globotojų šeimoje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(13 budinčių globotojų, 41 vaikas)</a:t>
          </a:r>
          <a:endParaRPr lang="lt-LT" sz="2800" b="1" i="1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C83A1964-83E4-4336-B880-702FDD6276FA}" type="parTrans" cxnId="{50F94FDA-1673-4252-A5C6-32C89A1886B4}">
      <dgm:prSet/>
      <dgm:spPr/>
      <dgm:t>
        <a:bodyPr/>
        <a:lstStyle/>
        <a:p>
          <a:endParaRPr lang="lt-LT"/>
        </a:p>
      </dgm:t>
    </dgm:pt>
    <dgm:pt modelId="{5B231D2B-A521-4CFE-BB51-F1B867786A0E}" type="sibTrans" cxnId="{50F94FDA-1673-4252-A5C6-32C89A1886B4}">
      <dgm:prSet/>
      <dgm:spPr/>
      <dgm:t>
        <a:bodyPr/>
        <a:lstStyle/>
        <a:p>
          <a:endParaRPr lang="lt-LT"/>
        </a:p>
      </dgm:t>
    </dgm:pt>
    <dgm:pt modelId="{EB1F65C9-16E7-4772-B96C-B18756C08FB0}">
      <dgm:prSet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Socialinė globa institucijoje, krizių centre, Bendruomeniniuose vaikų globos namuose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(140 vaikų)</a:t>
          </a:r>
          <a:endParaRPr lang="lt-LT" sz="2800" i="1" dirty="0">
            <a:latin typeface="+mn-lt"/>
          </a:endParaRPr>
        </a:p>
      </dgm:t>
    </dgm:pt>
    <dgm:pt modelId="{9CA83EE2-1241-40CC-BF31-FACDD0744751}" type="parTrans" cxnId="{B749F4AF-5D2B-4824-AAFE-2BDDFDB9D589}">
      <dgm:prSet/>
      <dgm:spPr/>
      <dgm:t>
        <a:bodyPr/>
        <a:lstStyle/>
        <a:p>
          <a:endParaRPr lang="lt-LT"/>
        </a:p>
      </dgm:t>
    </dgm:pt>
    <dgm:pt modelId="{2BB392A0-69BB-41A5-A014-4F7393E5089E}" type="sibTrans" cxnId="{B749F4AF-5D2B-4824-AAFE-2BDDFDB9D589}">
      <dgm:prSet/>
      <dgm:spPr/>
      <dgm:t>
        <a:bodyPr/>
        <a:lstStyle/>
        <a:p>
          <a:endParaRPr lang="lt-LT"/>
        </a:p>
      </dgm:t>
    </dgm:pt>
    <dgm:pt modelId="{A1816926-C082-4D99-A3EC-13624C716852}">
      <dgm:prSet custT="1"/>
      <dgm:spPr>
        <a:solidFill>
          <a:srgbClr val="FEB513"/>
        </a:solidFill>
      </dgm:spPr>
      <dgm:t>
        <a:bodyPr/>
        <a:lstStyle/>
        <a:p>
          <a:pPr algn="just"/>
          <a:r>
            <a:rPr lang="lt-LT" sz="28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Globa (rūpyba) šeimoje, šeimynoje </a:t>
          </a:r>
          <a:r>
            <a:rPr lang="lt-LT" sz="2800" b="0" i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(166 globėjų šeimos ir 4 šeimynos, 241 vaikas)  </a:t>
          </a:r>
        </a:p>
      </dgm:t>
    </dgm:pt>
    <dgm:pt modelId="{9426363B-FB13-47FC-A442-4B42E6C23721}" type="parTrans" cxnId="{D7F9D857-8998-4DE3-A5FF-C3E2386D243D}">
      <dgm:prSet/>
      <dgm:spPr/>
      <dgm:t>
        <a:bodyPr/>
        <a:lstStyle/>
        <a:p>
          <a:endParaRPr lang="lt-LT"/>
        </a:p>
      </dgm:t>
    </dgm:pt>
    <dgm:pt modelId="{ACF210E7-3E47-4BBC-9074-D0BAACD038D1}" type="sibTrans" cxnId="{D7F9D857-8998-4DE3-A5FF-C3E2386D243D}">
      <dgm:prSet/>
      <dgm:spPr/>
      <dgm:t>
        <a:bodyPr/>
        <a:lstStyle/>
        <a:p>
          <a:endParaRPr lang="lt-LT"/>
        </a:p>
      </dgm:t>
    </dgm:pt>
    <dgm:pt modelId="{685E5904-D7B3-4115-9A2A-48CA900D458A}" type="pres">
      <dgm:prSet presAssocID="{032B9994-59AF-4C27-8CB5-F886D771E235}" presName="Name0" presStyleCnt="0">
        <dgm:presLayoutVars>
          <dgm:chMax val="7"/>
          <dgm:chPref val="7"/>
          <dgm:dir/>
        </dgm:presLayoutVars>
      </dgm:prSet>
      <dgm:spPr/>
    </dgm:pt>
    <dgm:pt modelId="{E8102C28-0DCC-4B26-9FBD-E02FD3BF853F}" type="pres">
      <dgm:prSet presAssocID="{032B9994-59AF-4C27-8CB5-F886D771E235}" presName="Name1" presStyleCnt="0"/>
      <dgm:spPr/>
    </dgm:pt>
    <dgm:pt modelId="{9611C968-81A7-4FCC-9679-AD06CCD34B18}" type="pres">
      <dgm:prSet presAssocID="{032B9994-59AF-4C27-8CB5-F886D771E235}" presName="cycle" presStyleCnt="0"/>
      <dgm:spPr/>
    </dgm:pt>
    <dgm:pt modelId="{4B73FDED-2050-4E10-B338-649C5A9D93FB}" type="pres">
      <dgm:prSet presAssocID="{032B9994-59AF-4C27-8CB5-F886D771E235}" presName="srcNode" presStyleLbl="node1" presStyleIdx="0" presStyleCnt="4"/>
      <dgm:spPr/>
    </dgm:pt>
    <dgm:pt modelId="{D77D2CAF-B65F-45CC-9332-13B049545A38}" type="pres">
      <dgm:prSet presAssocID="{032B9994-59AF-4C27-8CB5-F886D771E235}" presName="conn" presStyleLbl="parChTrans1D2" presStyleIdx="0" presStyleCnt="1"/>
      <dgm:spPr/>
    </dgm:pt>
    <dgm:pt modelId="{0646AC0F-3010-468D-8D19-B98415DC230F}" type="pres">
      <dgm:prSet presAssocID="{032B9994-59AF-4C27-8CB5-F886D771E235}" presName="extraNode" presStyleLbl="node1" presStyleIdx="0" presStyleCnt="4"/>
      <dgm:spPr/>
    </dgm:pt>
    <dgm:pt modelId="{A9039B8A-5A50-4920-8C80-C7F32AC0B6E6}" type="pres">
      <dgm:prSet presAssocID="{032B9994-59AF-4C27-8CB5-F886D771E235}" presName="dstNode" presStyleLbl="node1" presStyleIdx="0" presStyleCnt="4"/>
      <dgm:spPr/>
    </dgm:pt>
    <dgm:pt modelId="{05134EEA-1AC9-43CD-A71C-902810DC0AEE}" type="pres">
      <dgm:prSet presAssocID="{C3BF6651-E4A2-4BFD-AB9C-1A8FEA848C85}" presName="text_1" presStyleLbl="node1" presStyleIdx="0" presStyleCnt="4" custScaleX="100466" custScaleY="148112" custLinFactNeighborX="189" custLinFactNeighborY="-3300">
        <dgm:presLayoutVars>
          <dgm:bulletEnabled val="1"/>
        </dgm:presLayoutVars>
      </dgm:prSet>
      <dgm:spPr/>
    </dgm:pt>
    <dgm:pt modelId="{F1B72CD0-5770-4841-9F97-265F38B87BFB}" type="pres">
      <dgm:prSet presAssocID="{C3BF6651-E4A2-4BFD-AB9C-1A8FEA848C85}" presName="accent_1" presStyleCnt="0"/>
      <dgm:spPr/>
    </dgm:pt>
    <dgm:pt modelId="{039F22A5-E0FC-4486-BB40-B8E2D191400B}" type="pres">
      <dgm:prSet presAssocID="{C3BF6651-E4A2-4BFD-AB9C-1A8FEA848C85}" presName="accentRepeatNode" presStyleLbl="solidFgAcc1" presStyleIdx="0" presStyleCnt="4"/>
      <dgm:spPr>
        <a:solidFill>
          <a:schemeClr val="accent2"/>
        </a:solidFill>
      </dgm:spPr>
    </dgm:pt>
    <dgm:pt modelId="{3684E43F-3EB4-4E3A-BEFE-D5100FCBB73A}" type="pres">
      <dgm:prSet presAssocID="{EB1F65C9-16E7-4772-B96C-B18756C08FB0}" presName="text_2" presStyleLbl="node1" presStyleIdx="1" presStyleCnt="4" custScaleY="131201" custLinFactNeighborX="1199" custLinFactNeighborY="8872">
        <dgm:presLayoutVars>
          <dgm:bulletEnabled val="1"/>
        </dgm:presLayoutVars>
      </dgm:prSet>
      <dgm:spPr/>
    </dgm:pt>
    <dgm:pt modelId="{C5EF7FBE-E403-412F-857C-16503DB71314}" type="pres">
      <dgm:prSet presAssocID="{EB1F65C9-16E7-4772-B96C-B18756C08FB0}" presName="accent_2" presStyleCnt="0"/>
      <dgm:spPr/>
    </dgm:pt>
    <dgm:pt modelId="{CC0FC8FB-D48E-432E-9B75-FA758EF46B57}" type="pres">
      <dgm:prSet presAssocID="{EB1F65C9-16E7-4772-B96C-B18756C08FB0}" presName="accentRepeatNode" presStyleLbl="solidFgAcc1" presStyleIdx="1" presStyleCnt="4"/>
      <dgm:spPr>
        <a:solidFill>
          <a:schemeClr val="accent2"/>
        </a:solidFill>
      </dgm:spPr>
    </dgm:pt>
    <dgm:pt modelId="{DB9EFACC-2F07-450F-8ECF-CF171B97F0F4}" type="pres">
      <dgm:prSet presAssocID="{A1816926-C082-4D99-A3EC-13624C716852}" presName="text_3" presStyleLbl="node1" presStyleIdx="2" presStyleCnt="4" custScaleY="134171">
        <dgm:presLayoutVars>
          <dgm:bulletEnabled val="1"/>
        </dgm:presLayoutVars>
      </dgm:prSet>
      <dgm:spPr/>
    </dgm:pt>
    <dgm:pt modelId="{64302CF8-700C-4A9D-BD22-53EC969AEFF4}" type="pres">
      <dgm:prSet presAssocID="{A1816926-C082-4D99-A3EC-13624C716852}" presName="accent_3" presStyleCnt="0"/>
      <dgm:spPr/>
    </dgm:pt>
    <dgm:pt modelId="{8D611389-0254-4576-973A-7FAAB8D9D1C2}" type="pres">
      <dgm:prSet presAssocID="{A1816926-C082-4D99-A3EC-13624C716852}" presName="accentRepeatNode" presStyleLbl="solidFgAcc1" presStyleIdx="2" presStyleCnt="4"/>
      <dgm:spPr>
        <a:solidFill>
          <a:schemeClr val="accent2"/>
        </a:solidFill>
      </dgm:spPr>
    </dgm:pt>
    <dgm:pt modelId="{208A3599-E7C7-477B-A22D-95EE950C3757}" type="pres">
      <dgm:prSet presAssocID="{6675EBC9-0AD4-46DD-B214-077886505AE0}" presName="text_4" presStyleLbl="node1" presStyleIdx="3" presStyleCnt="4" custScaleY="124646">
        <dgm:presLayoutVars>
          <dgm:bulletEnabled val="1"/>
        </dgm:presLayoutVars>
      </dgm:prSet>
      <dgm:spPr/>
    </dgm:pt>
    <dgm:pt modelId="{0CB34E62-DEC3-42F0-807A-24538332C176}" type="pres">
      <dgm:prSet presAssocID="{6675EBC9-0AD4-46DD-B214-077886505AE0}" presName="accent_4" presStyleCnt="0"/>
      <dgm:spPr/>
    </dgm:pt>
    <dgm:pt modelId="{EA77A3AD-078C-456F-89AA-EA4472F69D07}" type="pres">
      <dgm:prSet presAssocID="{6675EBC9-0AD4-46DD-B214-077886505AE0}" presName="accentRepeatNode" presStyleLbl="solidFgAcc1" presStyleIdx="3" presStyleCnt="4"/>
      <dgm:spPr>
        <a:solidFill>
          <a:schemeClr val="accent2"/>
        </a:solidFill>
      </dgm:spPr>
    </dgm:pt>
  </dgm:ptLst>
  <dgm:cxnLst>
    <dgm:cxn modelId="{6B99830F-A718-4499-992A-3E8915BB7C9F}" type="presOf" srcId="{4A43E8D7-09B3-4A4D-A63E-29751089812C}" destId="{D77D2CAF-B65F-45CC-9332-13B049545A38}" srcOrd="0" destOrd="0" presId="urn:microsoft.com/office/officeart/2008/layout/VerticalCurvedList"/>
    <dgm:cxn modelId="{DCEE2D22-8A59-4591-B9D8-9A656897BAFC}" type="presOf" srcId="{032B9994-59AF-4C27-8CB5-F886D771E235}" destId="{685E5904-D7B3-4115-9A2A-48CA900D458A}" srcOrd="0" destOrd="0" presId="urn:microsoft.com/office/officeart/2008/layout/VerticalCurvedList"/>
    <dgm:cxn modelId="{3F171574-D42C-48C2-B4BA-7FF59ED531E8}" type="presOf" srcId="{C3BF6651-E4A2-4BFD-AB9C-1A8FEA848C85}" destId="{05134EEA-1AC9-43CD-A71C-902810DC0AEE}" srcOrd="0" destOrd="0" presId="urn:microsoft.com/office/officeart/2008/layout/VerticalCurvedList"/>
    <dgm:cxn modelId="{D7F9D857-8998-4DE3-A5FF-C3E2386D243D}" srcId="{032B9994-59AF-4C27-8CB5-F886D771E235}" destId="{A1816926-C082-4D99-A3EC-13624C716852}" srcOrd="2" destOrd="0" parTransId="{9426363B-FB13-47FC-A442-4B42E6C23721}" sibTransId="{ACF210E7-3E47-4BBC-9074-D0BAACD038D1}"/>
    <dgm:cxn modelId="{3E845D7C-4E74-49FC-BADF-A63621280E7B}" type="presOf" srcId="{EB1F65C9-16E7-4772-B96C-B18756C08FB0}" destId="{3684E43F-3EB4-4E3A-BEFE-D5100FCBB73A}" srcOrd="0" destOrd="0" presId="urn:microsoft.com/office/officeart/2008/layout/VerticalCurvedList"/>
    <dgm:cxn modelId="{B749F4AF-5D2B-4824-AAFE-2BDDFDB9D589}" srcId="{032B9994-59AF-4C27-8CB5-F886D771E235}" destId="{EB1F65C9-16E7-4772-B96C-B18756C08FB0}" srcOrd="1" destOrd="0" parTransId="{9CA83EE2-1241-40CC-BF31-FACDD0744751}" sibTransId="{2BB392A0-69BB-41A5-A014-4F7393E5089E}"/>
    <dgm:cxn modelId="{95AE4EB7-777C-41DE-9B67-D72564504C6D}" srcId="{032B9994-59AF-4C27-8CB5-F886D771E235}" destId="{C3BF6651-E4A2-4BFD-AB9C-1A8FEA848C85}" srcOrd="0" destOrd="0" parTransId="{70FF2AFB-5CA3-4346-9BB2-DB7C67298742}" sibTransId="{4A43E8D7-09B3-4A4D-A63E-29751089812C}"/>
    <dgm:cxn modelId="{C77AC9B7-CE25-4BEE-976D-F2FB36DDC0D8}" type="presOf" srcId="{6675EBC9-0AD4-46DD-B214-077886505AE0}" destId="{208A3599-E7C7-477B-A22D-95EE950C3757}" srcOrd="0" destOrd="0" presId="urn:microsoft.com/office/officeart/2008/layout/VerticalCurvedList"/>
    <dgm:cxn modelId="{50F94FDA-1673-4252-A5C6-32C89A1886B4}" srcId="{032B9994-59AF-4C27-8CB5-F886D771E235}" destId="{6675EBC9-0AD4-46DD-B214-077886505AE0}" srcOrd="3" destOrd="0" parTransId="{C83A1964-83E4-4336-B880-702FDD6276FA}" sibTransId="{5B231D2B-A521-4CFE-BB51-F1B867786A0E}"/>
    <dgm:cxn modelId="{F94BA8F1-D14D-4E98-A073-A19AF55E808A}" type="presOf" srcId="{A1816926-C082-4D99-A3EC-13624C716852}" destId="{DB9EFACC-2F07-450F-8ECF-CF171B97F0F4}" srcOrd="0" destOrd="0" presId="urn:microsoft.com/office/officeart/2008/layout/VerticalCurvedList"/>
    <dgm:cxn modelId="{33D1DB96-1B63-4BD8-A1FC-DE8911FECEB3}" type="presParOf" srcId="{685E5904-D7B3-4115-9A2A-48CA900D458A}" destId="{E8102C28-0DCC-4B26-9FBD-E02FD3BF853F}" srcOrd="0" destOrd="0" presId="urn:microsoft.com/office/officeart/2008/layout/VerticalCurvedList"/>
    <dgm:cxn modelId="{E73ECB97-F50E-4BF1-B0AB-7CEF00EA600D}" type="presParOf" srcId="{E8102C28-0DCC-4B26-9FBD-E02FD3BF853F}" destId="{9611C968-81A7-4FCC-9679-AD06CCD34B18}" srcOrd="0" destOrd="0" presId="urn:microsoft.com/office/officeart/2008/layout/VerticalCurvedList"/>
    <dgm:cxn modelId="{5FBAEB72-24A4-4CAC-8024-11A9B5358A4D}" type="presParOf" srcId="{9611C968-81A7-4FCC-9679-AD06CCD34B18}" destId="{4B73FDED-2050-4E10-B338-649C5A9D93FB}" srcOrd="0" destOrd="0" presId="urn:microsoft.com/office/officeart/2008/layout/VerticalCurvedList"/>
    <dgm:cxn modelId="{ED86ACE1-37CF-4853-83EC-CB5C45FF34A4}" type="presParOf" srcId="{9611C968-81A7-4FCC-9679-AD06CCD34B18}" destId="{D77D2CAF-B65F-45CC-9332-13B049545A38}" srcOrd="1" destOrd="0" presId="urn:microsoft.com/office/officeart/2008/layout/VerticalCurvedList"/>
    <dgm:cxn modelId="{1D71B646-ADF7-4218-9AF7-857F5CB29BFF}" type="presParOf" srcId="{9611C968-81A7-4FCC-9679-AD06CCD34B18}" destId="{0646AC0F-3010-468D-8D19-B98415DC230F}" srcOrd="2" destOrd="0" presId="urn:microsoft.com/office/officeart/2008/layout/VerticalCurvedList"/>
    <dgm:cxn modelId="{BB98A867-AFD6-4F37-9A49-8F5091B4E66A}" type="presParOf" srcId="{9611C968-81A7-4FCC-9679-AD06CCD34B18}" destId="{A9039B8A-5A50-4920-8C80-C7F32AC0B6E6}" srcOrd="3" destOrd="0" presId="urn:microsoft.com/office/officeart/2008/layout/VerticalCurvedList"/>
    <dgm:cxn modelId="{24C89DFD-62B7-4D5F-8F07-5E1051123891}" type="presParOf" srcId="{E8102C28-0DCC-4B26-9FBD-E02FD3BF853F}" destId="{05134EEA-1AC9-43CD-A71C-902810DC0AEE}" srcOrd="1" destOrd="0" presId="urn:microsoft.com/office/officeart/2008/layout/VerticalCurvedList"/>
    <dgm:cxn modelId="{A2A52B8E-A3CD-4E30-AF39-F9E2116FC184}" type="presParOf" srcId="{E8102C28-0DCC-4B26-9FBD-E02FD3BF853F}" destId="{F1B72CD0-5770-4841-9F97-265F38B87BFB}" srcOrd="2" destOrd="0" presId="urn:microsoft.com/office/officeart/2008/layout/VerticalCurvedList"/>
    <dgm:cxn modelId="{4DCC6A32-953F-437A-BA71-586804B80F18}" type="presParOf" srcId="{F1B72CD0-5770-4841-9F97-265F38B87BFB}" destId="{039F22A5-E0FC-4486-BB40-B8E2D191400B}" srcOrd="0" destOrd="0" presId="urn:microsoft.com/office/officeart/2008/layout/VerticalCurvedList"/>
    <dgm:cxn modelId="{CEB135C0-D74B-4579-A632-701533D15F8A}" type="presParOf" srcId="{E8102C28-0DCC-4B26-9FBD-E02FD3BF853F}" destId="{3684E43F-3EB4-4E3A-BEFE-D5100FCBB73A}" srcOrd="3" destOrd="0" presId="urn:microsoft.com/office/officeart/2008/layout/VerticalCurvedList"/>
    <dgm:cxn modelId="{AA70E154-7695-4B92-AA97-0FF2230DAC38}" type="presParOf" srcId="{E8102C28-0DCC-4B26-9FBD-E02FD3BF853F}" destId="{C5EF7FBE-E403-412F-857C-16503DB71314}" srcOrd="4" destOrd="0" presId="urn:microsoft.com/office/officeart/2008/layout/VerticalCurvedList"/>
    <dgm:cxn modelId="{C50517A5-CE82-4AC8-8535-DB264F8F64EC}" type="presParOf" srcId="{C5EF7FBE-E403-412F-857C-16503DB71314}" destId="{CC0FC8FB-D48E-432E-9B75-FA758EF46B57}" srcOrd="0" destOrd="0" presId="urn:microsoft.com/office/officeart/2008/layout/VerticalCurvedList"/>
    <dgm:cxn modelId="{CC34090C-0C0E-4B9B-B4CB-80B419DDA739}" type="presParOf" srcId="{E8102C28-0DCC-4B26-9FBD-E02FD3BF853F}" destId="{DB9EFACC-2F07-450F-8ECF-CF171B97F0F4}" srcOrd="5" destOrd="0" presId="urn:microsoft.com/office/officeart/2008/layout/VerticalCurvedList"/>
    <dgm:cxn modelId="{E362E94F-26BA-4107-B1A7-1D56FBB5C774}" type="presParOf" srcId="{E8102C28-0DCC-4B26-9FBD-E02FD3BF853F}" destId="{64302CF8-700C-4A9D-BD22-53EC969AEFF4}" srcOrd="6" destOrd="0" presId="urn:microsoft.com/office/officeart/2008/layout/VerticalCurvedList"/>
    <dgm:cxn modelId="{2E4604AE-4D14-47A5-B7FE-E5C9E71F3BBA}" type="presParOf" srcId="{64302CF8-700C-4A9D-BD22-53EC969AEFF4}" destId="{8D611389-0254-4576-973A-7FAAB8D9D1C2}" srcOrd="0" destOrd="0" presId="urn:microsoft.com/office/officeart/2008/layout/VerticalCurvedList"/>
    <dgm:cxn modelId="{6366C012-DB06-4EC6-9171-76722AC957F2}" type="presParOf" srcId="{E8102C28-0DCC-4B26-9FBD-E02FD3BF853F}" destId="{208A3599-E7C7-477B-A22D-95EE950C3757}" srcOrd="7" destOrd="0" presId="urn:microsoft.com/office/officeart/2008/layout/VerticalCurvedList"/>
    <dgm:cxn modelId="{0D8AC82D-E39B-4EB3-B033-910386B7740A}" type="presParOf" srcId="{E8102C28-0DCC-4B26-9FBD-E02FD3BF853F}" destId="{0CB34E62-DEC3-42F0-807A-24538332C176}" srcOrd="8" destOrd="0" presId="urn:microsoft.com/office/officeart/2008/layout/VerticalCurvedList"/>
    <dgm:cxn modelId="{5C83D0D8-B652-4A44-9319-20C7D5E7CB5C}" type="presParOf" srcId="{0CB34E62-DEC3-42F0-807A-24538332C176}" destId="{EA77A3AD-078C-456F-89AA-EA4472F69D0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1D8F2C-F875-4914-9980-83E7EB5F2074}" type="doc">
      <dgm:prSet loTypeId="urn:microsoft.com/office/officeart/2008/layout/VerticalCurved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lt-LT"/>
        </a:p>
      </dgm:t>
    </dgm:pt>
    <dgm:pt modelId="{DB70A810-00D5-47DB-973E-2ACFDCC6B99D}">
      <dgm:prSet phldrT="[Tekstas]" custT="1"/>
      <dgm:spPr/>
      <dgm:t>
        <a:bodyPr/>
        <a:lstStyle/>
        <a:p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organizavo ir vykdė izoliacijoje esančių fizinių asmenų patikrinimus:</a:t>
          </a:r>
        </a:p>
      </dgm:t>
    </dgm:pt>
    <dgm:pt modelId="{8496769F-EFCB-46B6-9DBD-C1B9E30E42C8}" type="parTrans" cxnId="{5DF9892B-CEBD-44FD-BD54-B9A4D4FF2646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3A14A1F3-93F2-4DCE-938E-1A1C86884B89}" type="sibTrans" cxnId="{5DF9892B-CEBD-44FD-BD54-B9A4D4FF2646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A2A166B8-2076-424F-948F-A692C7A97CBF}">
      <dgm:prSet phldrT="[Tekstas]" custT="1"/>
      <dgm:spPr/>
      <dgm:t>
        <a:bodyPr/>
        <a:lstStyle/>
        <a:p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organizavo ir vykdė juridinių asmenų karantino sąlygų laikymosi kontrolę:</a:t>
          </a:r>
        </a:p>
      </dgm:t>
    </dgm:pt>
    <dgm:pt modelId="{B6A1F495-2F04-47CE-BE93-8DF06088708D}" type="parTrans" cxnId="{7D78BFA1-4498-4743-AD1B-ED4ABCF05CB5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BD85A36E-BA47-47B7-89EB-4C2602C4875C}" type="sibTrans" cxnId="{7D78BFA1-4498-4743-AD1B-ED4ABCF05CB5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9D61553B-715C-45DA-A070-BFE4ED0B8EE5}">
      <dgm:prSet phldrT="[Tekstas]" custT="1"/>
      <dgm:spPr/>
      <dgm:t>
        <a:bodyPr/>
        <a:lstStyle/>
        <a:p>
          <a:pPr algn="just">
            <a:buSzPct val="150000"/>
            <a:buBlip>
              <a:blip xmlns:r="http://schemas.openxmlformats.org/officeDocument/2006/relationships" r:embed="rId1"/>
            </a:buBlip>
          </a:pPr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vykdė asmenų pavėžėjimo į Mobilų punktą ir Karščiavimo kliniką registraciją ir koordinavo pavėžėjimo procesą:</a:t>
          </a:r>
        </a:p>
      </dgm:t>
    </dgm:pt>
    <dgm:pt modelId="{7EE791C1-3DA7-4257-ABF5-AE6679457700}" type="parTrans" cxnId="{843EDB07-A2AA-469B-91A7-5F80EB4F25F0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70F64A40-E08F-4C85-BE95-3BA3C9063FF1}" type="sibTrans" cxnId="{843EDB07-A2AA-469B-91A7-5F80EB4F25F0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CA58509C-6665-49EB-A19E-E55F92B3A023}">
      <dgm:prSet custT="1"/>
      <dgm:spPr/>
      <dgm:t>
        <a:bodyPr/>
        <a:lstStyle/>
        <a:p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10-12 mėn. vidutiniškai per mėnesį kartu su kitų skyrių specialistais įvykdytos 382 juridinių asmenų patikros</a:t>
          </a:r>
        </a:p>
      </dgm:t>
    </dgm:pt>
    <dgm:pt modelId="{66D0C58A-A7B1-4CCE-8BD2-B7528CC1DB8F}" type="parTrans" cxnId="{8168DBBA-CF9A-4624-80E5-743C027606DC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DB9A523D-0DF3-4F11-9797-547833618142}" type="sibTrans" cxnId="{8168DBBA-CF9A-4624-80E5-743C027606DC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4E76D311-2642-4241-B38E-EA33722CADE4}">
      <dgm:prSet custT="1"/>
      <dgm:spPr/>
      <dgm:t>
        <a:bodyPr/>
        <a:lstStyle/>
        <a:p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09-12 mėn. vidutiniškai per mėnesį atlikti </a:t>
          </a:r>
          <a:r>
            <a:rPr lang="lt-LT" sz="2000" b="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2 266 fizinių asmenų patikrinimai</a:t>
          </a:r>
          <a:endParaRPr lang="lt-LT" sz="2000" b="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B0497B3F-BC5C-46C7-890F-965FA5AA88B2}" type="parTrans" cxnId="{519D856D-66DB-43F5-BC35-72FE000CC047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6D07A957-B1D3-4F87-AD28-72A8231E452B}" type="sibTrans" cxnId="{519D856D-66DB-43F5-BC35-72FE000CC047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048B7391-DB59-4282-8B17-AA0E4018410A}">
      <dgm:prSet custT="1"/>
      <dgm:spPr/>
      <dgm:t>
        <a:bodyPr/>
        <a:lstStyle/>
        <a:p>
          <a:pPr algn="just">
            <a:buSzPct val="150000"/>
            <a:buFont typeface="Arial" panose="020B0604020202020204" pitchFamily="34" charset="0"/>
            <a:buChar char="•"/>
          </a:pPr>
          <a:r>
            <a:rPr lang="lt-LT" sz="20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09-12 mėn. pavėžėjimo į Mobilų punktą ir Karščiavimo kliniką paslauga iš viso suteikta 880 Šiaulių m. gyventojų </a:t>
          </a:r>
          <a:r>
            <a:rPr lang="lt-LT" sz="2000" b="0" dirty="0">
              <a:solidFill>
                <a:schemeClr val="tx1"/>
              </a:solidFill>
              <a:latin typeface="+mn-lt"/>
            </a:rPr>
            <a:t>	</a:t>
          </a:r>
        </a:p>
      </dgm:t>
    </dgm:pt>
    <dgm:pt modelId="{AC9F7207-9FF1-4F44-8586-E723FB92C90E}" type="parTrans" cxnId="{B4D9FA00-ABB9-426E-948D-370485FB8FEB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49D4AEF7-6686-4FEC-B69C-41DADCD49D2E}" type="sibTrans" cxnId="{B4D9FA00-ABB9-426E-948D-370485FB8FEB}">
      <dgm:prSet/>
      <dgm:spPr/>
      <dgm:t>
        <a:bodyPr/>
        <a:lstStyle/>
        <a:p>
          <a:endParaRPr lang="lt-LT">
            <a:solidFill>
              <a:schemeClr val="tx1"/>
            </a:solidFill>
          </a:endParaRPr>
        </a:p>
      </dgm:t>
    </dgm:pt>
    <dgm:pt modelId="{D8193F8A-6F3E-4773-A282-8C9FBD865478}" type="pres">
      <dgm:prSet presAssocID="{641D8F2C-F875-4914-9980-83E7EB5F2074}" presName="Name0" presStyleCnt="0">
        <dgm:presLayoutVars>
          <dgm:chMax val="7"/>
          <dgm:chPref val="7"/>
          <dgm:dir/>
        </dgm:presLayoutVars>
      </dgm:prSet>
      <dgm:spPr/>
    </dgm:pt>
    <dgm:pt modelId="{D81C8DEB-F89F-4DEA-BB79-070A1E8B4DCC}" type="pres">
      <dgm:prSet presAssocID="{641D8F2C-F875-4914-9980-83E7EB5F2074}" presName="Name1" presStyleCnt="0"/>
      <dgm:spPr/>
    </dgm:pt>
    <dgm:pt modelId="{F0477F49-6EB8-46B7-B04B-F493D0E7B1FE}" type="pres">
      <dgm:prSet presAssocID="{641D8F2C-F875-4914-9980-83E7EB5F2074}" presName="cycle" presStyleCnt="0"/>
      <dgm:spPr/>
    </dgm:pt>
    <dgm:pt modelId="{EE02E8FD-A566-4B82-9CBF-561E4B05050D}" type="pres">
      <dgm:prSet presAssocID="{641D8F2C-F875-4914-9980-83E7EB5F2074}" presName="srcNode" presStyleLbl="node1" presStyleIdx="0" presStyleCnt="3"/>
      <dgm:spPr/>
    </dgm:pt>
    <dgm:pt modelId="{9871DD90-7F5A-419F-BEF8-D0DC7BA6DD55}" type="pres">
      <dgm:prSet presAssocID="{641D8F2C-F875-4914-9980-83E7EB5F2074}" presName="conn" presStyleLbl="parChTrans1D2" presStyleIdx="0" presStyleCnt="1"/>
      <dgm:spPr/>
    </dgm:pt>
    <dgm:pt modelId="{0ABB2C51-CC75-447D-A8D4-B99268B82B3C}" type="pres">
      <dgm:prSet presAssocID="{641D8F2C-F875-4914-9980-83E7EB5F2074}" presName="extraNode" presStyleLbl="node1" presStyleIdx="0" presStyleCnt="3"/>
      <dgm:spPr/>
    </dgm:pt>
    <dgm:pt modelId="{E88DBF6D-72FF-4F6C-A593-3EDED627B1F0}" type="pres">
      <dgm:prSet presAssocID="{641D8F2C-F875-4914-9980-83E7EB5F2074}" presName="dstNode" presStyleLbl="node1" presStyleIdx="0" presStyleCnt="3"/>
      <dgm:spPr/>
    </dgm:pt>
    <dgm:pt modelId="{BD24461D-B1CA-4CAC-84D4-96B14FDCEBA6}" type="pres">
      <dgm:prSet presAssocID="{DB70A810-00D5-47DB-973E-2ACFDCC6B99D}" presName="text_1" presStyleLbl="node1" presStyleIdx="0" presStyleCnt="3">
        <dgm:presLayoutVars>
          <dgm:bulletEnabled val="1"/>
        </dgm:presLayoutVars>
      </dgm:prSet>
      <dgm:spPr/>
    </dgm:pt>
    <dgm:pt modelId="{59E624FB-C8FA-4664-AC85-2390AB4BF0D7}" type="pres">
      <dgm:prSet presAssocID="{DB70A810-00D5-47DB-973E-2ACFDCC6B99D}" presName="accent_1" presStyleCnt="0"/>
      <dgm:spPr/>
    </dgm:pt>
    <dgm:pt modelId="{E16199E1-FCC1-4C5D-9818-961D9EA95A28}" type="pres">
      <dgm:prSet presAssocID="{DB70A810-00D5-47DB-973E-2ACFDCC6B99D}" presName="accentRepeatNode" presStyleLbl="solidFgAcc1" presStyleIdx="0" presStyleCnt="3"/>
      <dgm:spPr/>
    </dgm:pt>
    <dgm:pt modelId="{B27E3273-804B-40C5-BBF4-7D30BA8A80C5}" type="pres">
      <dgm:prSet presAssocID="{A2A166B8-2076-424F-948F-A692C7A97CBF}" presName="text_2" presStyleLbl="node1" presStyleIdx="1" presStyleCnt="3" custScaleY="123636" custLinFactNeighborX="-227" custLinFactNeighborY="-17712">
        <dgm:presLayoutVars>
          <dgm:bulletEnabled val="1"/>
        </dgm:presLayoutVars>
      </dgm:prSet>
      <dgm:spPr/>
    </dgm:pt>
    <dgm:pt modelId="{2334CD43-89CC-407A-8715-D75C4F408227}" type="pres">
      <dgm:prSet presAssocID="{A2A166B8-2076-424F-948F-A692C7A97CBF}" presName="accent_2" presStyleCnt="0"/>
      <dgm:spPr/>
    </dgm:pt>
    <dgm:pt modelId="{EC951700-58E3-420B-A222-2F90EF8ACFDC}" type="pres">
      <dgm:prSet presAssocID="{A2A166B8-2076-424F-948F-A692C7A97CBF}" presName="accentRepeatNode" presStyleLbl="solidFgAcc1" presStyleIdx="1" presStyleCnt="3" custLinFactNeighborX="-5340" custLinFactNeighborY="-16910"/>
      <dgm:spPr/>
    </dgm:pt>
    <dgm:pt modelId="{84F2DF58-B214-4FB2-9B59-C49CADD07BE1}" type="pres">
      <dgm:prSet presAssocID="{9D61553B-715C-45DA-A070-BFE4ED0B8EE5}" presName="text_3" presStyleLbl="node1" presStyleIdx="2" presStyleCnt="3" custScaleY="150043" custLinFactNeighborX="-191" custLinFactNeighborY="-2166">
        <dgm:presLayoutVars>
          <dgm:bulletEnabled val="1"/>
        </dgm:presLayoutVars>
      </dgm:prSet>
      <dgm:spPr/>
    </dgm:pt>
    <dgm:pt modelId="{1B3B6455-77AA-483E-810D-6DDEB5BDD6F2}" type="pres">
      <dgm:prSet presAssocID="{9D61553B-715C-45DA-A070-BFE4ED0B8EE5}" presName="accent_3" presStyleCnt="0"/>
      <dgm:spPr/>
    </dgm:pt>
    <dgm:pt modelId="{35156A46-88F1-4992-BC46-9278179BA0C7}" type="pres">
      <dgm:prSet presAssocID="{9D61553B-715C-45DA-A070-BFE4ED0B8EE5}" presName="accentRepeatNode" presStyleLbl="solidFgAcc1" presStyleIdx="2" presStyleCnt="3"/>
      <dgm:spPr/>
    </dgm:pt>
  </dgm:ptLst>
  <dgm:cxnLst>
    <dgm:cxn modelId="{B4D9FA00-ABB9-426E-948D-370485FB8FEB}" srcId="{9D61553B-715C-45DA-A070-BFE4ED0B8EE5}" destId="{048B7391-DB59-4282-8B17-AA0E4018410A}" srcOrd="0" destOrd="0" parTransId="{AC9F7207-9FF1-4F44-8586-E723FB92C90E}" sibTransId="{49D4AEF7-6686-4FEC-B69C-41DADCD49D2E}"/>
    <dgm:cxn modelId="{843EDB07-A2AA-469B-91A7-5F80EB4F25F0}" srcId="{641D8F2C-F875-4914-9980-83E7EB5F2074}" destId="{9D61553B-715C-45DA-A070-BFE4ED0B8EE5}" srcOrd="2" destOrd="0" parTransId="{7EE791C1-3DA7-4257-ABF5-AE6679457700}" sibTransId="{70F64A40-E08F-4C85-BE95-3BA3C9063FF1}"/>
    <dgm:cxn modelId="{9F3A8C1A-B604-4131-82E2-2452C26AAA33}" type="presOf" srcId="{A2A166B8-2076-424F-948F-A692C7A97CBF}" destId="{B27E3273-804B-40C5-BBF4-7D30BA8A80C5}" srcOrd="0" destOrd="0" presId="urn:microsoft.com/office/officeart/2008/layout/VerticalCurvedList"/>
    <dgm:cxn modelId="{5DF9892B-CEBD-44FD-BD54-B9A4D4FF2646}" srcId="{641D8F2C-F875-4914-9980-83E7EB5F2074}" destId="{DB70A810-00D5-47DB-973E-2ACFDCC6B99D}" srcOrd="0" destOrd="0" parTransId="{8496769F-EFCB-46B6-9DBD-C1B9E30E42C8}" sibTransId="{3A14A1F3-93F2-4DCE-938E-1A1C86884B89}"/>
    <dgm:cxn modelId="{D216C733-9D90-4DF4-9102-CE437C129BE9}" type="presOf" srcId="{CA58509C-6665-49EB-A19E-E55F92B3A023}" destId="{B27E3273-804B-40C5-BBF4-7D30BA8A80C5}" srcOrd="0" destOrd="1" presId="urn:microsoft.com/office/officeart/2008/layout/VerticalCurvedList"/>
    <dgm:cxn modelId="{05F52537-FE40-4527-9C68-CD2B6CCD3BEA}" type="presOf" srcId="{DB70A810-00D5-47DB-973E-2ACFDCC6B99D}" destId="{BD24461D-B1CA-4CAC-84D4-96B14FDCEBA6}" srcOrd="0" destOrd="0" presId="urn:microsoft.com/office/officeart/2008/layout/VerticalCurvedList"/>
    <dgm:cxn modelId="{519D856D-66DB-43F5-BC35-72FE000CC047}" srcId="{DB70A810-00D5-47DB-973E-2ACFDCC6B99D}" destId="{4E76D311-2642-4241-B38E-EA33722CADE4}" srcOrd="0" destOrd="0" parTransId="{B0497B3F-BC5C-46C7-890F-965FA5AA88B2}" sibTransId="{6D07A957-B1D3-4F87-AD28-72A8231E452B}"/>
    <dgm:cxn modelId="{940D8351-1B9D-4840-BED8-7CA34BE5F706}" type="presOf" srcId="{9D61553B-715C-45DA-A070-BFE4ED0B8EE5}" destId="{84F2DF58-B214-4FB2-9B59-C49CADD07BE1}" srcOrd="0" destOrd="0" presId="urn:microsoft.com/office/officeart/2008/layout/VerticalCurvedList"/>
    <dgm:cxn modelId="{9F2DDA87-9AA5-4AA8-941E-F59391B14EB8}" type="presOf" srcId="{641D8F2C-F875-4914-9980-83E7EB5F2074}" destId="{D8193F8A-6F3E-4773-A282-8C9FBD865478}" srcOrd="0" destOrd="0" presId="urn:microsoft.com/office/officeart/2008/layout/VerticalCurvedList"/>
    <dgm:cxn modelId="{7D78BFA1-4498-4743-AD1B-ED4ABCF05CB5}" srcId="{641D8F2C-F875-4914-9980-83E7EB5F2074}" destId="{A2A166B8-2076-424F-948F-A692C7A97CBF}" srcOrd="1" destOrd="0" parTransId="{B6A1F495-2F04-47CE-BE93-8DF06088708D}" sibTransId="{BD85A36E-BA47-47B7-89EB-4C2602C4875C}"/>
    <dgm:cxn modelId="{D2B16BA6-1FF6-4EBA-8348-074D084ACE1A}" type="presOf" srcId="{4E76D311-2642-4241-B38E-EA33722CADE4}" destId="{BD24461D-B1CA-4CAC-84D4-96B14FDCEBA6}" srcOrd="0" destOrd="1" presId="urn:microsoft.com/office/officeart/2008/layout/VerticalCurvedList"/>
    <dgm:cxn modelId="{8168DBBA-CF9A-4624-80E5-743C027606DC}" srcId="{A2A166B8-2076-424F-948F-A692C7A97CBF}" destId="{CA58509C-6665-49EB-A19E-E55F92B3A023}" srcOrd="0" destOrd="0" parTransId="{66D0C58A-A7B1-4CCE-8BD2-B7528CC1DB8F}" sibTransId="{DB9A523D-0DF3-4F11-9797-547833618142}"/>
    <dgm:cxn modelId="{D4D4ABEC-9DBD-43E4-8169-D9BDE4E96D79}" type="presOf" srcId="{6D07A957-B1D3-4F87-AD28-72A8231E452B}" destId="{9871DD90-7F5A-419F-BEF8-D0DC7BA6DD55}" srcOrd="0" destOrd="0" presId="urn:microsoft.com/office/officeart/2008/layout/VerticalCurvedList"/>
    <dgm:cxn modelId="{D95BF4FE-F97F-4CBF-95B0-E771A916E4F1}" type="presOf" srcId="{048B7391-DB59-4282-8B17-AA0E4018410A}" destId="{84F2DF58-B214-4FB2-9B59-C49CADD07BE1}" srcOrd="0" destOrd="1" presId="urn:microsoft.com/office/officeart/2008/layout/VerticalCurvedList"/>
    <dgm:cxn modelId="{48296D4E-6F38-4C0C-A791-4C19C1CB0073}" type="presParOf" srcId="{D8193F8A-6F3E-4773-A282-8C9FBD865478}" destId="{D81C8DEB-F89F-4DEA-BB79-070A1E8B4DCC}" srcOrd="0" destOrd="0" presId="urn:microsoft.com/office/officeart/2008/layout/VerticalCurvedList"/>
    <dgm:cxn modelId="{A6F13AD7-1976-48FB-B071-0BEDBBE93CCF}" type="presParOf" srcId="{D81C8DEB-F89F-4DEA-BB79-070A1E8B4DCC}" destId="{F0477F49-6EB8-46B7-B04B-F493D0E7B1FE}" srcOrd="0" destOrd="0" presId="urn:microsoft.com/office/officeart/2008/layout/VerticalCurvedList"/>
    <dgm:cxn modelId="{90A4A3D1-BCE5-4C2B-82CE-15554877B861}" type="presParOf" srcId="{F0477F49-6EB8-46B7-B04B-F493D0E7B1FE}" destId="{EE02E8FD-A566-4B82-9CBF-561E4B05050D}" srcOrd="0" destOrd="0" presId="urn:microsoft.com/office/officeart/2008/layout/VerticalCurvedList"/>
    <dgm:cxn modelId="{AA67994A-C8C0-4927-B89E-921A5F9E8D25}" type="presParOf" srcId="{F0477F49-6EB8-46B7-B04B-F493D0E7B1FE}" destId="{9871DD90-7F5A-419F-BEF8-D0DC7BA6DD55}" srcOrd="1" destOrd="0" presId="urn:microsoft.com/office/officeart/2008/layout/VerticalCurvedList"/>
    <dgm:cxn modelId="{73F91146-161E-476F-B766-24EF22671266}" type="presParOf" srcId="{F0477F49-6EB8-46B7-B04B-F493D0E7B1FE}" destId="{0ABB2C51-CC75-447D-A8D4-B99268B82B3C}" srcOrd="2" destOrd="0" presId="urn:microsoft.com/office/officeart/2008/layout/VerticalCurvedList"/>
    <dgm:cxn modelId="{A45FC7A2-386C-48CD-9214-40B99C046EC6}" type="presParOf" srcId="{F0477F49-6EB8-46B7-B04B-F493D0E7B1FE}" destId="{E88DBF6D-72FF-4F6C-A593-3EDED627B1F0}" srcOrd="3" destOrd="0" presId="urn:microsoft.com/office/officeart/2008/layout/VerticalCurvedList"/>
    <dgm:cxn modelId="{74E7AB67-95CB-4AAC-8D36-794833B06C0F}" type="presParOf" srcId="{D81C8DEB-F89F-4DEA-BB79-070A1E8B4DCC}" destId="{BD24461D-B1CA-4CAC-84D4-96B14FDCEBA6}" srcOrd="1" destOrd="0" presId="urn:microsoft.com/office/officeart/2008/layout/VerticalCurvedList"/>
    <dgm:cxn modelId="{5E267296-9415-4E20-9A07-FCBCBD4902D0}" type="presParOf" srcId="{D81C8DEB-F89F-4DEA-BB79-070A1E8B4DCC}" destId="{59E624FB-C8FA-4664-AC85-2390AB4BF0D7}" srcOrd="2" destOrd="0" presId="urn:microsoft.com/office/officeart/2008/layout/VerticalCurvedList"/>
    <dgm:cxn modelId="{96B51C4B-95EF-4727-AA6A-4F949BD85DE1}" type="presParOf" srcId="{59E624FB-C8FA-4664-AC85-2390AB4BF0D7}" destId="{E16199E1-FCC1-4C5D-9818-961D9EA95A28}" srcOrd="0" destOrd="0" presId="urn:microsoft.com/office/officeart/2008/layout/VerticalCurvedList"/>
    <dgm:cxn modelId="{BF07B818-2E6D-4CE7-93A6-C15DB4A855AC}" type="presParOf" srcId="{D81C8DEB-F89F-4DEA-BB79-070A1E8B4DCC}" destId="{B27E3273-804B-40C5-BBF4-7D30BA8A80C5}" srcOrd="3" destOrd="0" presId="urn:microsoft.com/office/officeart/2008/layout/VerticalCurvedList"/>
    <dgm:cxn modelId="{DEA9482D-007D-4D05-B69B-E28EF522304F}" type="presParOf" srcId="{D81C8DEB-F89F-4DEA-BB79-070A1E8B4DCC}" destId="{2334CD43-89CC-407A-8715-D75C4F408227}" srcOrd="4" destOrd="0" presId="urn:microsoft.com/office/officeart/2008/layout/VerticalCurvedList"/>
    <dgm:cxn modelId="{63BA3315-DBF3-40F3-BB6F-69221D5E7F99}" type="presParOf" srcId="{2334CD43-89CC-407A-8715-D75C4F408227}" destId="{EC951700-58E3-420B-A222-2F90EF8ACFDC}" srcOrd="0" destOrd="0" presId="urn:microsoft.com/office/officeart/2008/layout/VerticalCurvedList"/>
    <dgm:cxn modelId="{8D8C12FA-01C7-4682-84C2-FEAAF0EC9300}" type="presParOf" srcId="{D81C8DEB-F89F-4DEA-BB79-070A1E8B4DCC}" destId="{84F2DF58-B214-4FB2-9B59-C49CADD07BE1}" srcOrd="5" destOrd="0" presId="urn:microsoft.com/office/officeart/2008/layout/VerticalCurvedList"/>
    <dgm:cxn modelId="{89628B09-DE8A-4481-901C-EF8907A226C4}" type="presParOf" srcId="{D81C8DEB-F89F-4DEA-BB79-070A1E8B4DCC}" destId="{1B3B6455-77AA-483E-810D-6DDEB5BDD6F2}" srcOrd="6" destOrd="0" presId="urn:microsoft.com/office/officeart/2008/layout/VerticalCurvedList"/>
    <dgm:cxn modelId="{C2C3156E-C76B-42ED-B5CC-9F174625B98F}" type="presParOf" srcId="{1B3B6455-77AA-483E-810D-6DDEB5BDD6F2}" destId="{35156A46-88F1-4992-BC46-9278179BA0C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56419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EEA-1AC9-43CD-A71C-902810DC0AEE}">
      <dsp:nvSpPr>
        <dsp:cNvPr id="0" name=""/>
        <dsp:cNvSpPr/>
      </dsp:nvSpPr>
      <dsp:spPr>
        <a:xfrm>
          <a:off x="519431" y="371158"/>
          <a:ext cx="9656091" cy="744470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06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3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Savivaldybės biudžetinės įstaigos </a:t>
          </a:r>
          <a:r>
            <a:rPr lang="lt-LT" sz="33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 įstaigos)</a:t>
          </a:r>
        </a:p>
      </dsp:txBody>
      <dsp:txXfrm>
        <a:off x="519431" y="371158"/>
        <a:ext cx="9656091" cy="744470"/>
      </dsp:txXfrm>
    </dsp:sp>
    <dsp:sp modelId="{039F22A5-E0FC-4486-BB40-B8E2D191400B}">
      <dsp:nvSpPr>
        <dsp:cNvPr id="0" name=""/>
        <dsp:cNvSpPr/>
      </dsp:nvSpPr>
      <dsp:spPr>
        <a:xfrm>
          <a:off x="43183" y="288286"/>
          <a:ext cx="960953" cy="960953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680516-8B88-4070-ABA2-1BF8D15F3304}">
      <dsp:nvSpPr>
        <dsp:cNvPr id="0" name=""/>
        <dsp:cNvSpPr/>
      </dsp:nvSpPr>
      <dsp:spPr>
        <a:xfrm>
          <a:off x="803105" y="1537526"/>
          <a:ext cx="9331857" cy="768763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06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3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Valstybinės, viešosios ir kitos įstaigos </a:t>
          </a:r>
          <a:r>
            <a:rPr lang="lt-LT" sz="33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(52 įstaigos)</a:t>
          </a:r>
        </a:p>
      </dsp:txBody>
      <dsp:txXfrm>
        <a:off x="803105" y="1537526"/>
        <a:ext cx="9331857" cy="768763"/>
      </dsp:txXfrm>
    </dsp:sp>
    <dsp:sp modelId="{EA77A3AD-078C-456F-89AA-EA4472F69D07}">
      <dsp:nvSpPr>
        <dsp:cNvPr id="0" name=""/>
        <dsp:cNvSpPr/>
      </dsp:nvSpPr>
      <dsp:spPr>
        <a:xfrm>
          <a:off x="322628" y="1441430"/>
          <a:ext cx="960953" cy="960953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813B7B-9C86-4492-BCD4-A7D94C510A03}">
      <dsp:nvSpPr>
        <dsp:cNvPr id="0" name=""/>
        <dsp:cNvSpPr/>
      </dsp:nvSpPr>
      <dsp:spPr>
        <a:xfrm>
          <a:off x="498286" y="2693668"/>
          <a:ext cx="9611302" cy="768763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06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3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Nevyriausybinės organizacijos </a:t>
          </a:r>
          <a:r>
            <a:rPr lang="lt-LT" sz="33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(20 organizacijų)</a:t>
          </a:r>
        </a:p>
      </dsp:txBody>
      <dsp:txXfrm>
        <a:off x="498286" y="2693668"/>
        <a:ext cx="9611302" cy="768763"/>
      </dsp:txXfrm>
    </dsp:sp>
    <dsp:sp modelId="{8B91D644-257D-40B8-80CC-7C11E4C67BCD}">
      <dsp:nvSpPr>
        <dsp:cNvPr id="0" name=""/>
        <dsp:cNvSpPr/>
      </dsp:nvSpPr>
      <dsp:spPr>
        <a:xfrm>
          <a:off x="43183" y="2594575"/>
          <a:ext cx="960953" cy="960953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57566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EEA-1AC9-43CD-A71C-902810DC0AEE}">
      <dsp:nvSpPr>
        <dsp:cNvPr id="0" name=""/>
        <dsp:cNvSpPr/>
      </dsp:nvSpPr>
      <dsp:spPr>
        <a:xfrm>
          <a:off x="418680" y="218994"/>
          <a:ext cx="10645160" cy="705341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Pavėžėjimo su pagalba paslauga asmenims turintiems negalią </a:t>
          </a:r>
        </a:p>
      </dsp:txBody>
      <dsp:txXfrm>
        <a:off x="418680" y="218994"/>
        <a:ext cx="10645160" cy="705341"/>
      </dsp:txXfrm>
    </dsp:sp>
    <dsp:sp modelId="{039F22A5-E0FC-4486-BB40-B8E2D191400B}">
      <dsp:nvSpPr>
        <dsp:cNvPr id="0" name=""/>
        <dsp:cNvSpPr/>
      </dsp:nvSpPr>
      <dsp:spPr>
        <a:xfrm>
          <a:off x="53759" y="221595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680516-8B88-4070-ABA2-1BF8D15F3304}">
      <dsp:nvSpPr>
        <dsp:cNvPr id="0" name=""/>
        <dsp:cNvSpPr/>
      </dsp:nvSpPr>
      <dsp:spPr>
        <a:xfrm>
          <a:off x="762367" y="1023265"/>
          <a:ext cx="10256759" cy="910131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Laikino atokvėpio paslauga </a:t>
          </a:r>
          <a:r>
            <a:rPr lang="lt-LT" sz="24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slaugomų arba nuolatinės priežiūros reikalaujančių vaikų bei suaugusių žmonių su negalia artimiesiems </a:t>
          </a:r>
          <a:endParaRPr lang="lt-LT" sz="2400" b="1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762367" y="1023265"/>
        <a:ext cx="10256759" cy="910131"/>
      </dsp:txXfrm>
    </dsp:sp>
    <dsp:sp modelId="{EA77A3AD-078C-456F-89AA-EA4472F69D07}">
      <dsp:nvSpPr>
        <dsp:cNvPr id="0" name=""/>
        <dsp:cNvSpPr/>
      </dsp:nvSpPr>
      <dsp:spPr>
        <a:xfrm>
          <a:off x="392784" y="1108748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813B7B-9C86-4492-BCD4-A7D94C510A03}">
      <dsp:nvSpPr>
        <dsp:cNvPr id="0" name=""/>
        <dsp:cNvSpPr/>
      </dsp:nvSpPr>
      <dsp:spPr>
        <a:xfrm>
          <a:off x="735289" y="2003878"/>
          <a:ext cx="10256759" cy="727823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Apsaugoto būsto paslauga </a:t>
          </a:r>
          <a:r>
            <a:rPr lang="lt-LT" sz="24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suaugusiems asmenims turintiems psichikos ir/ar proto negalią </a:t>
          </a:r>
        </a:p>
      </dsp:txBody>
      <dsp:txXfrm>
        <a:off x="735289" y="2003878"/>
        <a:ext cx="10256759" cy="727823"/>
      </dsp:txXfrm>
    </dsp:sp>
    <dsp:sp modelId="{8B91D644-257D-40B8-80CC-7C11E4C67BCD}">
      <dsp:nvSpPr>
        <dsp:cNvPr id="0" name=""/>
        <dsp:cNvSpPr/>
      </dsp:nvSpPr>
      <dsp:spPr>
        <a:xfrm>
          <a:off x="392784" y="1995900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062BE-FCB6-47BC-84D9-ECC8CF8FB9A7}">
      <dsp:nvSpPr>
        <dsp:cNvPr id="0" name=""/>
        <dsp:cNvSpPr/>
      </dsp:nvSpPr>
      <dsp:spPr>
        <a:xfrm>
          <a:off x="423342" y="2844628"/>
          <a:ext cx="10595784" cy="81601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Socialinių dirbtuvių paslauga </a:t>
          </a:r>
          <a:r>
            <a:rPr lang="lt-LT" sz="24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asmenims turintiems psichikos ir/ar proto negalią </a:t>
          </a:r>
        </a:p>
      </dsp:txBody>
      <dsp:txXfrm>
        <a:off x="423342" y="2844628"/>
        <a:ext cx="10595784" cy="816015"/>
      </dsp:txXfrm>
    </dsp:sp>
    <dsp:sp modelId="{50F8ECE5-1E65-431C-8505-3348081ACEAA}">
      <dsp:nvSpPr>
        <dsp:cNvPr id="0" name=""/>
        <dsp:cNvSpPr/>
      </dsp:nvSpPr>
      <dsp:spPr>
        <a:xfrm>
          <a:off x="53759" y="2883053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96857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EEA-1AC9-43CD-A71C-902810DC0AEE}">
      <dsp:nvSpPr>
        <dsp:cNvPr id="0" name=""/>
        <dsp:cNvSpPr/>
      </dsp:nvSpPr>
      <dsp:spPr>
        <a:xfrm>
          <a:off x="379347" y="218994"/>
          <a:ext cx="10740365" cy="705341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Ilgalaikė, trumpalaikė socialinė globa institucijoje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(410 asmenų)</a:t>
          </a:r>
        </a:p>
      </dsp:txBody>
      <dsp:txXfrm>
        <a:off x="379347" y="218994"/>
        <a:ext cx="10740365" cy="705341"/>
      </dsp:txXfrm>
    </dsp:sp>
    <dsp:sp modelId="{039F22A5-E0FC-4486-BB40-B8E2D191400B}">
      <dsp:nvSpPr>
        <dsp:cNvPr id="0" name=""/>
        <dsp:cNvSpPr/>
      </dsp:nvSpPr>
      <dsp:spPr>
        <a:xfrm>
          <a:off x="14468" y="221595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4E43F-3EB4-4E3A-BEFE-D5100FCBB73A}">
      <dsp:nvSpPr>
        <dsp:cNvPr id="0" name=""/>
        <dsp:cNvSpPr/>
      </dsp:nvSpPr>
      <dsp:spPr>
        <a:xfrm>
          <a:off x="697197" y="1037948"/>
          <a:ext cx="10403280" cy="880766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globa institucijoje, laikinas atokvėpis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(111 asmenų)</a:t>
          </a:r>
          <a:endParaRPr lang="lt-LT" sz="2800" b="0" i="1" kern="1200" dirty="0">
            <a:latin typeface="+mn-lt"/>
          </a:endParaRPr>
        </a:p>
      </dsp:txBody>
      <dsp:txXfrm>
        <a:off x="697197" y="1037948"/>
        <a:ext cx="10403280" cy="880766"/>
      </dsp:txXfrm>
    </dsp:sp>
    <dsp:sp modelId="{CC0FC8FB-D48E-432E-9B75-FA758EF46B57}">
      <dsp:nvSpPr>
        <dsp:cNvPr id="0" name=""/>
        <dsp:cNvSpPr/>
      </dsp:nvSpPr>
      <dsp:spPr>
        <a:xfrm>
          <a:off x="353493" y="1108748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17C59-B7A3-4D48-929E-DE30B062757D}">
      <dsp:nvSpPr>
        <dsp:cNvPr id="0" name=""/>
        <dsp:cNvSpPr/>
      </dsp:nvSpPr>
      <dsp:spPr>
        <a:xfrm>
          <a:off x="687828" y="1984026"/>
          <a:ext cx="10422016" cy="762913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globa asmens namuose </a:t>
          </a:r>
          <a:r>
            <a:rPr lang="lt-LT" sz="28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(integrali pagalba)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(214 asmenų)</a:t>
          </a:r>
        </a:p>
      </dsp:txBody>
      <dsp:txXfrm>
        <a:off x="687828" y="1984026"/>
        <a:ext cx="10422016" cy="762913"/>
      </dsp:txXfrm>
    </dsp:sp>
    <dsp:sp modelId="{EA77A3AD-078C-456F-89AA-EA4472F69D07}">
      <dsp:nvSpPr>
        <dsp:cNvPr id="0" name=""/>
        <dsp:cNvSpPr/>
      </dsp:nvSpPr>
      <dsp:spPr>
        <a:xfrm>
          <a:off x="353493" y="1995900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044BD-758D-4975-A835-47562A80FAE8}">
      <dsp:nvSpPr>
        <dsp:cNvPr id="0" name=""/>
        <dsp:cNvSpPr/>
      </dsp:nvSpPr>
      <dsp:spPr>
        <a:xfrm>
          <a:off x="241653" y="2838381"/>
          <a:ext cx="10897088" cy="895886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Apgyvendinimas savarankiško gyvenimo namuose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(59 asmenys)</a:t>
          </a:r>
        </a:p>
      </dsp:txBody>
      <dsp:txXfrm>
        <a:off x="241653" y="2838381"/>
        <a:ext cx="10897088" cy="895886"/>
      </dsp:txXfrm>
    </dsp:sp>
    <dsp:sp modelId="{8B91D644-257D-40B8-80CC-7C11E4C67BCD}">
      <dsp:nvSpPr>
        <dsp:cNvPr id="0" name=""/>
        <dsp:cNvSpPr/>
      </dsp:nvSpPr>
      <dsp:spPr>
        <a:xfrm>
          <a:off x="14468" y="2883053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57623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EEA-1AC9-43CD-A71C-902810DC0AEE}">
      <dsp:nvSpPr>
        <dsp:cNvPr id="0" name=""/>
        <dsp:cNvSpPr/>
      </dsp:nvSpPr>
      <dsp:spPr>
        <a:xfrm>
          <a:off x="418601" y="244096"/>
          <a:ext cx="10694431" cy="655137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Dienos socialinė priežiūra</a:t>
          </a:r>
          <a:r>
            <a:rPr lang="lt-LT" sz="28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lt-LT" sz="280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(Vaikų dienos centrai) (226 vaikai)</a:t>
          </a:r>
          <a:endParaRPr lang="lt-LT" sz="2800" b="0" i="1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418601" y="244096"/>
        <a:ext cx="10694431" cy="655137"/>
      </dsp:txXfrm>
    </dsp:sp>
    <dsp:sp modelId="{039F22A5-E0FC-4486-BB40-B8E2D191400B}">
      <dsp:nvSpPr>
        <dsp:cNvPr id="0" name=""/>
        <dsp:cNvSpPr/>
      </dsp:nvSpPr>
      <dsp:spPr>
        <a:xfrm>
          <a:off x="53702" y="221595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4E43F-3EB4-4E3A-BEFE-D5100FCBB73A}">
      <dsp:nvSpPr>
        <dsp:cNvPr id="0" name=""/>
        <dsp:cNvSpPr/>
      </dsp:nvSpPr>
      <dsp:spPr>
        <a:xfrm>
          <a:off x="778077" y="1188746"/>
          <a:ext cx="10305801" cy="579168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Pagalba į namus 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(348 asmenys)</a:t>
          </a:r>
          <a:endParaRPr lang="lt-LT" sz="2800" i="1" kern="1200" dirty="0">
            <a:latin typeface="+mn-lt"/>
          </a:endParaRPr>
        </a:p>
      </dsp:txBody>
      <dsp:txXfrm>
        <a:off x="778077" y="1188746"/>
        <a:ext cx="10305801" cy="579168"/>
      </dsp:txXfrm>
    </dsp:sp>
    <dsp:sp modelId="{CC0FC8FB-D48E-432E-9B75-FA758EF46B57}">
      <dsp:nvSpPr>
        <dsp:cNvPr id="0" name=""/>
        <dsp:cNvSpPr/>
      </dsp:nvSpPr>
      <dsp:spPr>
        <a:xfrm>
          <a:off x="392727" y="1108748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17C59-B7A3-4D48-929E-DE30B062757D}">
      <dsp:nvSpPr>
        <dsp:cNvPr id="0" name=""/>
        <dsp:cNvSpPr/>
      </dsp:nvSpPr>
      <dsp:spPr>
        <a:xfrm>
          <a:off x="762310" y="2079133"/>
          <a:ext cx="10305801" cy="572699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Kompleksinės paslaugos šeimai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(506 asmenys)</a:t>
          </a:r>
        </a:p>
      </dsp:txBody>
      <dsp:txXfrm>
        <a:off x="762310" y="2079133"/>
        <a:ext cx="10305801" cy="572699"/>
      </dsp:txXfrm>
    </dsp:sp>
    <dsp:sp modelId="{EA77A3AD-078C-456F-89AA-EA4472F69D07}">
      <dsp:nvSpPr>
        <dsp:cNvPr id="0" name=""/>
        <dsp:cNvSpPr/>
      </dsp:nvSpPr>
      <dsp:spPr>
        <a:xfrm>
          <a:off x="392727" y="1995900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044BD-758D-4975-A835-47562A80FAE8}">
      <dsp:nvSpPr>
        <dsp:cNvPr id="0" name=""/>
        <dsp:cNvSpPr/>
      </dsp:nvSpPr>
      <dsp:spPr>
        <a:xfrm>
          <a:off x="384325" y="2854710"/>
          <a:ext cx="10644826" cy="863227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Kompleksinės pagalbos paslaugos asmenims (šeimoms), atsidūrusiems krizinėje situacijoje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(15 šeimų)</a:t>
          </a:r>
        </a:p>
      </dsp:txBody>
      <dsp:txXfrm>
        <a:off x="384325" y="2854710"/>
        <a:ext cx="10644826" cy="863227"/>
      </dsp:txXfrm>
    </dsp:sp>
    <dsp:sp modelId="{8B91D644-257D-40B8-80CC-7C11E4C67BCD}">
      <dsp:nvSpPr>
        <dsp:cNvPr id="0" name=""/>
        <dsp:cNvSpPr/>
      </dsp:nvSpPr>
      <dsp:spPr>
        <a:xfrm>
          <a:off x="53702" y="2883053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45222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15512-F179-44AD-96B0-95A435B81E99}">
      <dsp:nvSpPr>
        <dsp:cNvPr id="0" name=""/>
        <dsp:cNvSpPr/>
      </dsp:nvSpPr>
      <dsp:spPr>
        <a:xfrm>
          <a:off x="498061" y="172775"/>
          <a:ext cx="10185174" cy="836806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Socialinių įgūdžių ugdymas ir palaikymas (šeimos) namuose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(498 šeimos)</a:t>
          </a:r>
          <a:endParaRPr lang="lt-LT" sz="2800" i="1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498061" y="172775"/>
        <a:ext cx="10185174" cy="836806"/>
      </dsp:txXfrm>
    </dsp:sp>
    <dsp:sp modelId="{80778E67-96BB-4800-B94F-4A8198CB132B}">
      <dsp:nvSpPr>
        <dsp:cNvPr id="0" name=""/>
        <dsp:cNvSpPr/>
      </dsp:nvSpPr>
      <dsp:spPr>
        <a:xfrm>
          <a:off x="66103" y="221595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E80E0A-3877-4302-93B4-91F0CB64CE3B}">
      <dsp:nvSpPr>
        <dsp:cNvPr id="0" name=""/>
        <dsp:cNvSpPr/>
      </dsp:nvSpPr>
      <dsp:spPr>
        <a:xfrm>
          <a:off x="774711" y="1131502"/>
          <a:ext cx="9970899" cy="667401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Maitinimo, transporto, aprūpinimas įvairiomis priemonėmis ir priežiūros paslaugos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(5672 asmenys)</a:t>
          </a:r>
        </a:p>
      </dsp:txBody>
      <dsp:txXfrm>
        <a:off x="774711" y="1131502"/>
        <a:ext cx="9970899" cy="667401"/>
      </dsp:txXfrm>
    </dsp:sp>
    <dsp:sp modelId="{039F22A5-E0FC-4486-BB40-B8E2D191400B}">
      <dsp:nvSpPr>
        <dsp:cNvPr id="0" name=""/>
        <dsp:cNvSpPr/>
      </dsp:nvSpPr>
      <dsp:spPr>
        <a:xfrm>
          <a:off x="405128" y="1108748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31A04-D60B-4CA8-9B66-89E26E31DB59}">
      <dsp:nvSpPr>
        <dsp:cNvPr id="0" name=""/>
        <dsp:cNvSpPr/>
      </dsp:nvSpPr>
      <dsp:spPr>
        <a:xfrm>
          <a:off x="774711" y="1999265"/>
          <a:ext cx="9970899" cy="732436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Apgyvendinimas nakvynės namuose ir krizių centre </a:t>
          </a:r>
          <a:r>
            <a:rPr lang="lt-LT" sz="28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128 asmenys)</a:t>
          </a:r>
          <a:endParaRPr lang="lt-LT" sz="2800" i="1" kern="1200" dirty="0">
            <a:latin typeface="+mn-lt"/>
          </a:endParaRPr>
        </a:p>
      </dsp:txBody>
      <dsp:txXfrm>
        <a:off x="774711" y="1999265"/>
        <a:ext cx="9970899" cy="732436"/>
      </dsp:txXfrm>
    </dsp:sp>
    <dsp:sp modelId="{CC0FC8FB-D48E-432E-9B75-FA758EF46B57}">
      <dsp:nvSpPr>
        <dsp:cNvPr id="0" name=""/>
        <dsp:cNvSpPr/>
      </dsp:nvSpPr>
      <dsp:spPr>
        <a:xfrm>
          <a:off x="405128" y="1995900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60BCC-9864-4A2C-9522-6C5B425292EF}">
      <dsp:nvSpPr>
        <dsp:cNvPr id="0" name=""/>
        <dsp:cNvSpPr/>
      </dsp:nvSpPr>
      <dsp:spPr>
        <a:xfrm>
          <a:off x="435686" y="2838381"/>
          <a:ext cx="10309924" cy="828510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lt-LT" sz="2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Laikinas </a:t>
          </a:r>
          <a:r>
            <a:rPr lang="lt-LT" sz="2800" b="1" kern="1200" dirty="0" err="1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apnakvindinimas</a:t>
          </a: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(178 asmenys)</a:t>
          </a:r>
          <a:endParaRPr lang="lt-LT" sz="2800" i="1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lt-LT" sz="28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5686" y="2838381"/>
        <a:ext cx="10309924" cy="828510"/>
      </dsp:txXfrm>
    </dsp:sp>
    <dsp:sp modelId="{EA77A3AD-078C-456F-89AA-EA4472F69D07}">
      <dsp:nvSpPr>
        <dsp:cNvPr id="0" name=""/>
        <dsp:cNvSpPr/>
      </dsp:nvSpPr>
      <dsp:spPr>
        <a:xfrm>
          <a:off x="66103" y="2883053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2CAF-B65F-45CC-9332-13B049545A38}">
      <dsp:nvSpPr>
        <dsp:cNvPr id="0" name=""/>
        <dsp:cNvSpPr/>
      </dsp:nvSpPr>
      <dsp:spPr>
        <a:xfrm>
          <a:off x="-4357233" y="-666536"/>
          <a:ext cx="5176887" cy="517688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EEA-1AC9-43CD-A71C-902810DC0AEE}">
      <dsp:nvSpPr>
        <dsp:cNvPr id="0" name=""/>
        <dsp:cNvSpPr/>
      </dsp:nvSpPr>
      <dsp:spPr>
        <a:xfrm>
          <a:off x="419139" y="133747"/>
          <a:ext cx="10357968" cy="875834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Globėjų (rūpintojų) ir įtėvių mokymus baigė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(17 asmenų)</a:t>
          </a:r>
        </a:p>
      </dsp:txBody>
      <dsp:txXfrm>
        <a:off x="419139" y="133747"/>
        <a:ext cx="10357968" cy="875834"/>
      </dsp:txXfrm>
    </dsp:sp>
    <dsp:sp modelId="{039F22A5-E0FC-4486-BB40-B8E2D191400B}">
      <dsp:nvSpPr>
        <dsp:cNvPr id="0" name=""/>
        <dsp:cNvSpPr/>
      </dsp:nvSpPr>
      <dsp:spPr>
        <a:xfrm>
          <a:off x="54092" y="221595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4E43F-3EB4-4E3A-BEFE-D5100FCBB73A}">
      <dsp:nvSpPr>
        <dsp:cNvPr id="0" name=""/>
        <dsp:cNvSpPr/>
      </dsp:nvSpPr>
      <dsp:spPr>
        <a:xfrm>
          <a:off x="826420" y="1142877"/>
          <a:ext cx="9970899" cy="775834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Socialinė globa institucijoje, krizių centre, Bendruomeniniuose vaikų globos namuose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(140 vaikų)</a:t>
          </a:r>
          <a:endParaRPr lang="lt-LT" sz="2800" i="1" kern="1200" dirty="0">
            <a:latin typeface="+mn-lt"/>
          </a:endParaRPr>
        </a:p>
      </dsp:txBody>
      <dsp:txXfrm>
        <a:off x="826420" y="1142877"/>
        <a:ext cx="9970899" cy="775834"/>
      </dsp:txXfrm>
    </dsp:sp>
    <dsp:sp modelId="{CC0FC8FB-D48E-432E-9B75-FA758EF46B57}">
      <dsp:nvSpPr>
        <dsp:cNvPr id="0" name=""/>
        <dsp:cNvSpPr/>
      </dsp:nvSpPr>
      <dsp:spPr>
        <a:xfrm>
          <a:off x="393117" y="1108748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9EFACC-2F07-450F-8ECF-CF171B97F0F4}">
      <dsp:nvSpPr>
        <dsp:cNvPr id="0" name=""/>
        <dsp:cNvSpPr/>
      </dsp:nvSpPr>
      <dsp:spPr>
        <a:xfrm>
          <a:off x="762700" y="1968785"/>
          <a:ext cx="9970899" cy="793396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Globa (rūpyba) šeimoje, šeimynoje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(166 globėjų šeimos ir 4 šeimynos, 241 vaikas)  </a:t>
          </a:r>
        </a:p>
      </dsp:txBody>
      <dsp:txXfrm>
        <a:off x="762700" y="1968785"/>
        <a:ext cx="9970899" cy="793396"/>
      </dsp:txXfrm>
    </dsp:sp>
    <dsp:sp modelId="{8D611389-0254-4576-973A-7FAAB8D9D1C2}">
      <dsp:nvSpPr>
        <dsp:cNvPr id="0" name=""/>
        <dsp:cNvSpPr/>
      </dsp:nvSpPr>
      <dsp:spPr>
        <a:xfrm>
          <a:off x="393117" y="1995900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A3599-E7C7-477B-A22D-95EE950C3757}">
      <dsp:nvSpPr>
        <dsp:cNvPr id="0" name=""/>
        <dsp:cNvSpPr/>
      </dsp:nvSpPr>
      <dsp:spPr>
        <a:xfrm>
          <a:off x="423675" y="2884100"/>
          <a:ext cx="10309924" cy="737072"/>
        </a:xfrm>
        <a:prstGeom prst="rect">
          <a:avLst/>
        </a:prstGeom>
        <a:solidFill>
          <a:srgbClr val="FEB51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370" tIns="71120" rIns="71120" bIns="7112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sz="2800" b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Budinčių globotojų šeimoje </a:t>
          </a:r>
          <a:r>
            <a:rPr lang="lt-LT" sz="2800" b="0" i="1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(13 budinčių globotojų, 41 vaikas)</a:t>
          </a:r>
          <a:endParaRPr lang="lt-LT" sz="2800" b="1" i="1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423675" y="2884100"/>
        <a:ext cx="10309924" cy="737072"/>
      </dsp:txXfrm>
    </dsp:sp>
    <dsp:sp modelId="{EA77A3AD-078C-456F-89AA-EA4472F69D07}">
      <dsp:nvSpPr>
        <dsp:cNvPr id="0" name=""/>
        <dsp:cNvSpPr/>
      </dsp:nvSpPr>
      <dsp:spPr>
        <a:xfrm>
          <a:off x="54092" y="2883053"/>
          <a:ext cx="739165" cy="73916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1DD90-7F5A-419F-BEF8-D0DC7BA6DD55}">
      <dsp:nvSpPr>
        <dsp:cNvPr id="0" name=""/>
        <dsp:cNvSpPr/>
      </dsp:nvSpPr>
      <dsp:spPr>
        <a:xfrm>
          <a:off x="-4741035" y="-726710"/>
          <a:ext cx="5647084" cy="5647084"/>
        </a:xfrm>
        <a:prstGeom prst="blockArc">
          <a:avLst>
            <a:gd name="adj1" fmla="val 18900000"/>
            <a:gd name="adj2" fmla="val 2700000"/>
            <a:gd name="adj3" fmla="val 382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4461D-B1CA-4CAC-84D4-96B14FDCEBA6}">
      <dsp:nvSpPr>
        <dsp:cNvPr id="0" name=""/>
        <dsp:cNvSpPr/>
      </dsp:nvSpPr>
      <dsp:spPr>
        <a:xfrm>
          <a:off x="582718" y="419366"/>
          <a:ext cx="10853021" cy="8387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5744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organizavo ir vykdė izoliacijoje esančių fizinių asmenų patikrinimus: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09-12 mėn. vidutiniškai per mėnesį atlikti </a:t>
          </a:r>
          <a:r>
            <a:rPr lang="lt-LT" sz="2000" b="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2 266 fizinių asmenų patikrinimai</a:t>
          </a:r>
          <a:endParaRPr lang="lt-LT" sz="2000" b="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582718" y="419366"/>
        <a:ext cx="10853021" cy="838732"/>
      </dsp:txXfrm>
    </dsp:sp>
    <dsp:sp modelId="{E16199E1-FCC1-4C5D-9818-961D9EA95A28}">
      <dsp:nvSpPr>
        <dsp:cNvPr id="0" name=""/>
        <dsp:cNvSpPr/>
      </dsp:nvSpPr>
      <dsp:spPr>
        <a:xfrm>
          <a:off x="58510" y="314524"/>
          <a:ext cx="1048416" cy="1048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E3273-804B-40C5-BBF4-7D30BA8A80C5}">
      <dsp:nvSpPr>
        <dsp:cNvPr id="0" name=""/>
        <dsp:cNvSpPr/>
      </dsp:nvSpPr>
      <dsp:spPr>
        <a:xfrm>
          <a:off x="863653" y="1429787"/>
          <a:ext cx="10548142" cy="10369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5744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organizavo ir vykdė juridinių asmenų karantino sąlygų laikymosi kontrolę: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10-12 mėn. vidutiniškai per mėnesį kartu su kitų skyrių specialistais įvykdytos 382 juridinių asmenų patikros</a:t>
          </a:r>
        </a:p>
      </dsp:txBody>
      <dsp:txXfrm>
        <a:off x="863653" y="1429787"/>
        <a:ext cx="10548142" cy="1036975"/>
      </dsp:txXfrm>
    </dsp:sp>
    <dsp:sp modelId="{EC951700-58E3-420B-A222-2F90EF8ACFDC}">
      <dsp:nvSpPr>
        <dsp:cNvPr id="0" name=""/>
        <dsp:cNvSpPr/>
      </dsp:nvSpPr>
      <dsp:spPr>
        <a:xfrm>
          <a:off x="307404" y="1395336"/>
          <a:ext cx="1048416" cy="1048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2DF58-B214-4FB2-9B59-C49CADD07BE1}">
      <dsp:nvSpPr>
        <dsp:cNvPr id="0" name=""/>
        <dsp:cNvSpPr/>
      </dsp:nvSpPr>
      <dsp:spPr>
        <a:xfrm>
          <a:off x="561989" y="2707534"/>
          <a:ext cx="10853021" cy="12584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5744" tIns="50800" rIns="50800" bIns="50800" numCol="1" spcCol="1270" anchor="t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SzPct val="150000"/>
            <a:buNone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vykdė asmenų pavėžėjimo į Mobilų punktą ir Karščiavimo kliniką registraciją ir koordinavo pavėžėjimo procesą: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50000"/>
            <a:buFont typeface="Arial" panose="020B0604020202020204" pitchFamily="34" charset="0"/>
            <a:buChar char="•"/>
          </a:pPr>
          <a:r>
            <a:rPr lang="lt-LT" sz="20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 09-12 mėn. pavėžėjimo į Mobilų punktą ir Karščiavimo kliniką paslauga iš viso suteikta 880 Šiaulių m. gyventojų </a:t>
          </a:r>
          <a:r>
            <a:rPr lang="lt-LT" sz="2000" b="0" kern="1200" dirty="0">
              <a:solidFill>
                <a:schemeClr val="tx1"/>
              </a:solidFill>
              <a:latin typeface="+mn-lt"/>
            </a:rPr>
            <a:t>	</a:t>
          </a:r>
        </a:p>
      </dsp:txBody>
      <dsp:txXfrm>
        <a:off x="561989" y="2707534"/>
        <a:ext cx="10853021" cy="1258459"/>
      </dsp:txXfrm>
    </dsp:sp>
    <dsp:sp modelId="{35156A46-88F1-4992-BC46-9278179BA0C7}">
      <dsp:nvSpPr>
        <dsp:cNvPr id="0" name=""/>
        <dsp:cNvSpPr/>
      </dsp:nvSpPr>
      <dsp:spPr>
        <a:xfrm>
          <a:off x="58510" y="2830723"/>
          <a:ext cx="1048416" cy="1048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2A2-B69D-4C86-BFEF-4BCC68FB6BDB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DD3BE-7CA4-4789-9274-9A2AD5487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1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3EB9C-B8E4-462E-9481-0D43DBD09F7D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86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3EB9C-B8E4-462E-9481-0D43DBD09F7D}" type="slidenum">
              <a:rPr lang="lt-LT" smtClean="0"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34341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3EB9C-B8E4-462E-9481-0D43DBD09F7D}" type="slidenum">
              <a:rPr lang="lt-LT" smtClean="0">
                <a:solidFill>
                  <a:prstClr val="black"/>
                </a:solidFill>
              </a:rPr>
              <a:pPr/>
              <a:t>12</a:t>
            </a:fld>
            <a:endParaRPr lang="lt-L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40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1DD3BE-7CA4-4789-9274-9A2AD54874B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04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4588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1788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8988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6188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3388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30588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7788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9388" algn="l"/>
                <a:tab pos="21748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StarSymbol"/>
              <a:buNone/>
            </a:pPr>
            <a:fld id="{3AD3D86E-FBDA-4851-80F3-5C78B62F3FAD}" type="slidenum">
              <a:rPr lang="en-GB" altLang="lt-LT" smtClean="0"/>
              <a:pPr>
                <a:spcBef>
                  <a:spcPct val="0"/>
                </a:spcBef>
                <a:buSzPct val="45000"/>
                <a:buFont typeface="StarSymbol"/>
                <a:buNone/>
              </a:pPr>
              <a:t>26</a:t>
            </a:fld>
            <a:endParaRPr lang="en-GB" altLang="lt-LT"/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1135063" y="746125"/>
            <a:ext cx="4538662" cy="3727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577" tIns="45789" rIns="91577" bIns="45789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2000"/>
              </a:lnSpc>
              <a:spcBef>
                <a:spcPct val="0"/>
              </a:spcBef>
              <a:buFont typeface="Calibri" panose="020F0502020204030204" pitchFamily="34" charset="0"/>
              <a:buNone/>
            </a:pPr>
            <a:endParaRPr lang="lt-LT" altLang="lt-LT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body"/>
          </p:nvPr>
        </p:nvSpPr>
        <p:spPr>
          <a:xfrm>
            <a:off x="681038" y="4721225"/>
            <a:ext cx="5445125" cy="44735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lt-LT" altLang="lt-LT"/>
          </a:p>
        </p:txBody>
      </p:sp>
    </p:spTree>
    <p:extLst>
      <p:ext uri="{BB962C8B-B14F-4D97-AF65-F5344CB8AC3E}">
        <p14:creationId xmlns:p14="http://schemas.microsoft.com/office/powerpoint/2010/main" val="2856892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C16AF59-A9E9-4EA4-A78E-76095CB47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1CD99D2A-0ADE-4F8E-9A1B-C1D1AAD73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62324E8B-2034-43B0-AB8D-EE38DDD9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381E15D2-3055-4128-AEC6-6DC841EA8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55F12B9-41E2-40E2-A385-0AF971C2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0862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7248943E-BD9B-433E-A26E-20304E49E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C4578119-80B4-4BCA-B5EC-66776318B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DA030CFC-7152-4076-857B-5071429B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FF46E7E-C8BE-4D97-8CCE-3BFD5734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8FBA45BD-48BB-4695-9B29-82B16CA42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6338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28E3432D-AAE0-4685-BB1D-15094D685F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D41357BA-8209-4423-8D55-52FB345B5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B0B375D-6C7F-489C-B458-F5EA916C6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E68B622-4FA7-468F-BECA-493243C0A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2455294-F932-4D8C-A2D9-0D0C345A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3853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DED6AAA-7563-4EC0-815B-E491435FE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B43F3E1-AD87-44A8-B592-16ADAD210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D189149-BD8E-48C9-A359-2275EEE95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F5563E11-6BC5-425D-8F53-A27E7C265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5DBB94F-D7D7-41EF-9C40-F36C9F3B2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3315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9856829-0D25-4E92-B0E3-3714125E2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FA7596C-9119-4553-8239-40A60AFFB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7A08550-718C-47AA-9739-F5119A8DA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9C4F4BF-8652-48B0-A022-671C93455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16C7D2A-19CD-4801-9D33-45F442AF9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047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1AF68CC-A57F-4629-BF4C-881751957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C0E9904-6042-4791-804B-E89F9ACFAD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E7172C7A-4C09-4C83-8CE2-D424B0291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C7D54AB6-EC9B-4785-B0FC-43302BDB3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571DDF38-3007-4115-AEEE-4F0FB6400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D91B8311-C486-4C14-8F93-8F8FC6837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377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A76C70E-6904-4F13-8E0B-442A9F2B5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15D42454-5BDC-4D41-95DE-4952BA046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58AF05C0-C0FC-4B27-9F5A-2E2DE9B96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C9AF9CC8-1106-4AB8-A6CB-589F4DF5A5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FA3C1015-5F40-423A-B60D-4A46CE99C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10E6A4A8-B8B0-4E3F-B631-81CE1FF31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8E3F5C13-DDD3-413E-AD67-B16C2E2DD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DC7A4566-D261-4B78-870B-53F274C08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3742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9C902A3-3C9A-4BF2-9478-BFB4449E3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682DC1C4-9E48-4DD5-B20B-AD93DEF1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35A6C400-98BB-4F0F-B7A0-7F061F96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ECE9B0F7-9269-4C96-93F9-7FADF279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11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6A577887-70E5-4B1C-843B-69F03509F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02D6B39A-0296-4B73-A61F-B797841D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1206273E-FE2C-4A38-A518-4D981C1DC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640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49A82A5-4387-490D-8561-ACC39029A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F890EE4-7C77-4C62-899F-5A75BA0A7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F91DF963-4C58-4B28-BB73-258C9F041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C6993831-FC57-42AC-B8BB-032B7DEA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448C3E77-0E2E-43D4-BD25-96D4BEBA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922C2130-7415-47A7-BE06-207A0D376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60080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6F79F2B-D8A4-49B7-8CF2-A5DF3F46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ADBC4668-9826-4575-B34D-7D33E4D3C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C097B81A-7766-41A5-B250-811C59568A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3D90740C-38ED-47F5-ADC2-66AEC8C13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C1A7497-0158-45C7-8F91-DBA220C5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FFC1BCC4-3E70-40F6-9890-BE055A80C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088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D436C522-C4FD-4446-B097-4BD6B8852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990D184F-3F07-46B7-B031-BE84A0C83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D246727-25AF-48D6-AA1B-77323005A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8DD9-3820-4137-BBF6-9A935EB01B73}" type="datetimeFigureOut">
              <a:rPr lang="lt-LT" smtClean="0"/>
              <a:t>2021-05-03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BB0322A-307B-4854-B0E6-AFCC042AD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F3B880B-009F-4B01-898E-D56555ADB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DF5C2-885C-4F34-895E-3D8531F6F6A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3196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chart" Target="../charts/chart13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15.xml"/><Relationship Id="rId7" Type="http://schemas.openxmlformats.org/officeDocument/2006/relationships/diagramColors" Target="../diagrams/colors1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17.xml"/><Relationship Id="rId7" Type="http://schemas.openxmlformats.org/officeDocument/2006/relationships/diagramColors" Target="../diagrams/colors2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chart" Target="../charts/chart19.xml"/><Relationship Id="rId7" Type="http://schemas.openxmlformats.org/officeDocument/2006/relationships/diagramColors" Target="../diagrams/colors3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chart" Target="../charts/chart21.xml"/><Relationship Id="rId7" Type="http://schemas.openxmlformats.org/officeDocument/2006/relationships/diagramColors" Target="../diagrams/colors4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chart" Target="../charts/chart23.xml"/><Relationship Id="rId7" Type="http://schemas.openxmlformats.org/officeDocument/2006/relationships/diagramColors" Target="../diagrams/colors5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chart" Target="../charts/chart25.xml"/><Relationship Id="rId7" Type="http://schemas.openxmlformats.org/officeDocument/2006/relationships/diagramColors" Target="../diagrams/colors6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36771B-BD9B-4EF6-A40A-AC567B6F96C0}"/>
              </a:ext>
            </a:extLst>
          </p:cNvPr>
          <p:cNvSpPr txBox="1"/>
          <p:nvPr/>
        </p:nvSpPr>
        <p:spPr>
          <a:xfrm>
            <a:off x="4695824" y="4361793"/>
            <a:ext cx="7038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dirty="0"/>
              <a:t>Šiaulių miesto savivaldybės administracijos 20</a:t>
            </a:r>
            <a:r>
              <a:rPr lang="en-US" sz="2800" dirty="0"/>
              <a:t>20</a:t>
            </a:r>
            <a:r>
              <a:rPr lang="lt-LT" sz="2800" dirty="0"/>
              <a:t> metų veiklos ataskaita </a:t>
            </a:r>
          </a:p>
        </p:txBody>
      </p:sp>
    </p:spTree>
    <p:extLst>
      <p:ext uri="{BB962C8B-B14F-4D97-AF65-F5344CB8AC3E}">
        <p14:creationId xmlns:p14="http://schemas.microsoft.com/office/powerpoint/2010/main" val="50586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6DD927-1534-4F9D-8CC1-6B59A206FC5E}"/>
              </a:ext>
            </a:extLst>
          </p:cNvPr>
          <p:cNvSpPr txBox="1"/>
          <p:nvPr/>
        </p:nvSpPr>
        <p:spPr>
          <a:xfrm>
            <a:off x="236376" y="1301412"/>
            <a:ext cx="115761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50000"/>
            </a:pPr>
            <a:r>
              <a:rPr lang="lt-LT" sz="2000" b="1" dirty="0"/>
              <a:t>Vienas pagrindinių piniginės socialinės paramos tikslų </a:t>
            </a:r>
            <a:r>
              <a:rPr lang="lt-LT" sz="2000" dirty="0"/>
              <a:t>– skirti piniginę socialinę paramą nepasiturintiems gyventojams, mažinti socialinę atskirtį. 2020 m. buvo priimta 12510 </a:t>
            </a:r>
            <a:r>
              <a:rPr lang="lt-LT" sz="2000"/>
              <a:t>sprendimų dėl </a:t>
            </a:r>
            <a:r>
              <a:rPr lang="lt-LT" sz="2000" dirty="0"/>
              <a:t>piniginės socialinės paramos skyrimo (neskyrimo).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Socialinė sritis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236376" y="2317075"/>
          <a:ext cx="6973720" cy="454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Diagrama 6"/>
          <p:cNvGraphicFramePr/>
          <p:nvPr/>
        </p:nvGraphicFramePr>
        <p:xfrm>
          <a:off x="7210096" y="2317075"/>
          <a:ext cx="4807732" cy="4393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6114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80390" y="440283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Socialinė sritis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637594204"/>
              </p:ext>
            </p:extLst>
          </p:nvPr>
        </p:nvGraphicFramePr>
        <p:xfrm>
          <a:off x="5317806" y="1395836"/>
          <a:ext cx="6874194" cy="5306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tačiakampis 10">
            <a:extLst>
              <a:ext uri="{FF2B5EF4-FFF2-40B4-BE49-F238E27FC236}">
                <a16:creationId xmlns:a16="http://schemas.microsoft.com/office/drawing/2014/main" id="{6E60CD0F-DEDC-469E-AE1D-26FACFD8967F}"/>
              </a:ext>
            </a:extLst>
          </p:cNvPr>
          <p:cNvSpPr/>
          <p:nvPr/>
        </p:nvSpPr>
        <p:spPr>
          <a:xfrm>
            <a:off x="180390" y="1395836"/>
            <a:ext cx="51374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50000"/>
            </a:pPr>
            <a:r>
              <a:rPr lang="lt-LT" sz="2200" dirty="0"/>
              <a:t>Per 2020 metus:</a:t>
            </a:r>
          </a:p>
          <a:p>
            <a:pPr marL="285750" indent="-285750" algn="just">
              <a:buSzPct val="150000"/>
              <a:buBlip>
                <a:blip r:embed="rId5"/>
              </a:buBlip>
            </a:pPr>
            <a:r>
              <a:rPr lang="lt-LT" sz="2200" dirty="0"/>
              <a:t>18.341 vaikui išmokėta vienkartinė išmoka, skirta COVID-19 pandemijos padariniams mažinti;</a:t>
            </a:r>
          </a:p>
          <a:p>
            <a:pPr marL="285750" indent="-285750" algn="just">
              <a:spcBef>
                <a:spcPts val="600"/>
              </a:spcBef>
              <a:buSzPct val="150000"/>
              <a:buBlip>
                <a:blip r:embed="rId5"/>
              </a:buBlip>
            </a:pPr>
            <a:r>
              <a:rPr lang="lt-LT" sz="2200" dirty="0"/>
              <a:t>2.124 asmenims išmokėtos tikslinių kompensacijų kompensuojamosios sumos;</a:t>
            </a:r>
          </a:p>
          <a:p>
            <a:pPr marL="285750" indent="-285750" algn="just">
              <a:spcBef>
                <a:spcPts val="600"/>
              </a:spcBef>
              <a:buSzPct val="150000"/>
              <a:buBlip>
                <a:blip r:embed="rId5"/>
              </a:buBlip>
            </a:pPr>
            <a:r>
              <a:rPr lang="lt-LT" sz="2200" dirty="0"/>
              <a:t>nuo 2020 m. sausio mėn. nemokamas maitinimas skiriamas visiems pagal priešmokyklinio ugdymo programą bendrojo ugdymo mokyklose besimokantiems, o nuo 2020 m. rugsėjo mėn. ir visiems  pagal pradinio ugdymo programą pirmoje klasėje besimokantiems mokiniams.</a:t>
            </a:r>
          </a:p>
        </p:txBody>
      </p:sp>
    </p:spTree>
    <p:extLst>
      <p:ext uri="{BB962C8B-B14F-4D97-AF65-F5344CB8AC3E}">
        <p14:creationId xmlns:p14="http://schemas.microsoft.com/office/powerpoint/2010/main" val="3664395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306128" y="418408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solidFill>
                  <a:prstClr val="black"/>
                </a:solidFill>
              </a:rPr>
              <a:t>Socialinė sritis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306128" y="1551727"/>
          <a:ext cx="5226925" cy="343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Diagrama 13"/>
          <p:cNvGraphicFramePr/>
          <p:nvPr/>
        </p:nvGraphicFramePr>
        <p:xfrm>
          <a:off x="6096000" y="1551727"/>
          <a:ext cx="5226925" cy="343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10546" y="5103674"/>
            <a:ext cx="85095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Per 2020 metus:</a:t>
            </a:r>
          </a:p>
          <a:p>
            <a:pPr marL="285750" indent="-285750">
              <a:buBlip>
                <a:blip r:embed="rId6"/>
              </a:buBlip>
            </a:pPr>
            <a:r>
              <a:rPr lang="lt-LT" dirty="0"/>
              <a:t>įsigyta 11 socialinių būstų;</a:t>
            </a:r>
          </a:p>
          <a:p>
            <a:pPr marL="285750" indent="-285750">
              <a:buBlip>
                <a:blip r:embed="rId6"/>
              </a:buBlip>
            </a:pPr>
            <a:r>
              <a:rPr lang="lt-LT" dirty="0"/>
              <a:t>parduoti 2 Savivaldybei nuosavybės teise priklausantys būstai;</a:t>
            </a:r>
          </a:p>
          <a:p>
            <a:pPr marL="285750" indent="-285750">
              <a:buBlip>
                <a:blip r:embed="rId6"/>
              </a:buBlip>
            </a:pPr>
            <a:r>
              <a:rPr lang="lt-LT" dirty="0"/>
              <a:t>pripažintos netinkamomis (negalimomis) naudoti 6 gyvenamosios patalpos;</a:t>
            </a:r>
          </a:p>
          <a:p>
            <a:pPr marL="285750" indent="-285750">
              <a:buBlip>
                <a:blip r:embed="rId6"/>
              </a:buBlip>
            </a:pPr>
            <a:r>
              <a:rPr lang="lt-LT" dirty="0"/>
              <a:t>7 socialiniuose būstuose atlikti pritaikymo žmonėms su negalia darbai. </a:t>
            </a:r>
          </a:p>
        </p:txBody>
      </p:sp>
    </p:spTree>
    <p:extLst>
      <p:ext uri="{BB962C8B-B14F-4D97-AF65-F5344CB8AC3E}">
        <p14:creationId xmlns:p14="http://schemas.microsoft.com/office/powerpoint/2010/main" val="1146034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561784"/>
              </p:ext>
            </p:extLst>
          </p:nvPr>
        </p:nvGraphicFramePr>
        <p:xfrm>
          <a:off x="1524000" y="1738094"/>
          <a:ext cx="8820727" cy="4487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aveikslėlis 7">
            <a:extLst>
              <a:ext uri="{FF2B5EF4-FFF2-40B4-BE49-F238E27FC236}">
                <a16:creationId xmlns:a16="http://schemas.microsoft.com/office/drawing/2014/main" id="{0CB639BB-48F7-427A-BF30-EB720A5F5E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A24A4B-4376-45DC-A9C9-1B71190FD23C}"/>
              </a:ext>
            </a:extLst>
          </p:cNvPr>
          <p:cNvSpPr txBox="1"/>
          <p:nvPr/>
        </p:nvSpPr>
        <p:spPr>
          <a:xfrm>
            <a:off x="432425" y="80918"/>
            <a:ext cx="6933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Socialinės paramos įgyvendinimo programa</a:t>
            </a:r>
          </a:p>
        </p:txBody>
      </p:sp>
    </p:spTree>
    <p:extLst>
      <p:ext uri="{BB962C8B-B14F-4D97-AF65-F5344CB8AC3E}">
        <p14:creationId xmlns:p14="http://schemas.microsoft.com/office/powerpoint/2010/main" val="108949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008385"/>
              </p:ext>
            </p:extLst>
          </p:nvPr>
        </p:nvGraphicFramePr>
        <p:xfrm>
          <a:off x="1403926" y="1738095"/>
          <a:ext cx="9365673" cy="449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aveikslėlis 8">
            <a:extLst>
              <a:ext uri="{FF2B5EF4-FFF2-40B4-BE49-F238E27FC236}">
                <a16:creationId xmlns:a16="http://schemas.microsoft.com/office/drawing/2014/main" id="{0768DEF9-6A93-454C-A4B1-68ECE418FD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9FAE12-C6D3-4D23-8022-B859477B3C4D}"/>
              </a:ext>
            </a:extLst>
          </p:cNvPr>
          <p:cNvSpPr txBox="1"/>
          <p:nvPr/>
        </p:nvSpPr>
        <p:spPr>
          <a:xfrm>
            <a:off x="432425" y="80918"/>
            <a:ext cx="6933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Socialinės paramos įgyvendinimo programa</a:t>
            </a:r>
          </a:p>
        </p:txBody>
      </p:sp>
    </p:spTree>
    <p:extLst>
      <p:ext uri="{BB962C8B-B14F-4D97-AF65-F5344CB8AC3E}">
        <p14:creationId xmlns:p14="http://schemas.microsoft.com/office/powerpoint/2010/main" val="3446703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9913918"/>
              </p:ext>
            </p:extLst>
          </p:nvPr>
        </p:nvGraphicFramePr>
        <p:xfrm>
          <a:off x="1277850" y="2329267"/>
          <a:ext cx="10197869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4038600" y="1652593"/>
            <a:ext cx="5836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Socialines paslaugas teikia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A8BC0CEC-BE8A-4646-B9CB-0E059C29E3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3F9F45-DC39-437C-A5C8-9270E69DC636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3994097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74617"/>
              </p:ext>
            </p:extLst>
          </p:nvPr>
        </p:nvGraphicFramePr>
        <p:xfrm>
          <a:off x="697340" y="2362126"/>
          <a:ext cx="11083180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1907308" y="1442651"/>
            <a:ext cx="92788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b="1" dirty="0">
                <a:cs typeface="Times New Roman" panose="02020603050405020304" pitchFamily="18" charset="0"/>
              </a:rPr>
              <a:t>Inicijuotos ir pradėtos teikti naujos socialinės paslaugos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7547AC55-C6BD-49F8-8538-93C9220F5AB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727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F8347B-C46B-4BF9-99F4-A4B31AA0BFF3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2572088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2718019"/>
              </p:ext>
            </p:extLst>
          </p:nvPr>
        </p:nvGraphicFramePr>
        <p:xfrm>
          <a:off x="572096" y="2377486"/>
          <a:ext cx="11177943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777239" y="1680944"/>
            <a:ext cx="1097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b="1" dirty="0">
                <a:cs typeface="Times New Roman" panose="02020603050405020304" pitchFamily="18" charset="0"/>
              </a:rPr>
              <a:t>Miesto gyventojams teikiamos socialinės paslaugos  ir gavėjai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17BC650F-6217-4CCF-B8EF-07663AA4456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727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25E9C1-7C1F-4895-8B57-BBF1896EEF5A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645632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8158928"/>
              </p:ext>
            </p:extLst>
          </p:nvPr>
        </p:nvGraphicFramePr>
        <p:xfrm>
          <a:off x="587338" y="2362126"/>
          <a:ext cx="11132222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Poraštės vietos rezervavimo ženklas 10">
            <a:extLst>
              <a:ext uri="{FF2B5EF4-FFF2-40B4-BE49-F238E27FC236}">
                <a16:creationId xmlns:a16="http://schemas.microsoft.com/office/drawing/2014/main" id="{1814E95E-9940-49DF-940C-09FAAFBF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243546" y="1442651"/>
            <a:ext cx="11476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b="1" dirty="0">
                <a:cs typeface="Times New Roman" panose="02020603050405020304" pitchFamily="18" charset="0"/>
              </a:rPr>
              <a:t>Miesto gyventojams teikiamos socialinės paslaugos  ir gavėjai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EBAAB540-A63A-43B2-9EDC-449014E0793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727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9CEF80-D8CB-43B8-8906-F4359CB9482A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668372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0750095"/>
              </p:ext>
            </p:extLst>
          </p:nvPr>
        </p:nvGraphicFramePr>
        <p:xfrm>
          <a:off x="1005841" y="2419420"/>
          <a:ext cx="10797320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Poraštės vietos rezervavimo ženklas 10">
            <a:extLst>
              <a:ext uri="{FF2B5EF4-FFF2-40B4-BE49-F238E27FC236}">
                <a16:creationId xmlns:a16="http://schemas.microsoft.com/office/drawing/2014/main" id="{1814E95E-9940-49DF-940C-09FAAFBF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485192" y="1442651"/>
            <a:ext cx="11317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b="1" dirty="0">
                <a:cs typeface="Times New Roman" panose="02020603050405020304" pitchFamily="18" charset="0"/>
              </a:rPr>
              <a:t>Miesto gyventojams teikiamos socialinės paslaugos  ir gavėjai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1874C73B-ED0B-4B74-8EA5-E66E1D5308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727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44FCC1-FFED-40BE-B368-1EC9E4F087BF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60968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6DD927-1534-4F9D-8CC1-6B59A206FC5E}"/>
              </a:ext>
            </a:extLst>
          </p:cNvPr>
          <p:cNvSpPr txBox="1"/>
          <p:nvPr/>
        </p:nvSpPr>
        <p:spPr>
          <a:xfrm>
            <a:off x="536291" y="1439284"/>
            <a:ext cx="11306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0000"/>
              <a:buBlip>
                <a:blip r:embed="rId3"/>
              </a:buBlip>
            </a:pPr>
            <a:r>
              <a:rPr lang="lt-LT" sz="2400" dirty="0"/>
              <a:t>Šiaulių miesto savivaldybės 20</a:t>
            </a:r>
            <a:r>
              <a:rPr lang="en-US" sz="2400" dirty="0"/>
              <a:t>20</a:t>
            </a:r>
            <a:r>
              <a:rPr lang="lt-LT" sz="2400" dirty="0"/>
              <a:t> m. </a:t>
            </a:r>
            <a:r>
              <a:rPr lang="en-GB" sz="2400" dirty="0" err="1"/>
              <a:t>biudžeto</a:t>
            </a:r>
            <a:r>
              <a:rPr lang="en-GB" sz="2400" dirty="0"/>
              <a:t> </a:t>
            </a:r>
            <a:r>
              <a:rPr lang="en-GB" sz="2400" dirty="0" err="1"/>
              <a:t>patvirtintas</a:t>
            </a:r>
            <a:r>
              <a:rPr lang="en-GB" sz="2400" dirty="0"/>
              <a:t> </a:t>
            </a:r>
            <a:r>
              <a:rPr lang="en-GB" sz="2400" dirty="0" err="1"/>
              <a:t>pajamų</a:t>
            </a:r>
            <a:r>
              <a:rPr lang="en-GB" sz="2400" dirty="0"/>
              <a:t> </a:t>
            </a:r>
            <a:r>
              <a:rPr lang="en-GB" sz="2400" dirty="0" err="1"/>
              <a:t>planas</a:t>
            </a:r>
            <a:r>
              <a:rPr lang="lt-LT" sz="2400" dirty="0"/>
              <a:t>, lyginant su 201</a:t>
            </a:r>
            <a:r>
              <a:rPr lang="en-US" sz="2400" dirty="0"/>
              <a:t>8</a:t>
            </a:r>
            <a:r>
              <a:rPr lang="lt-LT" sz="2400" dirty="0"/>
              <a:t> m., didėjo </a:t>
            </a:r>
            <a:r>
              <a:rPr lang="en-US" sz="2400" dirty="0"/>
              <a:t>19,4</a:t>
            </a:r>
            <a:r>
              <a:rPr lang="lt-LT" sz="2400" dirty="0"/>
              <a:t> proc. ir </a:t>
            </a:r>
            <a:r>
              <a:rPr lang="en-GB" sz="2400" dirty="0" err="1"/>
              <a:t>sudarė</a:t>
            </a:r>
            <a:r>
              <a:rPr lang="en-GB" sz="2400" dirty="0"/>
              <a:t> </a:t>
            </a:r>
            <a:r>
              <a:rPr lang="en-US" sz="2400" dirty="0"/>
              <a:t>177,5 </a:t>
            </a:r>
            <a:r>
              <a:rPr lang="lt-LT" sz="2400" dirty="0"/>
              <a:t>mln. </a:t>
            </a:r>
            <a:r>
              <a:rPr lang="en-GB" sz="2400" dirty="0"/>
              <a:t>Eur</a:t>
            </a:r>
            <a:r>
              <a:rPr lang="lt-LT" sz="2400" dirty="0"/>
              <a:t>.</a:t>
            </a:r>
          </a:p>
          <a:p>
            <a:pPr>
              <a:buSzPct val="150000"/>
            </a:pP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Finansų valdymas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00140"/>
              </p:ext>
            </p:extLst>
          </p:nvPr>
        </p:nvGraphicFramePr>
        <p:xfrm>
          <a:off x="2659224" y="2424063"/>
          <a:ext cx="7483152" cy="418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8205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942E29-23CC-4CC6-B74B-55B454F0C4AE}"/>
              </a:ext>
            </a:extLst>
          </p:cNvPr>
          <p:cNvGraphicFramePr/>
          <p:nvPr/>
        </p:nvGraphicFramePr>
        <p:xfrm>
          <a:off x="2610035" y="2638413"/>
          <a:ext cx="6347533" cy="380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907309" y="1738094"/>
          <a:ext cx="8377382" cy="456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F2EC126-9FBE-41DC-9AD9-4917ED986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549389"/>
              </p:ext>
            </p:extLst>
          </p:nvPr>
        </p:nvGraphicFramePr>
        <p:xfrm>
          <a:off x="1005841" y="2419420"/>
          <a:ext cx="10797320" cy="384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Poraštės vietos rezervavimo ženklas 10">
            <a:extLst>
              <a:ext uri="{FF2B5EF4-FFF2-40B4-BE49-F238E27FC236}">
                <a16:creationId xmlns:a16="http://schemas.microsoft.com/office/drawing/2014/main" id="{1814E95E-9940-49DF-940C-09FAAFBF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93287-BB66-46F2-962B-5EA301DD565E}"/>
              </a:ext>
            </a:extLst>
          </p:cNvPr>
          <p:cNvSpPr txBox="1"/>
          <p:nvPr/>
        </p:nvSpPr>
        <p:spPr>
          <a:xfrm>
            <a:off x="177282" y="1442651"/>
            <a:ext cx="116258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b="1" dirty="0">
                <a:cs typeface="Times New Roman" panose="02020603050405020304" pitchFamily="18" charset="0"/>
              </a:rPr>
              <a:t>Globėjų (rūpintojų) ir įtėvių rengimas ir likusių be tėvų globos vaikų globa (rūpyba)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84ED7F2D-12F6-4229-A97D-0571A3DDF9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727"/>
            <a:ext cx="12192000" cy="1239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179A8B-5F8F-4D7D-B37D-5E61173F1BA8}"/>
              </a:ext>
            </a:extLst>
          </p:cNvPr>
          <p:cNvSpPr txBox="1"/>
          <p:nvPr/>
        </p:nvSpPr>
        <p:spPr>
          <a:xfrm>
            <a:off x="243545" y="315825"/>
            <a:ext cx="6933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cs typeface="Times New Roman" panose="02020603050405020304" pitchFamily="18" charset="0"/>
              </a:rPr>
              <a:t>Socialinės paslaugos</a:t>
            </a:r>
          </a:p>
        </p:txBody>
      </p:sp>
    </p:spTree>
    <p:extLst>
      <p:ext uri="{BB962C8B-B14F-4D97-AF65-F5344CB8AC3E}">
        <p14:creationId xmlns:p14="http://schemas.microsoft.com/office/powerpoint/2010/main" val="15369915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6DD927-1534-4F9D-8CC1-6B59A206FC5E}"/>
              </a:ext>
            </a:extLst>
          </p:cNvPr>
          <p:cNvSpPr txBox="1"/>
          <p:nvPr/>
        </p:nvSpPr>
        <p:spPr>
          <a:xfrm>
            <a:off x="234450" y="1643470"/>
            <a:ext cx="11652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SzPct val="150000"/>
              <a:buBlip>
                <a:blip r:embed="rId3"/>
              </a:buBlip>
            </a:pPr>
            <a:r>
              <a:rPr lang="lt-LT" sz="2400" dirty="0">
                <a:cs typeface="Times New Roman" panose="02020603050405020304" pitchFamily="18" charset="0"/>
              </a:rPr>
              <a:t>Bendruomenės sveikatinimo programai finansuoti 2020 m. skirta 3,08 mln. Eur. (</a:t>
            </a:r>
            <a:r>
              <a:rPr lang="en-US" sz="2400" dirty="0">
                <a:cs typeface="Times New Roman" panose="02020603050405020304" pitchFamily="18" charset="0"/>
              </a:rPr>
              <a:t>29,6</a:t>
            </a:r>
            <a:r>
              <a:rPr lang="lt-LT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    </a:t>
            </a:r>
            <a:r>
              <a:rPr lang="lt-LT" sz="2400" dirty="0">
                <a:cs typeface="Times New Roman" panose="02020603050405020304" pitchFamily="18" charset="0"/>
              </a:rPr>
              <a:t>proc. daugiau negu 2019 m.)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234450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Sveikatos sritis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063914BF-A85F-459A-B878-0EE2A5950C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123214"/>
              </p:ext>
            </p:extLst>
          </p:nvPr>
        </p:nvGraphicFramePr>
        <p:xfrm>
          <a:off x="911123" y="2621902"/>
          <a:ext cx="4302812" cy="3607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D2A223C5-69FA-4996-9568-2F402FFFFB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6333555"/>
              </p:ext>
            </p:extLst>
          </p:nvPr>
        </p:nvGraphicFramePr>
        <p:xfrm>
          <a:off x="5732205" y="2878883"/>
          <a:ext cx="5548671" cy="3749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46043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6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451622" y="530129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Sveikatos sritis</a:t>
            </a:r>
          </a:p>
        </p:txBody>
      </p:sp>
      <p:sp>
        <p:nvSpPr>
          <p:cNvPr id="2" name="Stačiakampis 1">
            <a:extLst>
              <a:ext uri="{FF2B5EF4-FFF2-40B4-BE49-F238E27FC236}">
                <a16:creationId xmlns:a16="http://schemas.microsoft.com/office/drawing/2014/main" id="{ECC00711-C7CF-473C-B20F-327ED778D950}"/>
              </a:ext>
            </a:extLst>
          </p:cNvPr>
          <p:cNvSpPr/>
          <p:nvPr/>
        </p:nvSpPr>
        <p:spPr>
          <a:xfrm>
            <a:off x="719092" y="1427129"/>
            <a:ext cx="109106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Vykdytas iš ES struktūrinių fondų finansuojamas projektas „Pirminės asmens sveikatos priežiūros veiklos efektyvumo didinimas Šiaulių mieste“;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Dainų pirminės sveikatos priežiūros centre 100 proc. įrengta vėdinimo sistema;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dalyvauta Rentgeno diagnostikos paslaugų kokybės gerinimo 2018-2025 m. programoje ir valstybės biudžeto lėšomis įsigytas rentgeno diagnostikos prietaisas;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Valstybės biudžeto lėšomis įgyvendintas investicinis projektas ,,Viešosios įstaigos Šiaulių ilgalaikio gydymo ir geriatrijos centro pastatų Šiauliuose, Vilniaus g., rekonstravimo, II etapas“;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pradėtas įgyvendinti iš ES struktūrinių fondų finansuojamas projektas ,,Priklausomybės ligų profilaktikos, diagnostikos ir gydymo kokybės ir prieinamumo gerinimas Šiaulių mieste“;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400" dirty="0"/>
              <a:t>tęstas iš ES struktūrinių fondų finansuojamo projekto ,,Paramos priemonių tuberkulioze sergantiems asmenims įgyvendinimas Šiaulių mieste“ vykdymas;</a:t>
            </a:r>
          </a:p>
        </p:txBody>
      </p:sp>
    </p:spTree>
    <p:extLst>
      <p:ext uri="{BB962C8B-B14F-4D97-AF65-F5344CB8AC3E}">
        <p14:creationId xmlns:p14="http://schemas.microsoft.com/office/powerpoint/2010/main" val="1209533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Sveikatos sritis</a:t>
            </a:r>
          </a:p>
        </p:txBody>
      </p:sp>
      <p:sp>
        <p:nvSpPr>
          <p:cNvPr id="2" name="Stačiakampis 1">
            <a:extLst>
              <a:ext uri="{FF2B5EF4-FFF2-40B4-BE49-F238E27FC236}">
                <a16:creationId xmlns:a16="http://schemas.microsoft.com/office/drawing/2014/main" id="{ECC00711-C7CF-473C-B20F-327ED778D950}"/>
              </a:ext>
            </a:extLst>
          </p:cNvPr>
          <p:cNvSpPr/>
          <p:nvPr/>
        </p:nvSpPr>
        <p:spPr>
          <a:xfrm>
            <a:off x="719092" y="1427129"/>
            <a:ext cx="109106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ct val="150000"/>
              <a:buBlip>
                <a:blip r:embed="rId3"/>
              </a:buBlip>
            </a:pPr>
            <a:endParaRPr lang="lt-LT" dirty="0"/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vykdytos rezidentų rėmimo, dantų protezavimo paslaugų išlaidų kompensavimo,</a:t>
            </a:r>
            <a:r>
              <a:rPr lang="en-US" sz="2800" dirty="0"/>
              <a:t> </a:t>
            </a:r>
            <a:r>
              <a:rPr lang="lt-LT" sz="2800" dirty="0" err="1"/>
              <a:t>ortodonto</a:t>
            </a:r>
            <a:r>
              <a:rPr lang="lt-LT" sz="2800" dirty="0"/>
              <a:t> paslaugų teikimo vaikams, slaugos paslaugų teikimo tikslinės grupės asmenims priemonės;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9 sveikatinimo projektų įgyvendinimo koordinavimas;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vykdyta maudyklų vandens kokybės stebėsena;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organizuotas 9 apleistų gyvenamųjų patalpų valymas;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peržiūrėta 279 neveiksnių asmenų tam tikroje srityje būklė;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800" dirty="0"/>
              <a:t>pateikta 119 išvadų apie asmens gebėjimą pasirūpinti savimi</a:t>
            </a:r>
            <a:r>
              <a:rPr lang="en-US" sz="2800" dirty="0"/>
              <a:t>.</a:t>
            </a:r>
            <a:endParaRPr lang="lt-LT" sz="2800" dirty="0"/>
          </a:p>
        </p:txBody>
      </p:sp>
    </p:spTree>
    <p:extLst>
      <p:ext uri="{BB962C8B-B14F-4D97-AF65-F5344CB8AC3E}">
        <p14:creationId xmlns:p14="http://schemas.microsoft.com/office/powerpoint/2010/main" val="2509914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498274" y="455929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Sveikatos sritis</a:t>
            </a:r>
          </a:p>
        </p:txBody>
      </p:sp>
      <p:sp>
        <p:nvSpPr>
          <p:cNvPr id="2" name="Stačiakampis 1">
            <a:extLst>
              <a:ext uri="{FF2B5EF4-FFF2-40B4-BE49-F238E27FC236}">
                <a16:creationId xmlns:a16="http://schemas.microsoft.com/office/drawing/2014/main" id="{ECC00711-C7CF-473C-B20F-327ED778D950}"/>
              </a:ext>
            </a:extLst>
          </p:cNvPr>
          <p:cNvSpPr/>
          <p:nvPr/>
        </p:nvSpPr>
        <p:spPr>
          <a:xfrm>
            <a:off x="719092" y="1427129"/>
            <a:ext cx="1091065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ct val="150000"/>
              <a:buBlip>
                <a:blip r:embed="rId3"/>
              </a:buBlip>
            </a:pPr>
            <a:endParaRPr lang="lt-LT" dirty="0"/>
          </a:p>
          <a:p>
            <a:pPr marL="342900" indent="-342900">
              <a:buSzPct val="150000"/>
              <a:buBlip>
                <a:blip r:embed="rId3"/>
              </a:buBlip>
            </a:pPr>
            <a:r>
              <a:rPr lang="lt-LT" sz="2800" b="1" dirty="0"/>
              <a:t>COVID-19 (</a:t>
            </a:r>
            <a:r>
              <a:rPr lang="lt-LT" sz="2800" b="1" dirty="0" err="1"/>
              <a:t>koronaviruso</a:t>
            </a:r>
            <a:r>
              <a:rPr lang="lt-LT" sz="2800" b="1" dirty="0"/>
              <a:t> infekcijos) ligos valdymo priemonių įgyvendinimas: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mobilaus punkto veikla – paimti 28</a:t>
            </a:r>
            <a:r>
              <a:rPr lang="en-US" sz="2800" dirty="0"/>
              <a:t> </a:t>
            </a:r>
            <a:r>
              <a:rPr lang="lt-LT" sz="2800" dirty="0"/>
              <a:t>604 ėminiai;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karščiavimo klinikos veikla - paslaugos suteiktos 1</a:t>
            </a:r>
            <a:r>
              <a:rPr lang="en-US" sz="2800" dirty="0"/>
              <a:t> </a:t>
            </a:r>
            <a:r>
              <a:rPr lang="lt-LT" sz="2800" dirty="0"/>
              <a:t>175 pacientui;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greitųjų testų atlikimas įmonėse ir įstaigose - ištirti 2</a:t>
            </a:r>
            <a:r>
              <a:rPr lang="en-US" sz="2800" dirty="0"/>
              <a:t> </a:t>
            </a:r>
            <a:r>
              <a:rPr lang="lt-LT" sz="2800" dirty="0"/>
              <a:t>693 asmenys;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konsultavimas </a:t>
            </a:r>
            <a:r>
              <a:rPr lang="lt-LT" sz="2800" dirty="0" err="1"/>
              <a:t>saviizoliacijos</a:t>
            </a:r>
            <a:r>
              <a:rPr lang="lt-LT" sz="2800" dirty="0"/>
              <a:t> klausimais 24/7;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transportavimo į namus, kitą gyvenamąją vietą, Savivaldybės izoliavimo patalpas ar gydymo įstaigą organizavimas iš oro, jūrų uostų ar sienos kirtimo punktų organizavimas;</a:t>
            </a:r>
          </a:p>
          <a:p>
            <a:pPr marL="800100" lvl="1" indent="-342900" algn="just">
              <a:buSzPct val="150000"/>
              <a:buBlip>
                <a:blip r:embed="rId3"/>
              </a:buBlip>
            </a:pPr>
            <a:r>
              <a:rPr lang="lt-LT" sz="2800" dirty="0"/>
              <a:t>savivaldybės izoliavimosi patalpose apgyvendintas 151 asmuo.</a:t>
            </a: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6636371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BA35A3-518F-4C60-8F28-6EDEAD3FCFE8}"/>
              </a:ext>
            </a:extLst>
          </p:cNvPr>
          <p:cNvSpPr txBox="1"/>
          <p:nvPr/>
        </p:nvSpPr>
        <p:spPr>
          <a:xfrm>
            <a:off x="399720" y="345578"/>
            <a:ext cx="6096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/>
              <a:t>Kitos sritys</a:t>
            </a: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5A27791C-C98D-45FD-9F3A-D564F4E2F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53" y="1288862"/>
            <a:ext cx="11054496" cy="1556975"/>
          </a:xfrm>
        </p:spPr>
        <p:txBody>
          <a:bodyPr>
            <a:noAutofit/>
          </a:bodyPr>
          <a:lstStyle/>
          <a:p>
            <a:pPr algn="ctr"/>
            <a:br>
              <a:rPr lang="lt-LT" sz="3200" b="1" dirty="0">
                <a:latin typeface="+mn-lt"/>
                <a:cs typeface="Times New Roman" panose="02020603050405020304" pitchFamily="18" charset="0"/>
              </a:rPr>
            </a:br>
            <a:r>
              <a:rPr lang="lt-LT" sz="2600" b="1" dirty="0">
                <a:latin typeface="+mn-lt"/>
                <a:cs typeface="Times New Roman" panose="02020603050405020304" pitchFamily="18" charset="0"/>
              </a:rPr>
              <a:t>COVID-19 kontrolė Šiaulių mieste</a:t>
            </a:r>
            <a:br>
              <a:rPr lang="en-US" sz="2600" b="1" dirty="0">
                <a:latin typeface="+mn-lt"/>
                <a:cs typeface="Times New Roman" panose="02020603050405020304" pitchFamily="18" charset="0"/>
              </a:rPr>
            </a:br>
            <a:br>
              <a:rPr lang="lt-LT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600" dirty="0">
                <a:latin typeface="+mn-lt"/>
                <a:cs typeface="Times New Roman" panose="02020603050405020304" pitchFamily="18" charset="0"/>
              </a:rPr>
              <a:t>MKS, vykdydamas valstybės lygio ekstremaliosios situacijos operacijų vadovo sprendimus „Dėl karantino sąlygų laikymosi kontrolės ir informacijos teikimo“:</a:t>
            </a:r>
            <a:br>
              <a:rPr lang="lt-LT" sz="3200" b="1" dirty="0">
                <a:latin typeface="+mn-lt"/>
                <a:cs typeface="Times New Roman" panose="02020603050405020304" pitchFamily="18" charset="0"/>
              </a:rPr>
            </a:br>
            <a:endParaRPr lang="lt-LT" sz="3200" dirty="0">
              <a:latin typeface="+mn-lt"/>
            </a:endParaRPr>
          </a:p>
        </p:txBody>
      </p:sp>
      <p:graphicFrame>
        <p:nvGraphicFramePr>
          <p:cNvPr id="12" name="Turinio vietos rezervavimo ženklas 11">
            <a:extLst>
              <a:ext uri="{FF2B5EF4-FFF2-40B4-BE49-F238E27FC236}">
                <a16:creationId xmlns:a16="http://schemas.microsoft.com/office/drawing/2014/main" id="{DF7944F2-D4DA-4F1E-9EBC-D4EDBD0B2FC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3465574"/>
              </p:ext>
            </p:extLst>
          </p:nvPr>
        </p:nvGraphicFramePr>
        <p:xfrm>
          <a:off x="399720" y="2696066"/>
          <a:ext cx="11492975" cy="4193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36540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kaidrės numerio vietos rezervavimo ženklas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102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102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102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>
                <a:srgbClr val="898989"/>
              </a:buClr>
              <a:buFont typeface="Calibri" panose="020F0502020204030204" pitchFamily="34" charset="0"/>
              <a:buNone/>
            </a:pPr>
            <a:fld id="{0D6D8CB5-0330-4BA5-BB3F-3206D8F8C83F}" type="slidenum">
              <a:rPr lang="en-GB" altLang="lt-LT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>
                  <a:srgbClr val="898989"/>
                </a:buClr>
                <a:buFont typeface="Calibri" panose="020F0502020204030204" pitchFamily="34" charset="0"/>
                <a:buNone/>
              </a:pPr>
              <a:t>26</a:t>
            </a:fld>
            <a:endParaRPr lang="en-GB" altLang="lt-LT" sz="1200" dirty="0">
              <a:solidFill>
                <a:srgbClr val="898989"/>
              </a:solidFill>
            </a:endParaRPr>
          </a:p>
        </p:txBody>
      </p:sp>
      <p:pic>
        <p:nvPicPr>
          <p:cNvPr id="8" name="Paveikslėlis 7">
            <a:extLst>
              <a:ext uri="{FF2B5EF4-FFF2-40B4-BE49-F238E27FC236}">
                <a16:creationId xmlns:a16="http://schemas.microsoft.com/office/drawing/2014/main" id="{472A2D4E-ABFB-46EC-A89D-114758C974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" y="0"/>
            <a:ext cx="12192000" cy="1239054"/>
          </a:xfrm>
          <a:prstGeom prst="rect">
            <a:avLst/>
          </a:prstGeom>
        </p:spPr>
      </p:pic>
      <p:sp>
        <p:nvSpPr>
          <p:cNvPr id="14" name="Stačiakampis 13">
            <a:extLst>
              <a:ext uri="{FF2B5EF4-FFF2-40B4-BE49-F238E27FC236}">
                <a16:creationId xmlns:a16="http://schemas.microsoft.com/office/drawing/2014/main" id="{A048F5C8-332D-42A7-87F3-3C447EC8FCC8}"/>
              </a:ext>
            </a:extLst>
          </p:cNvPr>
          <p:cNvSpPr/>
          <p:nvPr/>
        </p:nvSpPr>
        <p:spPr>
          <a:xfrm>
            <a:off x="306865" y="579573"/>
            <a:ext cx="3701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C6417"/>
              </a:buClr>
              <a:buSzPct val="130000"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2021 met</a:t>
            </a:r>
            <a:r>
              <a:rPr lang="lt-LT" sz="2800" b="1" dirty="0">
                <a:latin typeface="Arial" panose="020B0604020202020204" pitchFamily="34" charset="0"/>
                <a:cs typeface="Arial" panose="020B0604020202020204" pitchFamily="34" charset="0"/>
              </a:rPr>
              <a:t>ų p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rioritetai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urinio vietos rezervavimo ženklas 8">
            <a:extLst>
              <a:ext uri="{FF2B5EF4-FFF2-40B4-BE49-F238E27FC236}">
                <a16:creationId xmlns:a16="http://schemas.microsoft.com/office/drawing/2014/main" id="{19BB2DEF-7757-4939-916D-C3980EF25C7C}"/>
              </a:ext>
            </a:extLst>
          </p:cNvPr>
          <p:cNvSpPr txBox="1">
            <a:spLocks/>
          </p:cNvSpPr>
          <p:nvPr/>
        </p:nvSpPr>
        <p:spPr>
          <a:xfrm>
            <a:off x="838199" y="1604240"/>
            <a:ext cx="10804071" cy="51312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lt-LT" sz="2400" b="1" dirty="0"/>
          </a:p>
          <a:p>
            <a:pPr marL="0" indent="0" algn="r">
              <a:buNone/>
            </a:pPr>
            <a:r>
              <a:rPr lang="lt-LT" b="1" dirty="0"/>
              <a:t>Bendruomeninių apgyvendinimo bei užimtumo paslaugų asmenims su psichine ir proto negalia plėtra, pagalbos šeimai organizavimas ir asmenų su negalia socialinis integravimas į bendruomenę</a:t>
            </a:r>
            <a:endParaRPr lang="en-US" b="1" dirty="0"/>
          </a:p>
          <a:p>
            <a:pPr marL="0" indent="0" algn="r">
              <a:buNone/>
            </a:pPr>
            <a:r>
              <a:rPr lang="en-US" sz="2800" b="1" dirty="0"/>
              <a:t>N</a:t>
            </a:r>
            <a:r>
              <a:rPr lang="lt-LT" sz="2800" b="1" dirty="0" err="1"/>
              <a:t>akvynės</a:t>
            </a:r>
            <a:r>
              <a:rPr lang="lt-LT" sz="2800" b="1" dirty="0"/>
              <a:t> namų ir </a:t>
            </a:r>
            <a:r>
              <a:rPr lang="en-US" sz="2800" b="1" dirty="0" err="1"/>
              <a:t>pastato</a:t>
            </a:r>
            <a:r>
              <a:rPr lang="en-US" sz="2800" b="1" dirty="0"/>
              <a:t> </a:t>
            </a:r>
            <a:r>
              <a:rPr lang="lt-LT" sz="2800" b="1" dirty="0"/>
              <a:t>apgyvendinimo paslaugoms teikti</a:t>
            </a:r>
            <a:r>
              <a:rPr lang="en-US" sz="2800" b="1" dirty="0"/>
              <a:t> </a:t>
            </a:r>
            <a:r>
              <a:rPr lang="en-US" sz="2800" b="1" dirty="0" err="1"/>
              <a:t>pritaikymas</a:t>
            </a:r>
            <a:r>
              <a:rPr lang="lt-LT" sz="2800" b="1" dirty="0"/>
              <a:t>;</a:t>
            </a:r>
          </a:p>
          <a:p>
            <a:pPr marL="0" indent="0" algn="r">
              <a:buNone/>
            </a:pPr>
            <a:r>
              <a:rPr lang="lt-LT" b="1" dirty="0"/>
              <a:t>Socialinio būsto fondo plėtra Šiaulių miesto savivaldybėje</a:t>
            </a:r>
            <a:endParaRPr lang="en-US" b="1" dirty="0"/>
          </a:p>
          <a:p>
            <a:pPr marL="0" indent="0" algn="r">
              <a:buNone/>
            </a:pPr>
            <a:endParaRPr lang="en-US" sz="2400" b="1" dirty="0"/>
          </a:p>
        </p:txBody>
      </p:sp>
      <p:sp>
        <p:nvSpPr>
          <p:cNvPr id="15" name="Rodyklė: dešinėn 6">
            <a:extLst>
              <a:ext uri="{FF2B5EF4-FFF2-40B4-BE49-F238E27FC236}">
                <a16:creationId xmlns:a16="http://schemas.microsoft.com/office/drawing/2014/main" id="{4283246D-EDEB-4C05-8540-054BD89E8078}"/>
              </a:ext>
            </a:extLst>
          </p:cNvPr>
          <p:cNvSpPr/>
          <p:nvPr/>
        </p:nvSpPr>
        <p:spPr>
          <a:xfrm>
            <a:off x="1044341" y="4827177"/>
            <a:ext cx="3667469" cy="1711735"/>
          </a:xfrm>
          <a:prstGeom prst="rightArrow">
            <a:avLst>
              <a:gd name="adj1" fmla="val 53112"/>
              <a:gd name="adj2" fmla="val 50000"/>
            </a:avLst>
          </a:prstGeom>
          <a:solidFill>
            <a:srgbClr val="FEB5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t-LT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Socialinių paslaugų prieinamumo didinimas - </a:t>
            </a:r>
          </a:p>
          <a:p>
            <a:pPr algn="ctr"/>
            <a:r>
              <a:rPr lang="en-US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4 591,3 </a:t>
            </a:r>
            <a:r>
              <a:rPr lang="lt-LT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tūkst. </a:t>
            </a:r>
            <a:r>
              <a:rPr lang="lt-LT" b="1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endParaRPr lang="en-US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767461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67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6DD927-1534-4F9D-8CC1-6B59A206FC5E}"/>
              </a:ext>
            </a:extLst>
          </p:cNvPr>
          <p:cNvSpPr txBox="1"/>
          <p:nvPr/>
        </p:nvSpPr>
        <p:spPr>
          <a:xfrm>
            <a:off x="536291" y="1439284"/>
            <a:ext cx="114430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0000"/>
              <a:buBlip>
                <a:blip r:embed="rId3"/>
              </a:buBlip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lt-LT" sz="2400" dirty="0"/>
              <a:t>20</a:t>
            </a:r>
            <a:r>
              <a:rPr lang="en-US" sz="2400" dirty="0"/>
              <a:t>20</a:t>
            </a:r>
            <a:r>
              <a:rPr lang="lt-LT" sz="2400" dirty="0"/>
              <a:t> metų biudžeto pajamų vykdymas buvo </a:t>
            </a:r>
            <a:r>
              <a:rPr lang="en-US" sz="2400" dirty="0"/>
              <a:t>28,8</a:t>
            </a:r>
            <a:r>
              <a:rPr lang="lt-LT" sz="2400" dirty="0"/>
              <a:t> proc. didesnis nei 201</a:t>
            </a:r>
            <a:r>
              <a:rPr lang="en-US" sz="2400" dirty="0"/>
              <a:t>8</a:t>
            </a:r>
            <a:r>
              <a:rPr lang="lt-LT" sz="2400" dirty="0"/>
              <a:t> m.</a:t>
            </a:r>
            <a:r>
              <a:rPr lang="en-US" sz="2400" dirty="0"/>
              <a:t>;</a:t>
            </a:r>
            <a:endParaRPr lang="lt-LT" sz="2400" dirty="0"/>
          </a:p>
          <a:p>
            <a:pPr marL="342900" indent="-342900">
              <a:buSzPct val="150000"/>
              <a:buBlip>
                <a:blip r:embed="rId3"/>
              </a:buBlip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lt-LT" sz="2400" dirty="0"/>
              <a:t>Pagrindinė biudžeto augimo priežastis – savivaldybės biudžeto pajamų iš dotacijų didėjimas.</a:t>
            </a:r>
          </a:p>
          <a:p>
            <a:pPr>
              <a:buSzPct val="150000"/>
            </a:pP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Finansų valdymas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8653D241-64CD-43CB-B824-F4D52B995C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789698"/>
              </p:ext>
            </p:extLst>
          </p:nvPr>
        </p:nvGraphicFramePr>
        <p:xfrm>
          <a:off x="2836506" y="2701679"/>
          <a:ext cx="6885991" cy="377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6975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Finansų valdymas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2ACCE1E-09D2-4BB8-9BD2-1EB5375BF5B2}"/>
              </a:ext>
            </a:extLst>
          </p:cNvPr>
          <p:cNvGraphicFramePr>
            <a:graphicFrameLocks/>
          </p:cNvGraphicFramePr>
          <p:nvPr/>
        </p:nvGraphicFramePr>
        <p:xfrm>
          <a:off x="2530136" y="1443805"/>
          <a:ext cx="7288567" cy="4761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633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405D1A-A0D4-4BB2-BED0-ABB93633A059}"/>
              </a:ext>
            </a:extLst>
          </p:cNvPr>
          <p:cNvSpPr txBox="1"/>
          <p:nvPr/>
        </p:nvSpPr>
        <p:spPr>
          <a:xfrm>
            <a:off x="423629" y="45204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Problemos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DD4EA8-BC83-467A-B2D8-A7DF2A653D41}"/>
              </a:ext>
            </a:extLst>
          </p:cNvPr>
          <p:cNvSpPr txBox="1"/>
          <p:nvPr/>
        </p:nvSpPr>
        <p:spPr>
          <a:xfrm>
            <a:off x="261257" y="1348800"/>
            <a:ext cx="1170058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SzPct val="150000"/>
              <a:buBlip>
                <a:blip r:embed="rId3"/>
              </a:buBlip>
            </a:pPr>
            <a:r>
              <a:rPr lang="en-GB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Šiaulių </a:t>
            </a:r>
            <a:r>
              <a:rPr lang="lt-LT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oro uoste infrastruktūros įrengimo projektas nebuvo užbaigtas </a:t>
            </a:r>
            <a:r>
              <a:rPr lang="en-GB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visa </a:t>
            </a:r>
            <a:r>
              <a:rPr lang="lt-LT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apimtimi;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s</a:t>
            </a:r>
            <a:r>
              <a:rPr lang="lt-LT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unkiai buvo įgyvendinamas pusiau požeminių konteinerių įrengimo projektas</a:t>
            </a:r>
            <a:r>
              <a:rPr lang="lt-LT" sz="2200" dirty="0">
                <a:solidFill>
                  <a:srgbClr val="050505"/>
                </a:solidFill>
                <a:ea typeface="Times New Roman" panose="02020603050405020304" pitchFamily="18" charset="0"/>
              </a:rPr>
              <a:t>, nes pats p</a:t>
            </a:r>
            <a:r>
              <a:rPr lang="lt-LT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rojektas yra labai sudėtingas dėl skirtingų interesų derinimo (</a:t>
            </a:r>
            <a:r>
              <a:rPr lang="lt-LT" sz="2200" dirty="0" err="1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ats</a:t>
            </a:r>
            <a:r>
              <a:rPr lang="en-US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t</a:t>
            </a:r>
            <a:r>
              <a:rPr lang="lt-LT" sz="2200" dirty="0" err="1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umai</a:t>
            </a:r>
            <a:r>
              <a:rPr lang="lt-LT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 iki langų, iki vaikų žaidimo aikštelių, nuo įvažiavimų, nuo požeminių tinklų ir </a:t>
            </a:r>
            <a:r>
              <a:rPr lang="en-GB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t</a:t>
            </a:r>
            <a:r>
              <a:rPr lang="lt-LT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GB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t.)</a:t>
            </a:r>
            <a:r>
              <a:rPr lang="lt-LT" sz="2200" dirty="0">
                <a:solidFill>
                  <a:srgbClr val="050505"/>
                </a:solidFill>
                <a:effectLst/>
                <a:ea typeface="Times New Roman" panose="02020603050405020304" pitchFamily="18" charset="0"/>
              </a:rPr>
              <a:t>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vėlavo 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Žemaitės viaduko rangos darbai, Rasos ir Tiesos gatvių projektavimas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;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atsiliekama su naujų dviračių takų ar jų jungčių įrengimu bei dangų atnaujinimu;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nepilnai pasiekti Judumo plane numatyti rodikliai;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nebaigti laikino apgyvendinimo tarnybos (Tiesos 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g. 3) 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pastato remonto ir pritaikymo apgyvendinimui darbai;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nepradėti laikino </a:t>
            </a:r>
            <a:r>
              <a:rPr lang="lt-LT" sz="2200" dirty="0" err="1">
                <a:solidFill>
                  <a:srgbClr val="262626"/>
                </a:solidFill>
                <a:ea typeface="Times New Roman" panose="02020603050405020304" pitchFamily="18" charset="0"/>
              </a:rPr>
              <a:t>apnakvindinimo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(Kauno g. 6) pastatų remonto ir pritaikymo laikino </a:t>
            </a:r>
            <a:r>
              <a:rPr lang="lt-LT" sz="2200" dirty="0" err="1">
                <a:solidFill>
                  <a:srgbClr val="262626"/>
                </a:solidFill>
                <a:ea typeface="Times New Roman" panose="02020603050405020304" pitchFamily="18" charset="0"/>
              </a:rPr>
              <a:t>apnakvindinimo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paslaugoms darbai. 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nepasiektas proveržis kontroliuojant </a:t>
            </a:r>
            <a:r>
              <a:rPr lang="en-GB" sz="2200" dirty="0" err="1">
                <a:solidFill>
                  <a:srgbClr val="262626"/>
                </a:solidFill>
                <a:ea typeface="Times New Roman" panose="02020603050405020304" pitchFamily="18" charset="0"/>
              </a:rPr>
              <a:t>Šiaulių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</a:t>
            </a:r>
            <a:r>
              <a:rPr lang="en-GB" sz="2200" dirty="0" err="1">
                <a:solidFill>
                  <a:srgbClr val="262626"/>
                </a:solidFill>
                <a:ea typeface="Times New Roman" panose="02020603050405020304" pitchFamily="18" charset="0"/>
              </a:rPr>
              <a:t>miesto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daugiabučių namų administratorių veiklas 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(vis 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dar sulaukiama ganėtinai nemažai priekaištų ir nusiskundimų dėl administratorių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</a:t>
            </a:r>
            <a:r>
              <a:rPr lang="en-GB" sz="2200" dirty="0" err="1">
                <a:solidFill>
                  <a:srgbClr val="262626"/>
                </a:solidFill>
                <a:ea typeface="Times New Roman" panose="02020603050405020304" pitchFamily="18" charset="0"/>
              </a:rPr>
              <a:t>veiklos</a:t>
            </a:r>
            <a:r>
              <a:rPr lang="en-GB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)</a:t>
            </a: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r>
              <a:rPr lang="lt-LT" sz="2200" dirty="0">
                <a:solidFill>
                  <a:srgbClr val="262626"/>
                </a:solidFill>
                <a:ea typeface="Times New Roman" panose="02020603050405020304" pitchFamily="18" charset="0"/>
              </a:rPr>
              <a:t> laukiančių ilgalaikės socialinės globos institucijoje skaičius sumažėjo 9,5 proc. Poreikis buvo nepatenkintas, nes trūksta vietų ilgalaikės socialinės globos įstaigose;</a:t>
            </a:r>
          </a:p>
          <a:p>
            <a:pPr marL="342900" indent="-342900" algn="just">
              <a:buSzPct val="150000"/>
              <a:buBlip>
                <a:blip r:embed="rId3"/>
              </a:buBlip>
            </a:pPr>
            <a:endParaRPr lang="lt-LT" sz="2200" dirty="0">
              <a:ea typeface="Times New Roman" panose="02020603050405020304" pitchFamily="18" charset="0"/>
            </a:endParaRPr>
          </a:p>
          <a:p>
            <a:pPr marL="342900" indent="-342900" algn="just">
              <a:buSzPct val="150000"/>
              <a:buBlip>
                <a:blip r:embed="rId3"/>
              </a:buBlip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0535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405D1A-A0D4-4BB2-BED0-ABB93633A059}"/>
              </a:ext>
            </a:extLst>
          </p:cNvPr>
          <p:cNvSpPr txBox="1"/>
          <p:nvPr/>
        </p:nvSpPr>
        <p:spPr>
          <a:xfrm>
            <a:off x="348985" y="536022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Perkeliamos</a:t>
            </a:r>
            <a:r>
              <a:rPr lang="en-US" sz="3200" b="1" dirty="0"/>
              <a:t> </a:t>
            </a:r>
            <a:r>
              <a:rPr lang="lt-LT" sz="3200" b="1" dirty="0"/>
              <a:t>lėšos</a:t>
            </a:r>
          </a:p>
        </p:txBody>
      </p:sp>
      <p:graphicFrame>
        <p:nvGraphicFramePr>
          <p:cNvPr id="9" name="Lentelė 8">
            <a:extLst>
              <a:ext uri="{FF2B5EF4-FFF2-40B4-BE49-F238E27FC236}">
                <a16:creationId xmlns:a16="http://schemas.microsoft.com/office/drawing/2014/main" id="{895740F2-6B03-4C1D-92BB-93D413E90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250087"/>
              </p:ext>
            </p:extLst>
          </p:nvPr>
        </p:nvGraphicFramePr>
        <p:xfrm>
          <a:off x="1026368" y="1369850"/>
          <a:ext cx="9815804" cy="508180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55993">
                  <a:extLst>
                    <a:ext uri="{9D8B030D-6E8A-4147-A177-3AD203B41FA5}">
                      <a16:colId xmlns:a16="http://schemas.microsoft.com/office/drawing/2014/main" val="2987148771"/>
                    </a:ext>
                  </a:extLst>
                </a:gridCol>
                <a:gridCol w="2159811">
                  <a:extLst>
                    <a:ext uri="{9D8B030D-6E8A-4147-A177-3AD203B41FA5}">
                      <a16:colId xmlns:a16="http://schemas.microsoft.com/office/drawing/2014/main" val="28440363"/>
                    </a:ext>
                  </a:extLst>
                </a:gridCol>
              </a:tblGrid>
              <a:tr h="291566">
                <a:tc>
                  <a:txBody>
                    <a:bodyPr/>
                    <a:lstStyle/>
                    <a:p>
                      <a:pPr algn="ctr" fontAlgn="ctr"/>
                      <a:r>
                        <a:rPr lang="lt-LT" sz="2000" u="none" strike="noStrike" dirty="0">
                          <a:effectLst/>
                        </a:rPr>
                        <a:t>Lėšų likučių pavadinimas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2000" u="none" strike="noStrike">
                          <a:effectLst/>
                        </a:rPr>
                        <a:t>Iš viso</a:t>
                      </a:r>
                      <a:endParaRPr lang="lt-LT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36310728"/>
                  </a:ext>
                </a:extLst>
              </a:tr>
              <a:tr h="369113">
                <a:tc>
                  <a:txBody>
                    <a:bodyPr/>
                    <a:lstStyle/>
                    <a:p>
                      <a:pPr algn="l" fontAlgn="ctr"/>
                      <a:r>
                        <a:rPr lang="lt-LT" sz="2000" u="none" strike="noStrike" dirty="0">
                          <a:effectLst/>
                        </a:rPr>
                        <a:t>Apyvartos lėšų likutis iš viso, tūkst. EUR </a:t>
                      </a:r>
                      <a:endParaRPr lang="lt-LT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2000" u="none" strike="noStrike">
                          <a:effectLst/>
                        </a:rPr>
                        <a:t>16 250,0</a:t>
                      </a:r>
                      <a:endParaRPr lang="lt-LT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35604131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 dirty="0">
                          <a:effectLst/>
                        </a:rPr>
                        <a:t>Tikslinės paskirties, tame skaičiuje: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>
                          <a:effectLst/>
                        </a:rPr>
                        <a:t>4 451,4</a:t>
                      </a:r>
                      <a:endParaRPr lang="lt-LT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28306845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biudžetinių įstaigų pajamų lėšų likučiai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533,2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4333181"/>
                  </a:ext>
                </a:extLst>
              </a:tr>
              <a:tr h="462622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lėšų likučiai (įplaukos/pervedimas iš VB) už parduotą žemę 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t-LT" sz="2000" i="1" u="none" strike="noStrike" dirty="0">
                          <a:effectLst/>
                        </a:rPr>
                        <a:t>251,0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98223218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lėšos už parduotus butus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123,6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0470807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i="1" u="none" strike="noStrike" dirty="0">
                          <a:effectLst/>
                        </a:rPr>
                        <a:t>        aplinkos apsaugos programos lėšų likučiai </a:t>
                      </a:r>
                      <a:endParaRPr lang="pt-BR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t-LT" sz="2000" i="1" u="none" strike="noStrike" dirty="0">
                          <a:effectLst/>
                        </a:rPr>
                        <a:t>125,6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82925105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sveikatinimo programos lėšų likučiai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61,8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70216721"/>
                  </a:ext>
                </a:extLst>
              </a:tr>
              <a:tr h="462622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i="1" u="none" strike="noStrike" dirty="0">
                          <a:effectLst/>
                        </a:rPr>
                        <a:t>        ES </a:t>
                      </a:r>
                      <a:r>
                        <a:rPr lang="de-DE" sz="2000" i="1" u="none" strike="noStrike" dirty="0" err="1">
                          <a:effectLst/>
                        </a:rPr>
                        <a:t>lėšų</a:t>
                      </a:r>
                      <a:r>
                        <a:rPr lang="de-DE" sz="2000" i="1" u="none" strike="noStrike" dirty="0">
                          <a:effectLst/>
                        </a:rPr>
                        <a:t> </a:t>
                      </a:r>
                      <a:r>
                        <a:rPr lang="de-DE" sz="2000" i="1" u="none" strike="noStrike" dirty="0" err="1">
                          <a:effectLst/>
                        </a:rPr>
                        <a:t>likučiai</a:t>
                      </a:r>
                      <a:r>
                        <a:rPr lang="de-DE" sz="2000" i="1" u="none" strike="noStrike" dirty="0">
                          <a:effectLst/>
                        </a:rPr>
                        <a:t> (</a:t>
                      </a:r>
                      <a:r>
                        <a:rPr lang="de-DE" sz="2000" i="1" u="none" strike="noStrike" dirty="0" err="1">
                          <a:effectLst/>
                        </a:rPr>
                        <a:t>įgyvendinamiems</a:t>
                      </a:r>
                      <a:r>
                        <a:rPr lang="de-DE" sz="2000" i="1" u="none" strike="noStrike" dirty="0">
                          <a:effectLst/>
                        </a:rPr>
                        <a:t> </a:t>
                      </a:r>
                      <a:r>
                        <a:rPr lang="de-DE" sz="2000" i="1" u="none" strike="noStrike" dirty="0" err="1">
                          <a:effectLst/>
                        </a:rPr>
                        <a:t>projektams</a:t>
                      </a:r>
                      <a:r>
                        <a:rPr lang="de-DE" sz="2000" i="1" u="none" strike="noStrike" dirty="0">
                          <a:effectLst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t-LT" sz="2000" i="1" u="none" strike="noStrike" dirty="0">
                          <a:effectLst/>
                        </a:rPr>
                        <a:t>2 716,7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33338777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valstybės lėšos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588,2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7423909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        paskolos lėšų likutis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2000" i="1" u="none" strike="noStrike" dirty="0">
                          <a:effectLst/>
                        </a:rPr>
                        <a:t>51,3</a:t>
                      </a:r>
                      <a:endParaRPr lang="lt-LT" sz="2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47831153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 dirty="0">
                          <a:effectLst/>
                        </a:rPr>
                        <a:t>Nepanaudota trumpalaikės paskolos dalis (planuojama grąžinti 2021 m.)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t-LT" sz="2000" u="none" strike="noStrike" dirty="0">
                          <a:effectLst/>
                        </a:rPr>
                        <a:t>2 280,0</a:t>
                      </a:r>
                      <a:endParaRPr lang="lt-LT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187495518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l" fontAlgn="ctr"/>
                      <a:r>
                        <a:rPr lang="lt-LT" sz="2000" u="none" strike="noStrike" dirty="0">
                          <a:effectLst/>
                        </a:rPr>
                        <a:t>Biudžetinių įstaigų nepanaudotų lėšų likutis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2000" u="none" strike="noStrike">
                          <a:effectLst/>
                        </a:rPr>
                        <a:t>1 384,5</a:t>
                      </a:r>
                      <a:endParaRPr lang="lt-LT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5341976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 dirty="0">
                          <a:effectLst/>
                        </a:rPr>
                        <a:t>Likučiai su įsipareigojimu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>
                          <a:effectLst/>
                        </a:rPr>
                        <a:t>5 322,5</a:t>
                      </a:r>
                      <a:endParaRPr lang="lt-LT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51908431"/>
                  </a:ext>
                </a:extLst>
              </a:tr>
              <a:tr h="291566"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 dirty="0">
                          <a:effectLst/>
                        </a:rPr>
                        <a:t>Administracijos nepanaudotų lėšų likutis</a:t>
                      </a:r>
                      <a:endParaRPr lang="lt-LT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t-LT" sz="2000" u="none" strike="noStrike" dirty="0">
                          <a:effectLst/>
                        </a:rPr>
                        <a:t>2 811,6</a:t>
                      </a:r>
                      <a:endParaRPr lang="lt-LT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847149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132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2592B7-630C-49BE-9E17-DDD4DF9E1245}"/>
              </a:ext>
            </a:extLst>
          </p:cNvPr>
          <p:cNvSpPr txBox="1"/>
          <p:nvPr/>
        </p:nvSpPr>
        <p:spPr>
          <a:xfrm>
            <a:off x="501069" y="1334192"/>
            <a:ext cx="11432783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tabLst>
                <a:tab pos="457200" algn="l"/>
              </a:tabLst>
            </a:pPr>
            <a:r>
              <a:rPr lang="lt-LT" sz="3200" b="1" dirty="0">
                <a:effectLst/>
                <a:ea typeface="Times New Roman" panose="02020603050405020304" pitchFamily="18" charset="0"/>
              </a:rPr>
              <a:t>Pagrindinės priežastys nulėmusios, kad nebuvo įvykdytos priemonės:</a:t>
            </a: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ffectLst/>
                <a:ea typeface="Times New Roman" panose="02020603050405020304" pitchFamily="18" charset="0"/>
              </a:rPr>
              <a:t>užtrukusios ir vėluojančios viešųjų pirkimų procedūros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; </a:t>
            </a:r>
            <a:endParaRPr lang="lt-LT" sz="2800" dirty="0">
              <a:effectLst/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ffectLst/>
                <a:ea typeface="Times New Roman" panose="02020603050405020304" pitchFamily="18" charset="0"/>
              </a:rPr>
              <a:t>ilgiau, nei planuota, trukęs projektų derinimas su išorės institucijomis ar kitai subjektais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;</a:t>
            </a:r>
            <a:endParaRPr lang="lt-LT" sz="2800" dirty="0">
              <a:effectLst/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ffectLst/>
                <a:ea typeface="Times New Roman" panose="02020603050405020304" pitchFamily="18" charset="0"/>
              </a:rPr>
              <a:t>projektavimo darbų vėlavimas dėl padidėjusios darbų apimties</a:t>
            </a:r>
            <a:r>
              <a:rPr lang="en-GB" sz="2800" dirty="0">
                <a:ea typeface="Times New Roman" panose="02020603050405020304" pitchFamily="18" charset="0"/>
              </a:rPr>
              <a:t>; </a:t>
            </a: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a typeface="Times New Roman" panose="02020603050405020304" pitchFamily="18" charset="0"/>
              </a:rPr>
              <a:t>tiekėjų vėlavimas suteikti paslaugas ar atlikti darbus laiku ir kokybiškai;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a typeface="Times New Roman" panose="02020603050405020304" pitchFamily="18" charset="0"/>
              </a:rPr>
              <a:t>sustabdyti darbai dėl pastebėtų įgyvendintų rangos darbų defektų;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a typeface="Times New Roman" panose="02020603050405020304" pitchFamily="18" charset="0"/>
              </a:rPr>
              <a:t>techninio projekto klaidos; 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a typeface="Times New Roman" panose="02020603050405020304" pitchFamily="18" charset="0"/>
              </a:rPr>
              <a:t>Covid-19 </a:t>
            </a:r>
            <a:r>
              <a:rPr lang="lt-LT" sz="2800" dirty="0" err="1">
                <a:ea typeface="Times New Roman" panose="02020603050405020304" pitchFamily="18" charset="0"/>
              </a:rPr>
              <a:t>pandeminė</a:t>
            </a:r>
            <a:r>
              <a:rPr lang="lt-LT" sz="2800" dirty="0">
                <a:ea typeface="Times New Roman" panose="02020603050405020304" pitchFamily="18" charset="0"/>
              </a:rPr>
              <a:t> situacija, karantinas; 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457200" indent="-457200" algn="just">
              <a:buSzPct val="150000"/>
              <a:buBlip>
                <a:blip r:embed="rId3"/>
              </a:buBlip>
              <a:tabLst>
                <a:tab pos="457200" algn="l"/>
              </a:tabLst>
            </a:pPr>
            <a:r>
              <a:rPr lang="lt-LT" sz="2800" dirty="0">
                <a:ea typeface="Times New Roman" panose="02020603050405020304" pitchFamily="18" charset="0"/>
              </a:rPr>
              <a:t>žmogiškųjų išteklių trūkumas</a:t>
            </a:r>
            <a:r>
              <a:rPr lang="en-GB" sz="2800" dirty="0">
                <a:ea typeface="Times New Roman" panose="02020603050405020304" pitchFamily="18" charset="0"/>
              </a:rPr>
              <a:t>.</a:t>
            </a:r>
            <a:endParaRPr lang="lt-LT" sz="28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546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623002" y="137267"/>
            <a:ext cx="6819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/>
              <a:t>2020 m. programų finansavimas iš visų finansavimo šaltinių</a:t>
            </a:r>
            <a:endParaRPr lang="lt-LT" sz="3200" b="1" dirty="0"/>
          </a:p>
        </p:txBody>
      </p:sp>
      <p:graphicFrame>
        <p:nvGraphicFramePr>
          <p:cNvPr id="9" name="Lentelė 8"/>
          <p:cNvGraphicFramePr>
            <a:graphicFrameLocks noGrp="1"/>
          </p:cNvGraphicFramePr>
          <p:nvPr/>
        </p:nvGraphicFramePr>
        <p:xfrm>
          <a:off x="469804" y="1643470"/>
          <a:ext cx="11360246" cy="43513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89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5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0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44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94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94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66026">
                <a:tc rowSpan="2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 vert="vert27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 vert="vert27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2468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 vert="vert27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 vert="vert27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 vert="vert27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046">
                <a:tc rowSpan="5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569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6092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569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569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 marL="67118" marR="6711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" name="Lentelė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730333"/>
              </p:ext>
            </p:extLst>
          </p:nvPr>
        </p:nvGraphicFramePr>
        <p:xfrm>
          <a:off x="913512" y="1697129"/>
          <a:ext cx="10826457" cy="4297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7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9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1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09972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Programos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pavadinimas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2020 m.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asignavimų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patvirtintas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planas</a:t>
                      </a:r>
                      <a:endParaRPr lang="lt-LT" sz="2400" b="1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2400" b="1" kern="1200" dirty="0">
                          <a:solidFill>
                            <a:schemeClr val="tx1"/>
                          </a:solidFill>
                          <a:effectLst/>
                        </a:rPr>
                        <a:t>(2020-02-06 Nr. T-1)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2020 m.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asignavimų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patikslintas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planas</a:t>
                      </a:r>
                      <a:endParaRPr lang="lt-LT" sz="2400" b="1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2400" b="1" kern="1200" dirty="0">
                          <a:solidFill>
                            <a:schemeClr val="tx1"/>
                          </a:solidFill>
                          <a:effectLst/>
                        </a:rPr>
                        <a:t>(2020-12-22</a:t>
                      </a:r>
                      <a:r>
                        <a:rPr lang="lt-LT" sz="24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Nr. T-459)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2020 m.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panaudotos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lėšos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kasinės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kern="1200" dirty="0" err="1">
                          <a:solidFill>
                            <a:schemeClr val="tx1"/>
                          </a:solidFill>
                          <a:effectLst/>
                        </a:rPr>
                        <a:t>išlaidos</a:t>
                      </a:r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5301">
                <a:tc>
                  <a:txBody>
                    <a:bodyPr/>
                    <a:lstStyle/>
                    <a:p>
                      <a:r>
                        <a:rPr lang="lt-LT" sz="2400" kern="1200" dirty="0">
                          <a:solidFill>
                            <a:schemeClr val="dk1"/>
                          </a:solidFill>
                          <a:effectLst/>
                        </a:rPr>
                        <a:t>Bendruomenės</a:t>
                      </a:r>
                      <a:r>
                        <a:rPr lang="lt-LT" sz="2400" kern="1200" baseline="0" dirty="0">
                          <a:solidFill>
                            <a:schemeClr val="dk1"/>
                          </a:solidFill>
                          <a:effectLst/>
                        </a:rPr>
                        <a:t> </a:t>
                      </a:r>
                      <a:r>
                        <a:rPr lang="lt-LT" sz="2400" kern="1200" baseline="0" dirty="0" err="1">
                          <a:solidFill>
                            <a:schemeClr val="dk1"/>
                          </a:solidFill>
                          <a:effectLst/>
                        </a:rPr>
                        <a:t>sveikatinimo</a:t>
                      </a:r>
                      <a:r>
                        <a:rPr lang="lt-LT" sz="2400" kern="1200" baseline="0" dirty="0">
                          <a:solidFill>
                            <a:schemeClr val="dk1"/>
                          </a:solidFill>
                          <a:effectLst/>
                        </a:rPr>
                        <a:t> </a:t>
                      </a:r>
                      <a:r>
                        <a:rPr lang="en-GB" sz="2400" kern="1200" dirty="0" err="1">
                          <a:solidFill>
                            <a:schemeClr val="dk1"/>
                          </a:solidFill>
                          <a:effectLst/>
                        </a:rPr>
                        <a:t>programa</a:t>
                      </a:r>
                      <a:r>
                        <a:rPr lang="lt-LT" sz="2400" kern="1200" dirty="0">
                          <a:solidFill>
                            <a:schemeClr val="dk1"/>
                          </a:solidFill>
                          <a:effectLst/>
                        </a:rPr>
                        <a:t> (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</a:rPr>
                        <a:t>09</a:t>
                      </a:r>
                      <a:r>
                        <a:rPr lang="lt-LT" sz="24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2 309,9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3 079,4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2 432,4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014">
                <a:tc>
                  <a:txBody>
                    <a:bodyPr/>
                    <a:lstStyle/>
                    <a:p>
                      <a:r>
                        <a:rPr lang="lt-LT" sz="2400" kern="1200" dirty="0">
                          <a:solidFill>
                            <a:schemeClr val="dk1"/>
                          </a:solidFill>
                          <a:effectLst/>
                        </a:rPr>
                        <a:t>Socialinės</a:t>
                      </a:r>
                      <a:r>
                        <a:rPr lang="lt-LT" sz="2400" kern="1200" baseline="0" dirty="0">
                          <a:solidFill>
                            <a:schemeClr val="dk1"/>
                          </a:solidFill>
                          <a:effectLst/>
                        </a:rPr>
                        <a:t> paramos įgyvendinimo </a:t>
                      </a:r>
                      <a:r>
                        <a:rPr lang="en-GB" sz="2400" kern="1200" dirty="0" err="1">
                          <a:solidFill>
                            <a:schemeClr val="dk1"/>
                          </a:solidFill>
                          <a:effectLst/>
                        </a:rPr>
                        <a:t>programa</a:t>
                      </a:r>
                      <a:r>
                        <a:rPr lang="lt-LT" sz="2400" kern="1200" dirty="0">
                          <a:solidFill>
                            <a:schemeClr val="dk1"/>
                          </a:solidFill>
                          <a:effectLst/>
                        </a:rPr>
                        <a:t> (10)</a:t>
                      </a:r>
                      <a:endParaRPr lang="lt-LT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42 899,2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44 123,4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>
                          <a:solidFill>
                            <a:schemeClr val="tx1"/>
                          </a:solidFill>
                        </a:rPr>
                        <a:t>40 839,3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686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F21C6B0-C7BD-468F-B4AB-A4A9C6056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EC40A-024D-4E3A-B49B-0700E6C56322}"/>
              </a:ext>
            </a:extLst>
          </p:cNvPr>
          <p:cNvSpPr txBox="1"/>
          <p:nvPr/>
        </p:nvSpPr>
        <p:spPr>
          <a:xfrm>
            <a:off x="1114095" y="483476"/>
            <a:ext cx="6096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/>
              <a:t>Nevykdymo priežastys</a:t>
            </a:r>
          </a:p>
        </p:txBody>
      </p:sp>
      <p:graphicFrame>
        <p:nvGraphicFramePr>
          <p:cNvPr id="4" name="Lentelė 3">
            <a:extLst>
              <a:ext uri="{FF2B5EF4-FFF2-40B4-BE49-F238E27FC236}">
                <a16:creationId xmlns:a16="http://schemas.microsoft.com/office/drawing/2014/main" id="{E6036732-BF8F-4C8B-B147-DB1B3DFEF74D}"/>
              </a:ext>
            </a:extLst>
          </p:cNvPr>
          <p:cNvGraphicFramePr>
            <a:graphicFrameLocks noGrp="1"/>
          </p:cNvGraphicFramePr>
          <p:nvPr/>
        </p:nvGraphicFramePr>
        <p:xfrm>
          <a:off x="587407" y="1372219"/>
          <a:ext cx="11308672" cy="5339298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367152">
                  <a:extLst>
                    <a:ext uri="{9D8B030D-6E8A-4147-A177-3AD203B41FA5}">
                      <a16:colId xmlns:a16="http://schemas.microsoft.com/office/drawing/2014/main" val="1671907121"/>
                    </a:ext>
                  </a:extLst>
                </a:gridCol>
                <a:gridCol w="1217822">
                  <a:extLst>
                    <a:ext uri="{9D8B030D-6E8A-4147-A177-3AD203B41FA5}">
                      <a16:colId xmlns:a16="http://schemas.microsoft.com/office/drawing/2014/main" val="1227076788"/>
                    </a:ext>
                  </a:extLst>
                </a:gridCol>
                <a:gridCol w="1327967">
                  <a:extLst>
                    <a:ext uri="{9D8B030D-6E8A-4147-A177-3AD203B41FA5}">
                      <a16:colId xmlns:a16="http://schemas.microsoft.com/office/drawing/2014/main" val="2307267348"/>
                    </a:ext>
                  </a:extLst>
                </a:gridCol>
                <a:gridCol w="1214226">
                  <a:extLst>
                    <a:ext uri="{9D8B030D-6E8A-4147-A177-3AD203B41FA5}">
                      <a16:colId xmlns:a16="http://schemas.microsoft.com/office/drawing/2014/main" val="3394265327"/>
                    </a:ext>
                  </a:extLst>
                </a:gridCol>
                <a:gridCol w="4181505">
                  <a:extLst>
                    <a:ext uri="{9D8B030D-6E8A-4147-A177-3AD203B41FA5}">
                      <a16:colId xmlns:a16="http://schemas.microsoft.com/office/drawing/2014/main" val="4109092530"/>
                    </a:ext>
                  </a:extLst>
                </a:gridCol>
              </a:tblGrid>
              <a:tr h="883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lt-LT" sz="1400" u="none" strike="noStrike" dirty="0">
                          <a:effectLst/>
                        </a:rPr>
                        <a:t> </a:t>
                      </a:r>
                      <a:endParaRPr lang="lt-L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lt-LT" sz="1400" b="1" u="none" strike="noStrike" dirty="0">
                          <a:effectLst/>
                        </a:rPr>
                        <a:t>2020 metų patikslintas planas</a:t>
                      </a:r>
                      <a:endParaRPr lang="lt-L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lt-LT" sz="1400" b="1" u="none" strike="noStrike" dirty="0">
                          <a:effectLst/>
                        </a:rPr>
                        <a:t>2020 metais panaudotos lėšos (kasinės išlaidos)</a:t>
                      </a:r>
                      <a:endParaRPr lang="lt-L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lt-LT" sz="1400" b="1" u="none" strike="noStrike" dirty="0">
                          <a:effectLst/>
                        </a:rPr>
                        <a:t>Likutis</a:t>
                      </a:r>
                      <a:endParaRPr lang="lt-L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lt-LT" sz="1400" b="1" u="none" strike="noStrike" dirty="0">
                          <a:effectLst/>
                        </a:rPr>
                        <a:t>Priežastis</a:t>
                      </a:r>
                      <a:endParaRPr lang="lt-L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4031361196"/>
                  </a:ext>
                </a:extLst>
              </a:tr>
              <a:tr h="880856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Įgyvendinti projektą „Pirminės asmens sveikatos priežiūros veiklos efektyvumo didinimas Šiaulių mieste"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726,7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326,5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-400,2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Veiklų vykdymas užtruko ilgiau nei planuota dėl COVID-19 situacijos.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90075865"/>
                  </a:ext>
                </a:extLst>
              </a:tr>
              <a:tr h="702316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Įgyvendinti projektą „Kompleksinės paslaugos šeimai Šiaulių miesto savivaldybėje"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385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177,6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-207,4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Neteisingai suplanuotos ES lėšos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2431609711"/>
                  </a:ext>
                </a:extLst>
              </a:tr>
              <a:tr h="1102308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Plėsti bendruomenines paslaugas vaikams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289,3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33,6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-255,7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2020 m. neįvykus projekto ekspertizės pirkimui, skelbtas pakartotinis pirkimas. Neatlikus projekto ekspertizės nebuvo galima skelbti rangos darbų pirkimo. Dėl rangovo vėlavimo darbų užbaigimas persikėlė į 2021 m. 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685999219"/>
                  </a:ext>
                </a:extLst>
              </a:tr>
              <a:tr h="581655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Pastatyti (pritaikyti pastatą) nakvynės namų ir apgyvendinimo paslaugoms teikti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700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205,8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-494,2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Lėšos nepanaudotos dėl viešųjų konkursų procedūrų vėlavimo.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1449431924"/>
                  </a:ext>
                </a:extLst>
              </a:tr>
              <a:tr h="367648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Skirti ir išmokėti išmokas ir kompensacijas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 dirty="0">
                          <a:effectLst/>
                        </a:rPr>
                        <a:t>2 955,1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2 027,5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-927,6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 Išmokos mokamos pagal poreikį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3041791046"/>
                  </a:ext>
                </a:extLst>
              </a:tr>
              <a:tr h="821415"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>
                          <a:effectLst/>
                        </a:rPr>
                        <a:t>Įgyvendinti projektą „Socialinio būsto fondo plėtra Šiaulių miesto savivaldybėje"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811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402,5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400" u="none" strike="noStrike">
                          <a:effectLst/>
                        </a:rPr>
                        <a:t>-408,5</a:t>
                      </a:r>
                      <a:endParaRPr lang="lt-L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t-LT" sz="1400" u="none" strike="noStrike" dirty="0">
                          <a:effectLst/>
                        </a:rPr>
                        <a:t>Butai nupirkti pigiau nei planuota, dėl karantino buvo sustabdytas butų pirkimas</a:t>
                      </a:r>
                      <a:endParaRPr lang="lt-L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3" marR="6973" marT="6973" marB="0" anchor="ctr"/>
                </a:tc>
                <a:extLst>
                  <a:ext uri="{0D108BD9-81ED-4DB2-BD59-A6C34878D82A}">
                    <a16:rowId xmlns:a16="http://schemas.microsoft.com/office/drawing/2014/main" val="3947400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227002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3178</TotalTime>
  <Words>1719</Words>
  <Application>Microsoft Office PowerPoint</Application>
  <PresentationFormat>Plačiaekranė</PresentationFormat>
  <Paragraphs>229</Paragraphs>
  <Slides>27</Slides>
  <Notes>5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StarSymbol</vt:lpstr>
      <vt:lpstr>Times New Roman</vt:lpstr>
      <vt:lpstr>„Office“ tema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 COVID-19 kontrolė Šiaulių mieste  MKS, vykdydamas valstybės lygio ekstremaliosios situacijos operacijų vadovo sprendimus „Dėl karantino sąlygų laikymosi kontrolės ir informacijos teikimo“: </vt:lpstr>
      <vt:lpstr>„PowerPoint“ pateiktis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User</dc:creator>
  <cp:lastModifiedBy>Vaida Kalasevičienė</cp:lastModifiedBy>
  <cp:revision>244</cp:revision>
  <dcterms:created xsi:type="dcterms:W3CDTF">2019-04-11T19:25:11Z</dcterms:created>
  <dcterms:modified xsi:type="dcterms:W3CDTF">2021-05-03T13:21:09Z</dcterms:modified>
</cp:coreProperties>
</file>