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481" r:id="rId3"/>
    <p:sldId id="363" r:id="rId4"/>
    <p:sldId id="264" r:id="rId5"/>
    <p:sldId id="553" r:id="rId6"/>
    <p:sldId id="516" r:id="rId7"/>
    <p:sldId id="552" r:id="rId8"/>
    <p:sldId id="439" r:id="rId9"/>
    <p:sldId id="449" r:id="rId10"/>
    <p:sldId id="450" r:id="rId11"/>
    <p:sldId id="494" r:id="rId12"/>
    <p:sldId id="555" r:id="rId13"/>
    <p:sldId id="265" r:id="rId14"/>
    <p:sldId id="473" r:id="rId15"/>
    <p:sldId id="474" r:id="rId16"/>
    <p:sldId id="443" r:id="rId17"/>
    <p:sldId id="453" r:id="rId18"/>
    <p:sldId id="418" r:id="rId19"/>
    <p:sldId id="454" r:id="rId20"/>
    <p:sldId id="455" r:id="rId21"/>
    <p:sldId id="456" r:id="rId22"/>
    <p:sldId id="386" r:id="rId23"/>
    <p:sldId id="495" r:id="rId24"/>
    <p:sldId id="496" r:id="rId25"/>
    <p:sldId id="497" r:id="rId26"/>
    <p:sldId id="498" r:id="rId27"/>
    <p:sldId id="458" r:id="rId28"/>
    <p:sldId id="457" r:id="rId29"/>
    <p:sldId id="441" r:id="rId30"/>
    <p:sldId id="440" r:id="rId31"/>
    <p:sldId id="298" r:id="rId32"/>
    <p:sldId id="372" r:id="rId33"/>
    <p:sldId id="258" r:id="rId34"/>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EC5"/>
    <a:srgbClr val="FEB513"/>
    <a:srgbClr val="404040"/>
    <a:srgbClr val="FFCA49"/>
    <a:srgbClr val="FFFFFF"/>
    <a:srgbClr val="FEFB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eminis stilius 1 – paryškinima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D083AE6-46FA-4A59-8FB0-9F97EB10719F}" styleName="Šviesus stilius 3 – paryškinimas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Vidutinis stilius 2 – paryškinima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94620" autoAdjust="0"/>
  </p:normalViewPr>
  <p:slideViewPr>
    <p:cSldViewPr snapToGrid="0">
      <p:cViewPr varScale="1">
        <p:scale>
          <a:sx n="82" d="100"/>
          <a:sy n="82" d="100"/>
        </p:scale>
        <p:origin x="682" y="62"/>
      </p:cViewPr>
      <p:guideLst/>
    </p:cSldViewPr>
  </p:slideViewPr>
  <p:notesTextViewPr>
    <p:cViewPr>
      <p:scale>
        <a:sx n="1" d="1"/>
        <a:sy n="1" d="1"/>
      </p:scale>
      <p:origin x="0" y="0"/>
    </p:cViewPr>
  </p:notesTextViewPr>
  <p:sorterViewPr>
    <p:cViewPr>
      <p:scale>
        <a:sx n="100" d="100"/>
        <a:sy n="100" d="100"/>
      </p:scale>
      <p:origin x="0" y="-1036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vaida.kalaseviciene\Documents\Vaida\biud&#382;etas\biud&#382;etas_analiz&#279;.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vaida.kalaseviciene\Documents\Vaida\biud&#382;etas\biud&#382;etas_analiz&#279;.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Lapas5!$A$4</c:f>
              <c:strCache>
                <c:ptCount val="1"/>
                <c:pt idx="0">
                  <c:v>Patvirtinta</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lt-L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Lapas5!$H$3:$J$3</c:f>
              <c:numCache>
                <c:formatCode>General</c:formatCode>
                <c:ptCount val="3"/>
                <c:pt idx="0">
                  <c:v>2018</c:v>
                </c:pt>
                <c:pt idx="1">
                  <c:v>2019</c:v>
                </c:pt>
                <c:pt idx="2">
                  <c:v>2020</c:v>
                </c:pt>
              </c:numCache>
            </c:numRef>
          </c:cat>
          <c:val>
            <c:numRef>
              <c:f>Lapas5!$H$4:$J$4</c:f>
              <c:numCache>
                <c:formatCode>#\ ##0.0</c:formatCode>
                <c:ptCount val="3"/>
                <c:pt idx="0">
                  <c:v>143585.9</c:v>
                </c:pt>
                <c:pt idx="1">
                  <c:v>156566</c:v>
                </c:pt>
                <c:pt idx="2">
                  <c:v>154074.6</c:v>
                </c:pt>
              </c:numCache>
            </c:numRef>
          </c:val>
          <c:extLst>
            <c:ext xmlns:c16="http://schemas.microsoft.com/office/drawing/2014/chart" uri="{C3380CC4-5D6E-409C-BE32-E72D297353CC}">
              <c16:uniqueId val="{00000000-2DC0-403B-9AAB-493D739C8250}"/>
            </c:ext>
          </c:extLst>
        </c:ser>
        <c:ser>
          <c:idx val="1"/>
          <c:order val="1"/>
          <c:tx>
            <c:strRef>
              <c:f>Lapas5!$A$5</c:f>
              <c:strCache>
                <c:ptCount val="1"/>
                <c:pt idx="0">
                  <c:v>Patikslinta</c:v>
                </c:pt>
              </c:strCache>
            </c:strRef>
          </c:tx>
          <c:spPr>
            <a:solidFill>
              <a:schemeClr val="accent2"/>
            </a:solidFill>
            <a:ln>
              <a:noFill/>
            </a:ln>
            <a:effectLst/>
          </c:spPr>
          <c:invertIfNegative val="0"/>
          <c:dLbls>
            <c:dLbl>
              <c:idx val="0"/>
              <c:layout>
                <c:manualLayout>
                  <c:x val="0"/>
                  <c:y val="-5.46627231074825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DC0-403B-9AAB-493D739C8250}"/>
                </c:ext>
              </c:extLst>
            </c:dLbl>
            <c:dLbl>
              <c:idx val="1"/>
              <c:layout>
                <c:manualLayout>
                  <c:x val="1.6971458016621873E-3"/>
                  <c:y val="-9.414135646288661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DC0-403B-9AAB-493D739C8250}"/>
                </c:ext>
              </c:extLst>
            </c:dLbl>
            <c:dLbl>
              <c:idx val="2"/>
              <c:layout>
                <c:manualLayout>
                  <c:x val="1.6971458016621873E-3"/>
                  <c:y val="-3.036817950415697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DC0-403B-9AAB-493D739C8250}"/>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lt-L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Lapas5!$H$3:$J$3</c:f>
              <c:numCache>
                <c:formatCode>General</c:formatCode>
                <c:ptCount val="3"/>
                <c:pt idx="0">
                  <c:v>2018</c:v>
                </c:pt>
                <c:pt idx="1">
                  <c:v>2019</c:v>
                </c:pt>
                <c:pt idx="2">
                  <c:v>2020</c:v>
                </c:pt>
              </c:numCache>
            </c:numRef>
          </c:cat>
          <c:val>
            <c:numRef>
              <c:f>Lapas5!$H$5:$J$5</c:f>
              <c:numCache>
                <c:formatCode>#\ ##0.0</c:formatCode>
                <c:ptCount val="3"/>
                <c:pt idx="0">
                  <c:v>148630.20000000001</c:v>
                </c:pt>
                <c:pt idx="1">
                  <c:v>152356</c:v>
                </c:pt>
                <c:pt idx="2">
                  <c:v>177489.30000000002</c:v>
                </c:pt>
              </c:numCache>
            </c:numRef>
          </c:val>
          <c:extLst>
            <c:ext xmlns:c16="http://schemas.microsoft.com/office/drawing/2014/chart" uri="{C3380CC4-5D6E-409C-BE32-E72D297353CC}">
              <c16:uniqueId val="{00000001-2DC0-403B-9AAB-493D739C8250}"/>
            </c:ext>
          </c:extLst>
        </c:ser>
        <c:dLbls>
          <c:dLblPos val="outEnd"/>
          <c:showLegendKey val="0"/>
          <c:showVal val="1"/>
          <c:showCatName val="0"/>
          <c:showSerName val="0"/>
          <c:showPercent val="0"/>
          <c:showBubbleSize val="0"/>
        </c:dLbls>
        <c:gapWidth val="219"/>
        <c:overlap val="-27"/>
        <c:axId val="304307816"/>
        <c:axId val="304312080"/>
        <c:extLst>
          <c:ext xmlns:c15="http://schemas.microsoft.com/office/drawing/2012/chart" uri="{02D57815-91ED-43cb-92C2-25804820EDAC}">
            <c15:filteredBarSeries>
              <c15:ser>
                <c:idx val="2"/>
                <c:order val="2"/>
                <c:tx>
                  <c:strRef>
                    <c:extLst>
                      <c:ext uri="{02D57815-91ED-43cb-92C2-25804820EDAC}">
                        <c15:formulaRef>
                          <c15:sqref>Lapas5!$A$6</c15:sqref>
                        </c15:formulaRef>
                      </c:ext>
                    </c:extLst>
                    <c:strCache>
                      <c:ptCount val="1"/>
                      <c:pt idx="0">
                        <c:v>Įvykdymas</c:v>
                      </c:pt>
                    </c:strCache>
                  </c:strRef>
                </c:tx>
                <c:spPr>
                  <a:solidFill>
                    <a:srgbClr val="FFCA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lt-LT"/>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Lapas5!$H$3:$J$3</c15:sqref>
                        </c15:formulaRef>
                      </c:ext>
                    </c:extLst>
                    <c:numCache>
                      <c:formatCode>General</c:formatCode>
                      <c:ptCount val="3"/>
                      <c:pt idx="0">
                        <c:v>2018</c:v>
                      </c:pt>
                      <c:pt idx="1">
                        <c:v>2019</c:v>
                      </c:pt>
                      <c:pt idx="2">
                        <c:v>2020</c:v>
                      </c:pt>
                    </c:numCache>
                  </c:numRef>
                </c:cat>
                <c:val>
                  <c:numRef>
                    <c:extLst>
                      <c:ext uri="{02D57815-91ED-43cb-92C2-25804820EDAC}">
                        <c15:formulaRef>
                          <c15:sqref>Lapas5!$H$6:$J$6</c15:sqref>
                        </c15:formulaRef>
                      </c:ext>
                    </c:extLst>
                    <c:numCache>
                      <c:formatCode>#\ ##0.0</c:formatCode>
                      <c:ptCount val="3"/>
                      <c:pt idx="0">
                        <c:v>134238</c:v>
                      </c:pt>
                      <c:pt idx="1">
                        <c:v>150948.70000000001</c:v>
                      </c:pt>
                      <c:pt idx="2">
                        <c:v>172869.6</c:v>
                      </c:pt>
                    </c:numCache>
                  </c:numRef>
                </c:val>
                <c:extLst>
                  <c:ext xmlns:c16="http://schemas.microsoft.com/office/drawing/2014/chart" uri="{C3380CC4-5D6E-409C-BE32-E72D297353CC}">
                    <c16:uniqueId val="{00000002-2DC0-403B-9AAB-493D739C8250}"/>
                  </c:ext>
                </c:extLst>
              </c15:ser>
            </c15:filteredBarSeries>
          </c:ext>
        </c:extLst>
      </c:barChart>
      <c:catAx>
        <c:axId val="304307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lt-LT"/>
          </a:p>
        </c:txPr>
        <c:crossAx val="304312080"/>
        <c:crosses val="autoZero"/>
        <c:auto val="1"/>
        <c:lblAlgn val="ctr"/>
        <c:lblOffset val="100"/>
        <c:noMultiLvlLbl val="0"/>
      </c:catAx>
      <c:valAx>
        <c:axId val="304312080"/>
        <c:scaling>
          <c:orientation val="minMax"/>
        </c:scaling>
        <c:delete val="0"/>
        <c:axPos val="l"/>
        <c:majorGridlines>
          <c:spPr>
            <a:ln w="9525" cap="flat" cmpd="sng" algn="ctr">
              <a:solidFill>
                <a:schemeClr val="tx1">
                  <a:lumMod val="15000"/>
                  <a:lumOff val="85000"/>
                </a:schemeClr>
              </a:solidFill>
              <a:round/>
            </a:ln>
            <a:effectLst/>
          </c:spPr>
        </c:majorGridlines>
        <c:numFmt formatCode="#\ ##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t-LT"/>
          </a:p>
        </c:txPr>
        <c:crossAx val="3043078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lt-LT"/>
        </a:p>
      </c:txPr>
    </c:legend>
    <c:plotVisOnly val="1"/>
    <c:dispBlanksAs val="gap"/>
    <c:showDLblsOverMax val="0"/>
  </c:chart>
  <c:spPr>
    <a:noFill/>
    <a:ln>
      <a:noFill/>
    </a:ln>
    <a:effectLst/>
  </c:spPr>
  <c:txPr>
    <a:bodyPr/>
    <a:lstStyle/>
    <a:p>
      <a:pPr>
        <a:defRPr/>
      </a:pPr>
      <a:endParaRPr lang="lt-L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lt-L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Lapas5!$G$44:$J$44</c:f>
              <c:numCache>
                <c:formatCode>General</c:formatCode>
                <c:ptCount val="3"/>
                <c:pt idx="0">
                  <c:v>2018</c:v>
                </c:pt>
                <c:pt idx="1">
                  <c:v>2019</c:v>
                </c:pt>
                <c:pt idx="2">
                  <c:v>2020</c:v>
                </c:pt>
              </c:numCache>
              <c:extLst/>
            </c:numRef>
          </c:cat>
          <c:val>
            <c:numRef>
              <c:f>Lapas5!$G$45:$J$45</c:f>
              <c:numCache>
                <c:formatCode>#\ ##0.0</c:formatCode>
                <c:ptCount val="3"/>
                <c:pt idx="0">
                  <c:v>134238</c:v>
                </c:pt>
                <c:pt idx="1">
                  <c:v>150948.70000000001</c:v>
                </c:pt>
                <c:pt idx="2">
                  <c:v>172869.6</c:v>
                </c:pt>
              </c:numCache>
              <c:extLst/>
            </c:numRef>
          </c:val>
          <c:extLst>
            <c:ext xmlns:c16="http://schemas.microsoft.com/office/drawing/2014/chart" uri="{C3380CC4-5D6E-409C-BE32-E72D297353CC}">
              <c16:uniqueId val="{00000000-39DA-4854-A197-5524DBD86DB9}"/>
            </c:ext>
          </c:extLst>
        </c:ser>
        <c:dLbls>
          <c:dLblPos val="outEnd"/>
          <c:showLegendKey val="0"/>
          <c:showVal val="1"/>
          <c:showCatName val="0"/>
          <c:showSerName val="0"/>
          <c:showPercent val="0"/>
          <c:showBubbleSize val="0"/>
        </c:dLbls>
        <c:gapWidth val="219"/>
        <c:overlap val="-27"/>
        <c:axId val="312130248"/>
        <c:axId val="312126968"/>
      </c:barChart>
      <c:catAx>
        <c:axId val="312130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lt-LT"/>
          </a:p>
        </c:txPr>
        <c:crossAx val="312126968"/>
        <c:crosses val="autoZero"/>
        <c:auto val="1"/>
        <c:lblAlgn val="ctr"/>
        <c:lblOffset val="100"/>
        <c:noMultiLvlLbl val="0"/>
      </c:catAx>
      <c:valAx>
        <c:axId val="312126968"/>
        <c:scaling>
          <c:orientation val="minMax"/>
        </c:scaling>
        <c:delete val="0"/>
        <c:axPos val="l"/>
        <c:majorGridlines>
          <c:spPr>
            <a:ln w="9525" cap="flat" cmpd="sng" algn="ctr">
              <a:solidFill>
                <a:schemeClr val="tx1">
                  <a:lumMod val="15000"/>
                  <a:lumOff val="85000"/>
                </a:schemeClr>
              </a:solidFill>
              <a:round/>
            </a:ln>
            <a:effectLst/>
          </c:spPr>
        </c:majorGridlines>
        <c:numFmt formatCode="#\ ##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lt-LT"/>
          </a:p>
        </c:txPr>
        <c:crossAx val="312130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t-L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r>
              <a:rPr lang="en-US" sz="2800"/>
              <a:t>2020</a:t>
            </a:r>
            <a:r>
              <a:rPr lang="en-US" sz="2800" baseline="0"/>
              <a:t> m. Savivaldyb</a:t>
            </a:r>
            <a:r>
              <a:rPr lang="lt-LT" sz="2800" baseline="0"/>
              <a:t>ės biudžeto vykdymas</a:t>
            </a:r>
          </a:p>
          <a:p>
            <a:pPr>
              <a:defRPr sz="2800"/>
            </a:pPr>
            <a:endParaRPr lang="lt-LT" sz="2800"/>
          </a:p>
        </c:rich>
      </c:tx>
      <c:layout>
        <c:manualLayout>
          <c:xMode val="edge"/>
          <c:yMode val="edge"/>
          <c:x val="0.16567083762830198"/>
          <c:y val="2.6671230877304986E-3"/>
        </c:manualLayout>
      </c:layout>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endParaRPr lang="lt-LT"/>
        </a:p>
      </c:txPr>
    </c:title>
    <c:autoTitleDeleted val="0"/>
    <c:plotArea>
      <c:layout/>
      <c:barChart>
        <c:barDir val="col"/>
        <c:grouping val="clustered"/>
        <c:varyColors val="0"/>
        <c:ser>
          <c:idx val="0"/>
          <c:order val="0"/>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lumMod val="75000"/>
                        <a:lumOff val="25000"/>
                      </a:schemeClr>
                    </a:solidFill>
                    <a:latin typeface="+mn-lt"/>
                    <a:ea typeface="+mn-ea"/>
                    <a:cs typeface="+mn-cs"/>
                  </a:defRPr>
                </a:pPr>
                <a:endParaRPr lang="lt-L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Lapas8!$C$20:$F$20</c:f>
              <c:strCache>
                <c:ptCount val="4"/>
                <c:pt idx="0">
                  <c:v>2020 metų patvirtinti asignavimai</c:v>
                </c:pt>
                <c:pt idx="1">
                  <c:v>2020 metų patikslinti asignavimai</c:v>
                </c:pt>
                <c:pt idx="2">
                  <c:v>2020 metų biudžeto pajamų vykdymas</c:v>
                </c:pt>
                <c:pt idx="3">
                  <c:v>2020 metų kasinės išlaidos</c:v>
                </c:pt>
              </c:strCache>
            </c:strRef>
          </c:cat>
          <c:val>
            <c:numRef>
              <c:f>Lapas8!$C$21:$F$21</c:f>
              <c:numCache>
                <c:formatCode>#\ ##0.0_ ;\-#\ ##0.0\ </c:formatCode>
                <c:ptCount val="4"/>
                <c:pt idx="0">
                  <c:v>154074.5</c:v>
                </c:pt>
                <c:pt idx="1">
                  <c:v>177489.30000000002</c:v>
                </c:pt>
                <c:pt idx="2">
                  <c:v>172869.6</c:v>
                </c:pt>
                <c:pt idx="3">
                  <c:v>156617.80000000002</c:v>
                </c:pt>
              </c:numCache>
            </c:numRef>
          </c:val>
          <c:extLst>
            <c:ext xmlns:c16="http://schemas.microsoft.com/office/drawing/2014/chart" uri="{C3380CC4-5D6E-409C-BE32-E72D297353CC}">
              <c16:uniqueId val="{00000000-1CF6-4919-A9DB-F3EB29497E97}"/>
            </c:ext>
          </c:extLst>
        </c:ser>
        <c:dLbls>
          <c:dLblPos val="outEnd"/>
          <c:showLegendKey val="0"/>
          <c:showVal val="1"/>
          <c:showCatName val="0"/>
          <c:showSerName val="0"/>
          <c:showPercent val="0"/>
          <c:showBubbleSize val="0"/>
        </c:dLbls>
        <c:gapWidth val="219"/>
        <c:overlap val="-27"/>
        <c:axId val="326621984"/>
        <c:axId val="326623952"/>
      </c:barChart>
      <c:catAx>
        <c:axId val="326621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lt-LT"/>
          </a:p>
        </c:txPr>
        <c:crossAx val="326623952"/>
        <c:crosses val="autoZero"/>
        <c:auto val="1"/>
        <c:lblAlgn val="ctr"/>
        <c:lblOffset val="100"/>
        <c:noMultiLvlLbl val="0"/>
      </c:catAx>
      <c:valAx>
        <c:axId val="326623952"/>
        <c:scaling>
          <c:orientation val="minMax"/>
        </c:scaling>
        <c:delete val="1"/>
        <c:axPos val="l"/>
        <c:majorGridlines>
          <c:spPr>
            <a:ln w="9525" cap="flat" cmpd="sng" algn="ctr">
              <a:solidFill>
                <a:schemeClr val="tx1">
                  <a:lumMod val="15000"/>
                  <a:lumOff val="85000"/>
                </a:schemeClr>
              </a:solidFill>
              <a:round/>
            </a:ln>
            <a:effectLst/>
          </c:spPr>
        </c:majorGridlines>
        <c:numFmt formatCode="#\ ##0.0_ ;\-#\ ##0.0\ " sourceLinked="1"/>
        <c:majorTickMark val="none"/>
        <c:minorTickMark val="none"/>
        <c:tickLblPos val="nextTo"/>
        <c:crossAx val="3266219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t-L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sz="1800" b="0" dirty="0">
                <a:solidFill>
                  <a:schemeClr val="tx1"/>
                </a:solidFill>
                <a:latin typeface="+mn-lt"/>
                <a:cs typeface="Times New Roman" panose="02020603050405020304" pitchFamily="18" charset="0"/>
              </a:rPr>
              <a:t>2020 m. </a:t>
            </a:r>
            <a:r>
              <a:rPr lang="en-US" sz="1800" b="0" dirty="0" err="1">
                <a:solidFill>
                  <a:schemeClr val="tx1"/>
                </a:solidFill>
                <a:latin typeface="+mn-lt"/>
                <a:cs typeface="Times New Roman" panose="02020603050405020304" pitchFamily="18" charset="0"/>
              </a:rPr>
              <a:t>bir</a:t>
            </a:r>
            <a:r>
              <a:rPr lang="lt-LT" sz="1800" b="0" dirty="0" err="1">
                <a:solidFill>
                  <a:schemeClr val="tx1"/>
                </a:solidFill>
                <a:latin typeface="+mn-lt"/>
                <a:cs typeface="Times New Roman" panose="02020603050405020304" pitchFamily="18" charset="0"/>
              </a:rPr>
              <a:t>želio</a:t>
            </a:r>
            <a:r>
              <a:rPr lang="lt-LT" sz="1800" b="0" dirty="0">
                <a:solidFill>
                  <a:schemeClr val="tx1"/>
                </a:solidFill>
                <a:latin typeface="+mn-lt"/>
                <a:cs typeface="Times New Roman" panose="02020603050405020304" pitchFamily="18" charset="0"/>
              </a:rPr>
              <a:t> - gruodžio</a:t>
            </a:r>
            <a:r>
              <a:rPr lang="lt-LT" sz="1800" b="0" baseline="0" dirty="0">
                <a:solidFill>
                  <a:schemeClr val="tx1"/>
                </a:solidFill>
                <a:latin typeface="+mn-lt"/>
                <a:cs typeface="Times New Roman" panose="02020603050405020304" pitchFamily="18" charset="0"/>
              </a:rPr>
              <a:t> mėnesiais priimtų pranešimų ir  užfiksuotų galimai padarytų nusižengimų skaičius, vnt. ir (proc.)</a:t>
            </a:r>
            <a:endParaRPr lang="lt-LT" sz="1800" b="0" dirty="0">
              <a:solidFill>
                <a:schemeClr val="tx1"/>
              </a:solidFill>
              <a:latin typeface="+mn-lt"/>
              <a:cs typeface="Times New Roman" panose="02020603050405020304" pitchFamily="18" charset="0"/>
            </a:endParaRPr>
          </a:p>
        </c:rich>
      </c:tx>
      <c:layout>
        <c:manualLayout>
          <c:xMode val="edge"/>
          <c:yMode val="edge"/>
          <c:x val="9.8180843731594816E-2"/>
          <c:y val="1.598608329630520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lt-LT"/>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rgbClr val="FFFF00"/>
              </a:solidFill>
              <a:ln w="25400">
                <a:solidFill>
                  <a:schemeClr val="lt1"/>
                </a:solidFill>
              </a:ln>
              <a:effectLst/>
              <a:sp3d contourW="25400">
                <a:contourClr>
                  <a:schemeClr val="lt1"/>
                </a:contourClr>
              </a:sp3d>
            </c:spPr>
            <c:extLst>
              <c:ext xmlns:c16="http://schemas.microsoft.com/office/drawing/2014/chart" uri="{C3380CC4-5D6E-409C-BE32-E72D297353CC}">
                <c16:uniqueId val="{00000001-1822-4C75-B3F2-737CBEE409BC}"/>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1822-4C75-B3F2-737CBEE409BC}"/>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1822-4C75-B3F2-737CBEE409BC}"/>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1822-4C75-B3F2-737CBEE409BC}"/>
              </c:ext>
            </c:extLst>
          </c:dPt>
          <c:dLbls>
            <c:dLbl>
              <c:idx val="0"/>
              <c:tx>
                <c:rich>
                  <a:bodyPr/>
                  <a:lstStyle/>
                  <a:p>
                    <a:fld id="{1A209A19-D352-4501-B6AD-FFCAD0174D09}" type="VALUE">
                      <a:rPr lang="en-US"/>
                      <a:pPr/>
                      <a:t>[REIKŠMĖ]</a:t>
                    </a:fld>
                    <a:r>
                      <a:rPr lang="en-US"/>
                      <a:t> (30 %)</a:t>
                    </a:r>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822-4C75-B3F2-737CBEE409BC}"/>
                </c:ext>
              </c:extLst>
            </c:dLbl>
            <c:dLbl>
              <c:idx val="1"/>
              <c:layout>
                <c:manualLayout>
                  <c:x val="-8.5835293846087818E-2"/>
                  <c:y val="-0.20001527279349043"/>
                </c:manualLayout>
              </c:layout>
              <c:tx>
                <c:rich>
                  <a:bodyPr/>
                  <a:lstStyle/>
                  <a:p>
                    <a:fld id="{1EE75ED5-B023-45EC-B137-A7C7DA6888C1}" type="VALUE">
                      <a:rPr lang="en-US"/>
                      <a:pPr/>
                      <a:t>[REIKŠMĖ]</a:t>
                    </a:fld>
                    <a:r>
                      <a:rPr lang="en-US"/>
                      <a:t> (35 %)</a:t>
                    </a:r>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822-4C75-B3F2-737CBEE409BC}"/>
                </c:ext>
              </c:extLst>
            </c:dLbl>
            <c:dLbl>
              <c:idx val="2"/>
              <c:tx>
                <c:rich>
                  <a:bodyPr/>
                  <a:lstStyle/>
                  <a:p>
                    <a:fld id="{255F5EA4-EA67-4E48-9BB1-F0D99C960FB2}" type="VALUE">
                      <a:rPr lang="en-US"/>
                      <a:pPr/>
                      <a:t>[REIKŠMĖ]</a:t>
                    </a:fld>
                    <a:r>
                      <a:rPr lang="en-US"/>
                      <a:t> (20 %)</a:t>
                    </a:r>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822-4C75-B3F2-737CBEE409BC}"/>
                </c:ext>
              </c:extLst>
            </c:dLbl>
            <c:dLbl>
              <c:idx val="3"/>
              <c:layout>
                <c:manualLayout>
                  <c:x val="6.1590516540259731E-2"/>
                  <c:y val="1.0605990039956817E-2"/>
                </c:manualLayout>
              </c:layout>
              <c:tx>
                <c:rich>
                  <a:bodyPr/>
                  <a:lstStyle/>
                  <a:p>
                    <a:fld id="{47F93DDA-2C29-44BB-B05E-43EA869684D6}" type="VALUE">
                      <a:rPr lang="en-US"/>
                      <a:pPr/>
                      <a:t>[REIKŠMĖ]</a:t>
                    </a:fld>
                    <a:r>
                      <a:rPr lang="en-US"/>
                      <a:t> (14 %)</a:t>
                    </a:r>
                  </a:p>
                </c:rich>
              </c:tx>
              <c:dLblPos val="bestFi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822-4C75-B3F2-737CBEE409BC}"/>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lt-LT"/>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Lapas1!$A$2:$A$5</c:f>
              <c:strCache>
                <c:ptCount val="4"/>
                <c:pt idx="0">
                  <c:v>vaizdo stebėjimo kameromis</c:v>
                </c:pt>
                <c:pt idx="1">
                  <c:v>telefonais</c:v>
                </c:pt>
                <c:pt idx="2">
                  <c:v>el.paštu</c:v>
                </c:pt>
                <c:pt idx="3">
                  <c:v>per "Tvarkau miestą" platformą</c:v>
                </c:pt>
              </c:strCache>
            </c:strRef>
          </c:cat>
          <c:val>
            <c:numRef>
              <c:f>Lapas1!$B$2:$B$5</c:f>
              <c:numCache>
                <c:formatCode>#,##0</c:formatCode>
                <c:ptCount val="4"/>
                <c:pt idx="0">
                  <c:v>2214</c:v>
                </c:pt>
                <c:pt idx="1">
                  <c:v>2573</c:v>
                </c:pt>
                <c:pt idx="2">
                  <c:v>1444</c:v>
                </c:pt>
                <c:pt idx="3">
                  <c:v>1040</c:v>
                </c:pt>
              </c:numCache>
            </c:numRef>
          </c:val>
          <c:extLst>
            <c:ext xmlns:c16="http://schemas.microsoft.com/office/drawing/2014/chart" uri="{C3380CC4-5D6E-409C-BE32-E72D297353CC}">
              <c16:uniqueId val="{00000008-1822-4C75-B3F2-737CBEE409BC}"/>
            </c:ext>
          </c:extLst>
        </c:ser>
        <c:ser>
          <c:idx val="1"/>
          <c:order val="1"/>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A-1822-4C75-B3F2-737CBEE409BC}"/>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C-1822-4C75-B3F2-737CBEE409BC}"/>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E-1822-4C75-B3F2-737CBEE409BC}"/>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10-1822-4C75-B3F2-737CBEE409B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lt-LT"/>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Lapas1!$A$2:$A$5</c:f>
              <c:strCache>
                <c:ptCount val="4"/>
                <c:pt idx="0">
                  <c:v>vaizdo stebėjimo kameromis</c:v>
                </c:pt>
                <c:pt idx="1">
                  <c:v>telefonais</c:v>
                </c:pt>
                <c:pt idx="2">
                  <c:v>el.paštu</c:v>
                </c:pt>
                <c:pt idx="3">
                  <c:v>per "Tvarkau miestą" platformą</c:v>
                </c:pt>
              </c:strCache>
            </c:strRef>
          </c:cat>
          <c:val>
            <c:numRef>
              <c:f>Lapas1!$C$2:$C$5</c:f>
              <c:numCache>
                <c:formatCode>#,##0</c:formatCode>
                <c:ptCount val="4"/>
                <c:pt idx="0">
                  <c:v>30.449731811305185</c:v>
                </c:pt>
                <c:pt idx="1">
                  <c:v>35.387154449181679</c:v>
                </c:pt>
                <c:pt idx="2">
                  <c:v>19.859716682712143</c:v>
                </c:pt>
                <c:pt idx="3">
                  <c:v>14.303397056800991</c:v>
                </c:pt>
              </c:numCache>
            </c:numRef>
          </c:val>
          <c:extLst>
            <c:ext xmlns:c16="http://schemas.microsoft.com/office/drawing/2014/chart" uri="{C3380CC4-5D6E-409C-BE32-E72D297353CC}">
              <c16:uniqueId val="{00000011-1822-4C75-B3F2-737CBEE409BC}"/>
            </c:ext>
          </c:extLst>
        </c:ser>
        <c:dLbls>
          <c:dLblPos val="bestFit"/>
          <c:showLegendKey val="0"/>
          <c:showVal val="1"/>
          <c:showCatName val="0"/>
          <c:showSerName val="0"/>
          <c:showPercent val="0"/>
          <c:showBubbleSize val="0"/>
          <c:showLeaderLines val="1"/>
        </c:dLbls>
      </c:pie3DChart>
      <c:spPr>
        <a:noFill/>
        <a:ln>
          <a:noFill/>
        </a:ln>
        <a:effectLst/>
      </c:spPr>
    </c:plotArea>
    <c:legend>
      <c:legendPos val="b"/>
      <c:layout>
        <c:manualLayout>
          <c:xMode val="edge"/>
          <c:yMode val="edge"/>
          <c:x val="5.1697412201763084E-2"/>
          <c:y val="0.84930494104240162"/>
          <c:w val="0.91597975084566841"/>
          <c:h val="0.11177503007355696"/>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lt-L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t-LT"/>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Antraštės vietos rezervavimo ženklas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os vietos rezervavimo ženklas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2A2-B69D-4C86-BFEF-4BCC68FB6BDB}" type="datetimeFigureOut">
              <a:rPr lang="en-US" smtClean="0"/>
              <a:t>5/3/2021</a:t>
            </a:fld>
            <a:endParaRPr lang="en-US"/>
          </a:p>
        </p:txBody>
      </p:sp>
      <p:sp>
        <p:nvSpPr>
          <p:cNvPr id="4" name="Skaidrės vaizdo vietos rezervavimo ženkla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Pastabų vietos rezervavimo ženkl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a:p>
        </p:txBody>
      </p:sp>
      <p:sp>
        <p:nvSpPr>
          <p:cNvPr id="6" name="Poraštės vietos rezervavimo ženklas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kaidrės numerio vietos rezervavimo ženklas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1DD3BE-7CA4-4789-9274-9A2AD54874BB}" type="slidenum">
              <a:rPr lang="en-US" smtClean="0"/>
              <a:t>‹#›</a:t>
            </a:fld>
            <a:endParaRPr lang="en-US"/>
          </a:p>
        </p:txBody>
      </p:sp>
    </p:spTree>
    <p:extLst>
      <p:ext uri="{BB962C8B-B14F-4D97-AF65-F5344CB8AC3E}">
        <p14:creationId xmlns:p14="http://schemas.microsoft.com/office/powerpoint/2010/main" val="1176715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3A1DD3BE-7CA4-4789-9274-9A2AD54874BB}" type="slidenum">
              <a:rPr lang="en-US" smtClean="0"/>
              <a:t>29</a:t>
            </a:fld>
            <a:endParaRPr lang="en-US"/>
          </a:p>
        </p:txBody>
      </p:sp>
    </p:spTree>
    <p:extLst>
      <p:ext uri="{BB962C8B-B14F-4D97-AF65-F5344CB8AC3E}">
        <p14:creationId xmlns:p14="http://schemas.microsoft.com/office/powerpoint/2010/main" val="3784330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C16AF59-A9E9-4EA4-A78E-76095CB4717D}"/>
              </a:ext>
            </a:extLst>
          </p:cNvPr>
          <p:cNvSpPr>
            <a:spLocks noGrp="1"/>
          </p:cNvSpPr>
          <p:nvPr>
            <p:ph type="ctrTitle"/>
          </p:nvPr>
        </p:nvSpPr>
        <p:spPr>
          <a:xfrm>
            <a:off x="1524000" y="1122363"/>
            <a:ext cx="9144000" cy="2387600"/>
          </a:xfrm>
        </p:spPr>
        <p:txBody>
          <a:bodyPr anchor="b"/>
          <a:lstStyle>
            <a:lvl1pPr algn="ctr">
              <a:defRPr sz="6000"/>
            </a:lvl1pPr>
          </a:lstStyle>
          <a:p>
            <a:r>
              <a:rPr lang="lt-LT"/>
              <a:t>Spustelėję redaguokite stilių</a:t>
            </a:r>
          </a:p>
        </p:txBody>
      </p:sp>
      <p:sp>
        <p:nvSpPr>
          <p:cNvPr id="3" name="Antrinis pavadinimas 2">
            <a:extLst>
              <a:ext uri="{FF2B5EF4-FFF2-40B4-BE49-F238E27FC236}">
                <a16:creationId xmlns:a16="http://schemas.microsoft.com/office/drawing/2014/main" id="{1CD99D2A-0ADE-4F8E-9A1B-C1D1AAD7313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lt-LT"/>
              <a:t>Spustelėkite norėdami redaguoti šablono paantraštės stilių</a:t>
            </a:r>
          </a:p>
        </p:txBody>
      </p:sp>
      <p:sp>
        <p:nvSpPr>
          <p:cNvPr id="4" name="Datos vietos rezervavimo ženklas 3">
            <a:extLst>
              <a:ext uri="{FF2B5EF4-FFF2-40B4-BE49-F238E27FC236}">
                <a16:creationId xmlns:a16="http://schemas.microsoft.com/office/drawing/2014/main" id="{62324E8B-2034-43B0-AB8D-EE38DDD9A09F}"/>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5" name="Poraštės vietos rezervavimo ženklas 4">
            <a:extLst>
              <a:ext uri="{FF2B5EF4-FFF2-40B4-BE49-F238E27FC236}">
                <a16:creationId xmlns:a16="http://schemas.microsoft.com/office/drawing/2014/main" id="{381E15D2-3055-4128-AEC6-6DC841EA8ACB}"/>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D55F12B9-41E2-40E2-A385-0AF971C27665}"/>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3508620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7248943E-BD9B-433E-A26E-20304E49E6D8}"/>
              </a:ext>
            </a:extLst>
          </p:cNvPr>
          <p:cNvSpPr>
            <a:spLocks noGrp="1"/>
          </p:cNvSpPr>
          <p:nvPr>
            <p:ph type="title"/>
          </p:nvPr>
        </p:nvSpPr>
        <p:spPr/>
        <p:txBody>
          <a:bodyPr/>
          <a:lstStyle/>
          <a:p>
            <a:r>
              <a:rPr lang="lt-LT"/>
              <a:t>Spustelėję redaguokite stilių</a:t>
            </a:r>
          </a:p>
        </p:txBody>
      </p:sp>
      <p:sp>
        <p:nvSpPr>
          <p:cNvPr id="3" name="Vertikalaus teksto vietos rezervavimo ženklas 2">
            <a:extLst>
              <a:ext uri="{FF2B5EF4-FFF2-40B4-BE49-F238E27FC236}">
                <a16:creationId xmlns:a16="http://schemas.microsoft.com/office/drawing/2014/main" id="{C4578119-80B4-4BCA-B5EC-66776318BFE7}"/>
              </a:ext>
            </a:extLst>
          </p:cNvPr>
          <p:cNvSpPr>
            <a:spLocks noGrp="1"/>
          </p:cNvSpPr>
          <p:nvPr>
            <p:ph type="body" orient="vert" idx="1"/>
          </p:nvPr>
        </p:nvSpPr>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DA030CFC-7152-4076-857B-5071429B5F42}"/>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5" name="Poraštės vietos rezervavimo ženklas 4">
            <a:extLst>
              <a:ext uri="{FF2B5EF4-FFF2-40B4-BE49-F238E27FC236}">
                <a16:creationId xmlns:a16="http://schemas.microsoft.com/office/drawing/2014/main" id="{4FF46E7E-C8BE-4D97-8CCE-3BFD5734CAA9}"/>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8FBA45BD-48BB-4695-9B29-82B16CA42F71}"/>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13633849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a:extLst>
              <a:ext uri="{FF2B5EF4-FFF2-40B4-BE49-F238E27FC236}">
                <a16:creationId xmlns:a16="http://schemas.microsoft.com/office/drawing/2014/main" id="{28E3432D-AAE0-4685-BB1D-15094D685F04}"/>
              </a:ext>
            </a:extLst>
          </p:cNvPr>
          <p:cNvSpPr>
            <a:spLocks noGrp="1"/>
          </p:cNvSpPr>
          <p:nvPr>
            <p:ph type="title" orient="vert"/>
          </p:nvPr>
        </p:nvSpPr>
        <p:spPr>
          <a:xfrm>
            <a:off x="8724900" y="365125"/>
            <a:ext cx="2628900" cy="5811838"/>
          </a:xfrm>
        </p:spPr>
        <p:txBody>
          <a:bodyPr vert="eaVert"/>
          <a:lstStyle/>
          <a:p>
            <a:r>
              <a:rPr lang="lt-LT"/>
              <a:t>Spustelėję redaguokite stilių</a:t>
            </a:r>
          </a:p>
        </p:txBody>
      </p:sp>
      <p:sp>
        <p:nvSpPr>
          <p:cNvPr id="3" name="Vertikalaus teksto vietos rezervavimo ženklas 2">
            <a:extLst>
              <a:ext uri="{FF2B5EF4-FFF2-40B4-BE49-F238E27FC236}">
                <a16:creationId xmlns:a16="http://schemas.microsoft.com/office/drawing/2014/main" id="{D41357BA-8209-4423-8D55-52FB345B5932}"/>
              </a:ext>
            </a:extLst>
          </p:cNvPr>
          <p:cNvSpPr>
            <a:spLocks noGrp="1"/>
          </p:cNvSpPr>
          <p:nvPr>
            <p:ph type="body" orient="vert" idx="1"/>
          </p:nvPr>
        </p:nvSpPr>
        <p:spPr>
          <a:xfrm>
            <a:off x="838200" y="365125"/>
            <a:ext cx="7734300" cy="5811838"/>
          </a:xfrm>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0B0B375D-6C7F-489C-B458-F5EA916C64F7}"/>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5" name="Poraštės vietos rezervavimo ženklas 4">
            <a:extLst>
              <a:ext uri="{FF2B5EF4-FFF2-40B4-BE49-F238E27FC236}">
                <a16:creationId xmlns:a16="http://schemas.microsoft.com/office/drawing/2014/main" id="{8E68B622-4FA7-468F-BECA-493243C0ABB1}"/>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A2455294-F932-4D8C-A2D9-0D0C345A5404}"/>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2938536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DED6AAA-7563-4EC0-815B-E491435FE54C}"/>
              </a:ext>
            </a:extLst>
          </p:cNvPr>
          <p:cNvSpPr>
            <a:spLocks noGrp="1"/>
          </p:cNvSpPr>
          <p:nvPr>
            <p:ph type="title"/>
          </p:nvPr>
        </p:nvSpPr>
        <p:spPr/>
        <p:txBody>
          <a:bodyPr/>
          <a:lstStyle/>
          <a:p>
            <a:r>
              <a:rPr lang="lt-LT"/>
              <a:t>Spustelėję redaguokite stilių</a:t>
            </a:r>
          </a:p>
        </p:txBody>
      </p:sp>
      <p:sp>
        <p:nvSpPr>
          <p:cNvPr id="3" name="Turinio vietos rezervavimo ženklas 2">
            <a:extLst>
              <a:ext uri="{FF2B5EF4-FFF2-40B4-BE49-F238E27FC236}">
                <a16:creationId xmlns:a16="http://schemas.microsoft.com/office/drawing/2014/main" id="{CB43F3E1-AD87-44A8-B592-16ADAD2106B5}"/>
              </a:ext>
            </a:extLst>
          </p:cNvPr>
          <p:cNvSpPr>
            <a:spLocks noGrp="1"/>
          </p:cNvSpPr>
          <p:nvPr>
            <p:ph idx="1"/>
          </p:nvPr>
        </p:nvSpPr>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8D189149-BD8E-48C9-A359-2275EEE95DD0}"/>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5" name="Poraštės vietos rezervavimo ženklas 4">
            <a:extLst>
              <a:ext uri="{FF2B5EF4-FFF2-40B4-BE49-F238E27FC236}">
                <a16:creationId xmlns:a16="http://schemas.microsoft.com/office/drawing/2014/main" id="{F5563E11-6BC5-425D-8F53-A27E7C2657E3}"/>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E5DBB94F-D7D7-41EF-9C40-F36C9F3B2DB1}"/>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933154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59856829-0D25-4E92-B0E3-3714125E2088}"/>
              </a:ext>
            </a:extLst>
          </p:cNvPr>
          <p:cNvSpPr>
            <a:spLocks noGrp="1"/>
          </p:cNvSpPr>
          <p:nvPr>
            <p:ph type="title"/>
          </p:nvPr>
        </p:nvSpPr>
        <p:spPr>
          <a:xfrm>
            <a:off x="831850" y="1709738"/>
            <a:ext cx="10515600" cy="2852737"/>
          </a:xfrm>
        </p:spPr>
        <p:txBody>
          <a:bodyPr anchor="b"/>
          <a:lstStyle>
            <a:lvl1pPr>
              <a:defRPr sz="6000"/>
            </a:lvl1pPr>
          </a:lstStyle>
          <a:p>
            <a:r>
              <a:rPr lang="lt-LT"/>
              <a:t>Spustelėję redaguokite stilių</a:t>
            </a:r>
          </a:p>
        </p:txBody>
      </p:sp>
      <p:sp>
        <p:nvSpPr>
          <p:cNvPr id="3" name="Teksto vietos rezervavimo ženklas 2">
            <a:extLst>
              <a:ext uri="{FF2B5EF4-FFF2-40B4-BE49-F238E27FC236}">
                <a16:creationId xmlns:a16="http://schemas.microsoft.com/office/drawing/2014/main" id="{DFA7596C-9119-4553-8239-40A60AFFB6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Spustelėkite, kad galėtumėte redaguoti šablono teksto stilius</a:t>
            </a:r>
          </a:p>
        </p:txBody>
      </p:sp>
      <p:sp>
        <p:nvSpPr>
          <p:cNvPr id="4" name="Datos vietos rezervavimo ženklas 3">
            <a:extLst>
              <a:ext uri="{FF2B5EF4-FFF2-40B4-BE49-F238E27FC236}">
                <a16:creationId xmlns:a16="http://schemas.microsoft.com/office/drawing/2014/main" id="{B7A08550-718C-47AA-9739-F5119A8DAC03}"/>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5" name="Poraštės vietos rezervavimo ženklas 4">
            <a:extLst>
              <a:ext uri="{FF2B5EF4-FFF2-40B4-BE49-F238E27FC236}">
                <a16:creationId xmlns:a16="http://schemas.microsoft.com/office/drawing/2014/main" id="{99C4F4BF-8652-48B0-A022-671C93455F4B}"/>
              </a:ext>
            </a:extLst>
          </p:cNvPr>
          <p:cNvSpPr>
            <a:spLocks noGrp="1"/>
          </p:cNvSpPr>
          <p:nvPr>
            <p:ph type="ftr" sz="quarter" idx="11"/>
          </p:nvPr>
        </p:nvSpPr>
        <p:spPr/>
        <p:txBody>
          <a:bodyPr/>
          <a:lstStyle/>
          <a:p>
            <a:endParaRPr lang="lt-LT"/>
          </a:p>
        </p:txBody>
      </p:sp>
      <p:sp>
        <p:nvSpPr>
          <p:cNvPr id="6" name="Skaidrės numerio vietos rezervavimo ženklas 5">
            <a:extLst>
              <a:ext uri="{FF2B5EF4-FFF2-40B4-BE49-F238E27FC236}">
                <a16:creationId xmlns:a16="http://schemas.microsoft.com/office/drawing/2014/main" id="{016C7D2A-19CD-4801-9D33-45F442AF945E}"/>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2750471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F1AF68CC-A57F-4629-BF4C-88175195706D}"/>
              </a:ext>
            </a:extLst>
          </p:cNvPr>
          <p:cNvSpPr>
            <a:spLocks noGrp="1"/>
          </p:cNvSpPr>
          <p:nvPr>
            <p:ph type="title"/>
          </p:nvPr>
        </p:nvSpPr>
        <p:spPr/>
        <p:txBody>
          <a:bodyPr/>
          <a:lstStyle/>
          <a:p>
            <a:r>
              <a:rPr lang="lt-LT"/>
              <a:t>Spustelėję redaguokite stilių</a:t>
            </a:r>
          </a:p>
        </p:txBody>
      </p:sp>
      <p:sp>
        <p:nvSpPr>
          <p:cNvPr id="3" name="Turinio vietos rezervavimo ženklas 2">
            <a:extLst>
              <a:ext uri="{FF2B5EF4-FFF2-40B4-BE49-F238E27FC236}">
                <a16:creationId xmlns:a16="http://schemas.microsoft.com/office/drawing/2014/main" id="{BC0E9904-6042-4791-804B-E89F9ACFAD82}"/>
              </a:ext>
            </a:extLst>
          </p:cNvPr>
          <p:cNvSpPr>
            <a:spLocks noGrp="1"/>
          </p:cNvSpPr>
          <p:nvPr>
            <p:ph sz="half" idx="1"/>
          </p:nvPr>
        </p:nvSpPr>
        <p:spPr>
          <a:xfrm>
            <a:off x="838200" y="1825625"/>
            <a:ext cx="5181600" cy="435133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Turinio vietos rezervavimo ženklas 3">
            <a:extLst>
              <a:ext uri="{FF2B5EF4-FFF2-40B4-BE49-F238E27FC236}">
                <a16:creationId xmlns:a16="http://schemas.microsoft.com/office/drawing/2014/main" id="{E7172C7A-4C09-4C83-8CE2-D424B02915F6}"/>
              </a:ext>
            </a:extLst>
          </p:cNvPr>
          <p:cNvSpPr>
            <a:spLocks noGrp="1"/>
          </p:cNvSpPr>
          <p:nvPr>
            <p:ph sz="half" idx="2"/>
          </p:nvPr>
        </p:nvSpPr>
        <p:spPr>
          <a:xfrm>
            <a:off x="6172200" y="1825625"/>
            <a:ext cx="5181600" cy="435133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5" name="Datos vietos rezervavimo ženklas 4">
            <a:extLst>
              <a:ext uri="{FF2B5EF4-FFF2-40B4-BE49-F238E27FC236}">
                <a16:creationId xmlns:a16="http://schemas.microsoft.com/office/drawing/2014/main" id="{C7D54AB6-EC9B-4785-B0FC-43302BDB3DDF}"/>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6" name="Poraštės vietos rezervavimo ženklas 5">
            <a:extLst>
              <a:ext uri="{FF2B5EF4-FFF2-40B4-BE49-F238E27FC236}">
                <a16:creationId xmlns:a16="http://schemas.microsoft.com/office/drawing/2014/main" id="{571DDF38-3007-4115-AEEE-4F0FB6400477}"/>
              </a:ext>
            </a:extLst>
          </p:cNvPr>
          <p:cNvSpPr>
            <a:spLocks noGrp="1"/>
          </p:cNvSpPr>
          <p:nvPr>
            <p:ph type="ftr" sz="quarter" idx="11"/>
          </p:nvPr>
        </p:nvSpPr>
        <p:spPr/>
        <p:txBody>
          <a:bodyPr/>
          <a:lstStyle/>
          <a:p>
            <a:endParaRPr lang="lt-LT"/>
          </a:p>
        </p:txBody>
      </p:sp>
      <p:sp>
        <p:nvSpPr>
          <p:cNvPr id="7" name="Skaidrės numerio vietos rezervavimo ženklas 6">
            <a:extLst>
              <a:ext uri="{FF2B5EF4-FFF2-40B4-BE49-F238E27FC236}">
                <a16:creationId xmlns:a16="http://schemas.microsoft.com/office/drawing/2014/main" id="{D91B8311-C486-4C14-8F93-8F8FC68374F3}"/>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183779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A76C70E-6904-4F13-8E0B-442A9F2B53C4}"/>
              </a:ext>
            </a:extLst>
          </p:cNvPr>
          <p:cNvSpPr>
            <a:spLocks noGrp="1"/>
          </p:cNvSpPr>
          <p:nvPr>
            <p:ph type="title"/>
          </p:nvPr>
        </p:nvSpPr>
        <p:spPr>
          <a:xfrm>
            <a:off x="839788" y="365125"/>
            <a:ext cx="10515600" cy="1325563"/>
          </a:xfrm>
        </p:spPr>
        <p:txBody>
          <a:bodyPr/>
          <a:lstStyle/>
          <a:p>
            <a:r>
              <a:rPr lang="lt-LT"/>
              <a:t>Spustelėję redaguokite stilių</a:t>
            </a:r>
          </a:p>
        </p:txBody>
      </p:sp>
      <p:sp>
        <p:nvSpPr>
          <p:cNvPr id="3" name="Teksto vietos rezervavimo ženklas 2">
            <a:extLst>
              <a:ext uri="{FF2B5EF4-FFF2-40B4-BE49-F238E27FC236}">
                <a16:creationId xmlns:a16="http://schemas.microsoft.com/office/drawing/2014/main" id="{15D42454-5BDC-4D41-95DE-4952BA0464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4" name="Turinio vietos rezervavimo ženklas 3">
            <a:extLst>
              <a:ext uri="{FF2B5EF4-FFF2-40B4-BE49-F238E27FC236}">
                <a16:creationId xmlns:a16="http://schemas.microsoft.com/office/drawing/2014/main" id="{58AF05C0-C0FC-4B27-9F5A-2E2DE9B96224}"/>
              </a:ext>
            </a:extLst>
          </p:cNvPr>
          <p:cNvSpPr>
            <a:spLocks noGrp="1"/>
          </p:cNvSpPr>
          <p:nvPr>
            <p:ph sz="half" idx="2"/>
          </p:nvPr>
        </p:nvSpPr>
        <p:spPr>
          <a:xfrm>
            <a:off x="839788" y="2505075"/>
            <a:ext cx="5157787" cy="368458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5" name="Teksto vietos rezervavimo ženklas 4">
            <a:extLst>
              <a:ext uri="{FF2B5EF4-FFF2-40B4-BE49-F238E27FC236}">
                <a16:creationId xmlns:a16="http://schemas.microsoft.com/office/drawing/2014/main" id="{C9AF9CC8-1106-4AB8-A6CB-589F4DF5A5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6" name="Turinio vietos rezervavimo ženklas 5">
            <a:extLst>
              <a:ext uri="{FF2B5EF4-FFF2-40B4-BE49-F238E27FC236}">
                <a16:creationId xmlns:a16="http://schemas.microsoft.com/office/drawing/2014/main" id="{FA3C1015-5F40-423A-B60D-4A46CE99C2D1}"/>
              </a:ext>
            </a:extLst>
          </p:cNvPr>
          <p:cNvSpPr>
            <a:spLocks noGrp="1"/>
          </p:cNvSpPr>
          <p:nvPr>
            <p:ph sz="quarter" idx="4"/>
          </p:nvPr>
        </p:nvSpPr>
        <p:spPr>
          <a:xfrm>
            <a:off x="6172200" y="2505075"/>
            <a:ext cx="5183188" cy="3684588"/>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7" name="Datos vietos rezervavimo ženklas 6">
            <a:extLst>
              <a:ext uri="{FF2B5EF4-FFF2-40B4-BE49-F238E27FC236}">
                <a16:creationId xmlns:a16="http://schemas.microsoft.com/office/drawing/2014/main" id="{10E6A4A8-B8B0-4E3F-B631-81CE1FF31AEE}"/>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8" name="Poraštės vietos rezervavimo ženklas 7">
            <a:extLst>
              <a:ext uri="{FF2B5EF4-FFF2-40B4-BE49-F238E27FC236}">
                <a16:creationId xmlns:a16="http://schemas.microsoft.com/office/drawing/2014/main" id="{8E3F5C13-DDD3-413E-AD67-B16C2E2DDEE3}"/>
              </a:ext>
            </a:extLst>
          </p:cNvPr>
          <p:cNvSpPr>
            <a:spLocks noGrp="1"/>
          </p:cNvSpPr>
          <p:nvPr>
            <p:ph type="ftr" sz="quarter" idx="11"/>
          </p:nvPr>
        </p:nvSpPr>
        <p:spPr/>
        <p:txBody>
          <a:bodyPr/>
          <a:lstStyle/>
          <a:p>
            <a:endParaRPr lang="lt-LT"/>
          </a:p>
        </p:txBody>
      </p:sp>
      <p:sp>
        <p:nvSpPr>
          <p:cNvPr id="9" name="Skaidrės numerio vietos rezervavimo ženklas 8">
            <a:extLst>
              <a:ext uri="{FF2B5EF4-FFF2-40B4-BE49-F238E27FC236}">
                <a16:creationId xmlns:a16="http://schemas.microsoft.com/office/drawing/2014/main" id="{DC7A4566-D261-4B78-870B-53F274C08BF3}"/>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1137428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59C902A3-3C9A-4BF2-9478-BFB4449E387D}"/>
              </a:ext>
            </a:extLst>
          </p:cNvPr>
          <p:cNvSpPr>
            <a:spLocks noGrp="1"/>
          </p:cNvSpPr>
          <p:nvPr>
            <p:ph type="title"/>
          </p:nvPr>
        </p:nvSpPr>
        <p:spPr/>
        <p:txBody>
          <a:bodyPr/>
          <a:lstStyle/>
          <a:p>
            <a:r>
              <a:rPr lang="lt-LT"/>
              <a:t>Spustelėję redaguokite stilių</a:t>
            </a:r>
          </a:p>
        </p:txBody>
      </p:sp>
      <p:sp>
        <p:nvSpPr>
          <p:cNvPr id="3" name="Datos vietos rezervavimo ženklas 2">
            <a:extLst>
              <a:ext uri="{FF2B5EF4-FFF2-40B4-BE49-F238E27FC236}">
                <a16:creationId xmlns:a16="http://schemas.microsoft.com/office/drawing/2014/main" id="{682DC1C4-9E48-4DD5-B20B-AD93DEF13CC1}"/>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4" name="Poraštės vietos rezervavimo ženklas 3">
            <a:extLst>
              <a:ext uri="{FF2B5EF4-FFF2-40B4-BE49-F238E27FC236}">
                <a16:creationId xmlns:a16="http://schemas.microsoft.com/office/drawing/2014/main" id="{35A6C400-98BB-4F0F-B7A0-7F061F961527}"/>
              </a:ext>
            </a:extLst>
          </p:cNvPr>
          <p:cNvSpPr>
            <a:spLocks noGrp="1"/>
          </p:cNvSpPr>
          <p:nvPr>
            <p:ph type="ftr" sz="quarter" idx="11"/>
          </p:nvPr>
        </p:nvSpPr>
        <p:spPr/>
        <p:txBody>
          <a:bodyPr/>
          <a:lstStyle/>
          <a:p>
            <a:endParaRPr lang="lt-LT"/>
          </a:p>
        </p:txBody>
      </p:sp>
      <p:sp>
        <p:nvSpPr>
          <p:cNvPr id="5" name="Skaidrės numerio vietos rezervavimo ženklas 4">
            <a:extLst>
              <a:ext uri="{FF2B5EF4-FFF2-40B4-BE49-F238E27FC236}">
                <a16:creationId xmlns:a16="http://schemas.microsoft.com/office/drawing/2014/main" id="{ECE9B0F7-9269-4C96-93F9-7FADF279E64C}"/>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31112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a:extLst>
              <a:ext uri="{FF2B5EF4-FFF2-40B4-BE49-F238E27FC236}">
                <a16:creationId xmlns:a16="http://schemas.microsoft.com/office/drawing/2014/main" id="{6A577887-70E5-4B1C-843B-69F03509F755}"/>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3" name="Poraštės vietos rezervavimo ženklas 2">
            <a:extLst>
              <a:ext uri="{FF2B5EF4-FFF2-40B4-BE49-F238E27FC236}">
                <a16:creationId xmlns:a16="http://schemas.microsoft.com/office/drawing/2014/main" id="{02D6B39A-0296-4B73-A61F-B797841D2C6E}"/>
              </a:ext>
            </a:extLst>
          </p:cNvPr>
          <p:cNvSpPr>
            <a:spLocks noGrp="1"/>
          </p:cNvSpPr>
          <p:nvPr>
            <p:ph type="ftr" sz="quarter" idx="11"/>
          </p:nvPr>
        </p:nvSpPr>
        <p:spPr/>
        <p:txBody>
          <a:bodyPr/>
          <a:lstStyle/>
          <a:p>
            <a:endParaRPr lang="lt-LT"/>
          </a:p>
        </p:txBody>
      </p:sp>
      <p:sp>
        <p:nvSpPr>
          <p:cNvPr id="4" name="Skaidrės numerio vietos rezervavimo ženklas 3">
            <a:extLst>
              <a:ext uri="{FF2B5EF4-FFF2-40B4-BE49-F238E27FC236}">
                <a16:creationId xmlns:a16="http://schemas.microsoft.com/office/drawing/2014/main" id="{1206273E-FE2C-4A38-A518-4D981C1DC8A0}"/>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4264062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C49A82A5-4387-490D-8561-ACC39029A8AC}"/>
              </a:ext>
            </a:extLst>
          </p:cNvPr>
          <p:cNvSpPr>
            <a:spLocks noGrp="1"/>
          </p:cNvSpPr>
          <p:nvPr>
            <p:ph type="title"/>
          </p:nvPr>
        </p:nvSpPr>
        <p:spPr>
          <a:xfrm>
            <a:off x="839788" y="457200"/>
            <a:ext cx="3932237" cy="1600200"/>
          </a:xfrm>
        </p:spPr>
        <p:txBody>
          <a:bodyPr anchor="b"/>
          <a:lstStyle>
            <a:lvl1pPr>
              <a:defRPr sz="3200"/>
            </a:lvl1pPr>
          </a:lstStyle>
          <a:p>
            <a:r>
              <a:rPr lang="lt-LT"/>
              <a:t>Spustelėję redaguokite stilių</a:t>
            </a:r>
          </a:p>
        </p:txBody>
      </p:sp>
      <p:sp>
        <p:nvSpPr>
          <p:cNvPr id="3" name="Turinio vietos rezervavimo ženklas 2">
            <a:extLst>
              <a:ext uri="{FF2B5EF4-FFF2-40B4-BE49-F238E27FC236}">
                <a16:creationId xmlns:a16="http://schemas.microsoft.com/office/drawing/2014/main" id="{CF890EE4-7C77-4C62-899F-5A75BA0A76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Teksto vietos rezervavimo ženklas 3">
            <a:extLst>
              <a:ext uri="{FF2B5EF4-FFF2-40B4-BE49-F238E27FC236}">
                <a16:creationId xmlns:a16="http://schemas.microsoft.com/office/drawing/2014/main" id="{F91DF963-4C58-4B28-BB73-258C9F041F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os vietos rezervavimo ženklas 4">
            <a:extLst>
              <a:ext uri="{FF2B5EF4-FFF2-40B4-BE49-F238E27FC236}">
                <a16:creationId xmlns:a16="http://schemas.microsoft.com/office/drawing/2014/main" id="{C6993831-FC57-42AC-B8BB-032B7DEA4943}"/>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6" name="Poraštės vietos rezervavimo ženklas 5">
            <a:extLst>
              <a:ext uri="{FF2B5EF4-FFF2-40B4-BE49-F238E27FC236}">
                <a16:creationId xmlns:a16="http://schemas.microsoft.com/office/drawing/2014/main" id="{448C3E77-0E2E-43D4-BD25-96D4BEBA70BE}"/>
              </a:ext>
            </a:extLst>
          </p:cNvPr>
          <p:cNvSpPr>
            <a:spLocks noGrp="1"/>
          </p:cNvSpPr>
          <p:nvPr>
            <p:ph type="ftr" sz="quarter" idx="11"/>
          </p:nvPr>
        </p:nvSpPr>
        <p:spPr/>
        <p:txBody>
          <a:bodyPr/>
          <a:lstStyle/>
          <a:p>
            <a:endParaRPr lang="lt-LT"/>
          </a:p>
        </p:txBody>
      </p:sp>
      <p:sp>
        <p:nvSpPr>
          <p:cNvPr id="7" name="Skaidrės numerio vietos rezervavimo ženklas 6">
            <a:extLst>
              <a:ext uri="{FF2B5EF4-FFF2-40B4-BE49-F238E27FC236}">
                <a16:creationId xmlns:a16="http://schemas.microsoft.com/office/drawing/2014/main" id="{922C2130-7415-47A7-BE06-207A0D376156}"/>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3960080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D6F79F2B-D8A4-49B7-8CF2-A5DF3F463608}"/>
              </a:ext>
            </a:extLst>
          </p:cNvPr>
          <p:cNvSpPr>
            <a:spLocks noGrp="1"/>
          </p:cNvSpPr>
          <p:nvPr>
            <p:ph type="title"/>
          </p:nvPr>
        </p:nvSpPr>
        <p:spPr>
          <a:xfrm>
            <a:off x="839788" y="457200"/>
            <a:ext cx="3932237" cy="1600200"/>
          </a:xfrm>
        </p:spPr>
        <p:txBody>
          <a:bodyPr anchor="b"/>
          <a:lstStyle>
            <a:lvl1pPr>
              <a:defRPr sz="3200"/>
            </a:lvl1pPr>
          </a:lstStyle>
          <a:p>
            <a:r>
              <a:rPr lang="lt-LT"/>
              <a:t>Spustelėję redaguokite stilių</a:t>
            </a:r>
          </a:p>
        </p:txBody>
      </p:sp>
      <p:sp>
        <p:nvSpPr>
          <p:cNvPr id="3" name="Paveikslėlio vietos rezervavimo ženklas 2">
            <a:extLst>
              <a:ext uri="{FF2B5EF4-FFF2-40B4-BE49-F238E27FC236}">
                <a16:creationId xmlns:a16="http://schemas.microsoft.com/office/drawing/2014/main" id="{ADBC4668-9826-4575-B34D-7D33E4D3CC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ksto vietos rezervavimo ženklas 3">
            <a:extLst>
              <a:ext uri="{FF2B5EF4-FFF2-40B4-BE49-F238E27FC236}">
                <a16:creationId xmlns:a16="http://schemas.microsoft.com/office/drawing/2014/main" id="{C097B81A-7766-41A5-B250-811C59568A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os vietos rezervavimo ženklas 4">
            <a:extLst>
              <a:ext uri="{FF2B5EF4-FFF2-40B4-BE49-F238E27FC236}">
                <a16:creationId xmlns:a16="http://schemas.microsoft.com/office/drawing/2014/main" id="{3D90740C-38ED-47F5-ADC2-66AEC8C13B8D}"/>
              </a:ext>
            </a:extLst>
          </p:cNvPr>
          <p:cNvSpPr>
            <a:spLocks noGrp="1"/>
          </p:cNvSpPr>
          <p:nvPr>
            <p:ph type="dt" sz="half" idx="10"/>
          </p:nvPr>
        </p:nvSpPr>
        <p:spPr/>
        <p:txBody>
          <a:bodyPr/>
          <a:lstStyle/>
          <a:p>
            <a:fld id="{C0698DD9-3820-4137-BBF6-9A935EB01B73}" type="datetimeFigureOut">
              <a:rPr lang="lt-LT" smtClean="0"/>
              <a:t>2021-05-03</a:t>
            </a:fld>
            <a:endParaRPr lang="lt-LT"/>
          </a:p>
        </p:txBody>
      </p:sp>
      <p:sp>
        <p:nvSpPr>
          <p:cNvPr id="6" name="Poraštės vietos rezervavimo ženklas 5">
            <a:extLst>
              <a:ext uri="{FF2B5EF4-FFF2-40B4-BE49-F238E27FC236}">
                <a16:creationId xmlns:a16="http://schemas.microsoft.com/office/drawing/2014/main" id="{3C1A7497-0158-45C7-8F91-DBA220C5F42F}"/>
              </a:ext>
            </a:extLst>
          </p:cNvPr>
          <p:cNvSpPr>
            <a:spLocks noGrp="1"/>
          </p:cNvSpPr>
          <p:nvPr>
            <p:ph type="ftr" sz="quarter" idx="11"/>
          </p:nvPr>
        </p:nvSpPr>
        <p:spPr/>
        <p:txBody>
          <a:bodyPr/>
          <a:lstStyle/>
          <a:p>
            <a:endParaRPr lang="lt-LT"/>
          </a:p>
        </p:txBody>
      </p:sp>
      <p:sp>
        <p:nvSpPr>
          <p:cNvPr id="7" name="Skaidrės numerio vietos rezervavimo ženklas 6">
            <a:extLst>
              <a:ext uri="{FF2B5EF4-FFF2-40B4-BE49-F238E27FC236}">
                <a16:creationId xmlns:a16="http://schemas.microsoft.com/office/drawing/2014/main" id="{FFC1BCC4-3E70-40F6-9890-BE055A80C764}"/>
              </a:ext>
            </a:extLst>
          </p:cNvPr>
          <p:cNvSpPr>
            <a:spLocks noGrp="1"/>
          </p:cNvSpPr>
          <p:nvPr>
            <p:ph type="sldNum" sz="quarter" idx="12"/>
          </p:nvPr>
        </p:nvSpPr>
        <p:spPr/>
        <p:txBody>
          <a:bodyPr/>
          <a:lstStyle/>
          <a:p>
            <a:fld id="{126DF5C2-885C-4F34-895E-3D8531F6F6AD}" type="slidenum">
              <a:rPr lang="lt-LT" smtClean="0"/>
              <a:t>‹#›</a:t>
            </a:fld>
            <a:endParaRPr lang="lt-LT"/>
          </a:p>
        </p:txBody>
      </p:sp>
    </p:spTree>
    <p:extLst>
      <p:ext uri="{BB962C8B-B14F-4D97-AF65-F5344CB8AC3E}">
        <p14:creationId xmlns:p14="http://schemas.microsoft.com/office/powerpoint/2010/main" val="120886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vadinimo vietos rezervavimo ženklas 1">
            <a:extLst>
              <a:ext uri="{FF2B5EF4-FFF2-40B4-BE49-F238E27FC236}">
                <a16:creationId xmlns:a16="http://schemas.microsoft.com/office/drawing/2014/main" id="{D436C522-C4FD-4446-B097-4BD6B88522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redaguokite stilių</a:t>
            </a:r>
          </a:p>
        </p:txBody>
      </p:sp>
      <p:sp>
        <p:nvSpPr>
          <p:cNvPr id="3" name="Teksto vietos rezervavimo ženklas 2">
            <a:extLst>
              <a:ext uri="{FF2B5EF4-FFF2-40B4-BE49-F238E27FC236}">
                <a16:creationId xmlns:a16="http://schemas.microsoft.com/office/drawing/2014/main" id="{990D184F-3F07-46B7-B031-BE84A0C83B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4" name="Datos vietos rezervavimo ženklas 3">
            <a:extLst>
              <a:ext uri="{FF2B5EF4-FFF2-40B4-BE49-F238E27FC236}">
                <a16:creationId xmlns:a16="http://schemas.microsoft.com/office/drawing/2014/main" id="{ED246727-25AF-48D6-AA1B-77323005AF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698DD9-3820-4137-BBF6-9A935EB01B73}" type="datetimeFigureOut">
              <a:rPr lang="lt-LT" smtClean="0"/>
              <a:t>2021-05-03</a:t>
            </a:fld>
            <a:endParaRPr lang="lt-LT"/>
          </a:p>
        </p:txBody>
      </p:sp>
      <p:sp>
        <p:nvSpPr>
          <p:cNvPr id="5" name="Poraštės vietos rezervavimo ženklas 4">
            <a:extLst>
              <a:ext uri="{FF2B5EF4-FFF2-40B4-BE49-F238E27FC236}">
                <a16:creationId xmlns:a16="http://schemas.microsoft.com/office/drawing/2014/main" id="{6BB0322A-307B-4854-B0E6-AFCC042AD9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t-LT"/>
          </a:p>
        </p:txBody>
      </p:sp>
      <p:sp>
        <p:nvSpPr>
          <p:cNvPr id="6" name="Skaidrės numerio vietos rezervavimo ženklas 5">
            <a:extLst>
              <a:ext uri="{FF2B5EF4-FFF2-40B4-BE49-F238E27FC236}">
                <a16:creationId xmlns:a16="http://schemas.microsoft.com/office/drawing/2014/main" id="{DF3B880B-009F-4B01-898E-D56555ADBE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6DF5C2-885C-4F34-895E-3D8531F6F6AD}" type="slidenum">
              <a:rPr lang="lt-LT" smtClean="0"/>
              <a:t>‹#›</a:t>
            </a:fld>
            <a:endParaRPr lang="lt-LT"/>
          </a:p>
        </p:txBody>
      </p:sp>
    </p:spTree>
    <p:extLst>
      <p:ext uri="{BB962C8B-B14F-4D97-AF65-F5344CB8AC3E}">
        <p14:creationId xmlns:p14="http://schemas.microsoft.com/office/powerpoint/2010/main" val="2631968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536771B-BD9B-4EF6-A40A-AC567B6F96C0}"/>
              </a:ext>
            </a:extLst>
          </p:cNvPr>
          <p:cNvSpPr txBox="1"/>
          <p:nvPr/>
        </p:nvSpPr>
        <p:spPr>
          <a:xfrm>
            <a:off x="4695824" y="4361793"/>
            <a:ext cx="7038975" cy="954107"/>
          </a:xfrm>
          <a:prstGeom prst="rect">
            <a:avLst/>
          </a:prstGeom>
          <a:noFill/>
        </p:spPr>
        <p:txBody>
          <a:bodyPr wrap="square" rtlCol="0">
            <a:spAutoFit/>
          </a:bodyPr>
          <a:lstStyle/>
          <a:p>
            <a:r>
              <a:rPr lang="lt-LT" sz="2800" dirty="0"/>
              <a:t>Šiaulių miesto savivaldybės administracijos 20</a:t>
            </a:r>
            <a:r>
              <a:rPr lang="en-US" sz="2800" dirty="0"/>
              <a:t>20</a:t>
            </a:r>
            <a:r>
              <a:rPr lang="lt-LT" sz="2800" dirty="0"/>
              <a:t> metų veiklos ataskaita </a:t>
            </a:r>
          </a:p>
        </p:txBody>
      </p:sp>
    </p:spTree>
    <p:extLst>
      <p:ext uri="{BB962C8B-B14F-4D97-AF65-F5344CB8AC3E}">
        <p14:creationId xmlns:p14="http://schemas.microsoft.com/office/powerpoint/2010/main" val="505867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veikslėlis 3">
            <a:extLst>
              <a:ext uri="{FF2B5EF4-FFF2-40B4-BE49-F238E27FC236}">
                <a16:creationId xmlns:a16="http://schemas.microsoft.com/office/drawing/2014/main" id="{DBACC6A2-8EB5-4018-A2BE-AD230511B3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graphicFrame>
        <p:nvGraphicFramePr>
          <p:cNvPr id="5" name="Lentelė 4">
            <a:extLst>
              <a:ext uri="{FF2B5EF4-FFF2-40B4-BE49-F238E27FC236}">
                <a16:creationId xmlns:a16="http://schemas.microsoft.com/office/drawing/2014/main" id="{8F1B1935-F774-4B07-819A-4605731391EB}"/>
              </a:ext>
            </a:extLst>
          </p:cNvPr>
          <p:cNvGraphicFramePr>
            <a:graphicFrameLocks noGrp="1"/>
          </p:cNvGraphicFramePr>
          <p:nvPr>
            <p:extLst>
              <p:ext uri="{D42A27DB-BD31-4B8C-83A1-F6EECF244321}">
                <p14:modId xmlns:p14="http://schemas.microsoft.com/office/powerpoint/2010/main" val="4185144135"/>
              </p:ext>
            </p:extLst>
          </p:nvPr>
        </p:nvGraphicFramePr>
        <p:xfrm>
          <a:off x="345989" y="1494427"/>
          <a:ext cx="11500022" cy="4652072"/>
        </p:xfrm>
        <a:graphic>
          <a:graphicData uri="http://schemas.openxmlformats.org/drawingml/2006/table">
            <a:tbl>
              <a:tblPr firstRow="1" firstCol="1" bandRow="1"/>
              <a:tblGrid>
                <a:gridCol w="9843040">
                  <a:extLst>
                    <a:ext uri="{9D8B030D-6E8A-4147-A177-3AD203B41FA5}">
                      <a16:colId xmlns:a16="http://schemas.microsoft.com/office/drawing/2014/main" val="2798699354"/>
                    </a:ext>
                  </a:extLst>
                </a:gridCol>
                <a:gridCol w="1656982">
                  <a:extLst>
                    <a:ext uri="{9D8B030D-6E8A-4147-A177-3AD203B41FA5}">
                      <a16:colId xmlns:a16="http://schemas.microsoft.com/office/drawing/2014/main" val="4232298309"/>
                    </a:ext>
                  </a:extLst>
                </a:gridCol>
              </a:tblGrid>
              <a:tr h="297051">
                <a:tc>
                  <a:txBody>
                    <a:bodyPr/>
                    <a:lstStyle/>
                    <a:p>
                      <a:pPr>
                        <a:lnSpc>
                          <a:spcPct val="107000"/>
                        </a:lnSpc>
                        <a:spcAft>
                          <a:spcPts val="800"/>
                        </a:spcAft>
                      </a:pPr>
                      <a:r>
                        <a:rPr lang="lt-LT" sz="1600" b="1"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2020 m. pritrauktos Europos Sąjungos investicijų fondų lėšos šiems projektams: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 </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5636904"/>
                  </a:ext>
                </a:extLst>
              </a:tr>
              <a:tr h="190500">
                <a:tc>
                  <a:txBody>
                    <a:bodyPr/>
                    <a:lstStyle/>
                    <a:p>
                      <a:pPr>
                        <a:lnSpc>
                          <a:spcPct val="107000"/>
                        </a:lnSpc>
                        <a:spcAft>
                          <a:spcPts val="800"/>
                        </a:spcAft>
                      </a:pPr>
                      <a:r>
                        <a:rPr lang="lt-LT" sz="1600"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Vaikų dienos centrų tinklo plėtra Šiaulių mieste</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106.986,00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4155176"/>
                  </a:ext>
                </a:extLst>
              </a:tr>
              <a:tr h="190500">
                <a:tc>
                  <a:txBody>
                    <a:bodyPr/>
                    <a:lstStyle/>
                    <a:p>
                      <a:pPr>
                        <a:lnSpc>
                          <a:spcPct val="107000"/>
                        </a:lnSpc>
                        <a:spcAft>
                          <a:spcPts val="800"/>
                        </a:spcAft>
                      </a:pPr>
                      <a:r>
                        <a:rPr lang="lt-LT" sz="1600"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Bendruomeninių vaikų globos namų plėtra Šiaulių mieste</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234.516,00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5739988"/>
                  </a:ext>
                </a:extLst>
              </a:tr>
              <a:tr h="200025">
                <a:tc>
                  <a:txBody>
                    <a:bodyPr/>
                    <a:lstStyle/>
                    <a:p>
                      <a:pPr>
                        <a:lnSpc>
                          <a:spcPct val="107000"/>
                        </a:lnSpc>
                        <a:spcAft>
                          <a:spcPts val="800"/>
                        </a:spcAft>
                      </a:pPr>
                      <a:r>
                        <a:rPr lang="lt-LT" sz="1600"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Buvusių naftos bazių ir buvusios karinės teritorijos sutvarkymas (II dalis)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1.909.000,00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1807533"/>
                  </a:ext>
                </a:extLst>
              </a:tr>
              <a:tr h="200025">
                <a:tc>
                  <a:txBody>
                    <a:bodyPr/>
                    <a:lstStyle/>
                    <a:p>
                      <a:pPr>
                        <a:lnSpc>
                          <a:spcPct val="107000"/>
                        </a:lnSpc>
                        <a:spcAft>
                          <a:spcPts val="800"/>
                        </a:spcAft>
                      </a:pPr>
                      <a:r>
                        <a:rPr lang="lt-LT" sz="1600"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Sąlygų sukūrimas verslo plėtrai ir investicijų pritraukimui, įrengiant viešąją infrastruktūrą (Serbentų g. tęsinys)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3.032.426,00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6116798"/>
                  </a:ext>
                </a:extLst>
              </a:tr>
              <a:tr h="200025">
                <a:tc>
                  <a:txBody>
                    <a:bodyPr/>
                    <a:lstStyle/>
                    <a:p>
                      <a:pPr>
                        <a:lnSpc>
                          <a:spcPct val="107000"/>
                        </a:lnSpc>
                        <a:spcAft>
                          <a:spcPts val="800"/>
                        </a:spcAft>
                      </a:pPr>
                      <a:r>
                        <a:rPr lang="lt-LT" sz="1600"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Vaikų socialinės integracijos skatinimas Jelgavos ir Šiaulių miestuose</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lnSpc>
                          <a:spcPct val="107000"/>
                        </a:lnSpc>
                        <a:spcAft>
                          <a:spcPts val="800"/>
                        </a:spcAft>
                      </a:pPr>
                      <a:r>
                        <a:rPr lang="lt-LT" sz="1600"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220.000,00</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7292195"/>
                  </a:ext>
                </a:extLst>
              </a:tr>
              <a:tr h="200025">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Bendradarbiavimas pasienio regione siekiant užtikrinti saugumą ir viešųjų paslaugų efektyvumą</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155.955,00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1809195"/>
                  </a:ext>
                </a:extLst>
              </a:tr>
              <a:tr h="200025">
                <a:tc>
                  <a:txBody>
                    <a:bodyPr/>
                    <a:lstStyle/>
                    <a:p>
                      <a:pPr>
                        <a:lnSpc>
                          <a:spcPct val="107000"/>
                        </a:lnSpc>
                        <a:spcAft>
                          <a:spcPts val="800"/>
                        </a:spcAft>
                      </a:pPr>
                      <a:r>
                        <a:rPr lang="lt-LT" sz="1600"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„Šiaulių laisvosios ekonominės zonos infrastruktūros plėtra (II etapas)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224.138,00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949923"/>
                  </a:ext>
                </a:extLst>
              </a:tr>
              <a:tr h="200025">
                <a:tc>
                  <a:txBody>
                    <a:bodyPr/>
                    <a:lstStyle/>
                    <a:p>
                      <a:pPr>
                        <a:lnSpc>
                          <a:spcPct val="107000"/>
                        </a:lnSpc>
                        <a:spcAft>
                          <a:spcPts val="800"/>
                        </a:spcAft>
                      </a:pPr>
                      <a:r>
                        <a:rPr lang="lt-LT" sz="1600"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Viešųjų ir administracinių paslaugų (miesto tvarkymo, infrastruktūros priežiūros ir kt.) kokybės gerinimas Šiaulių miesto savivaldybėje (II etapas)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lnSpc>
                          <a:spcPct val="107000"/>
                        </a:lnSpc>
                        <a:spcAft>
                          <a:spcPts val="800"/>
                        </a:spcAft>
                      </a:pPr>
                      <a:r>
                        <a:rPr lang="lt-LT" sz="160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300.104,00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0643545"/>
                  </a:ext>
                </a:extLst>
              </a:tr>
              <a:tr h="200025">
                <a:tc>
                  <a:txBody>
                    <a:bodyPr/>
                    <a:lstStyle/>
                    <a:p>
                      <a:pPr>
                        <a:lnSpc>
                          <a:spcPct val="107000"/>
                        </a:lnSpc>
                      </a:pPr>
                      <a:endParaRPr lang="lt-LT" sz="1600" dirty="0">
                        <a:effectLst/>
                        <a:latin typeface="Calibri" panose="020F0502020204030204" pitchFamily="34"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6.183.125,00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1396574"/>
                  </a:ext>
                </a:extLst>
              </a:tr>
              <a:tr h="200025">
                <a:tc>
                  <a:txBody>
                    <a:bodyPr/>
                    <a:lstStyle/>
                    <a:p>
                      <a:pPr>
                        <a:lnSpc>
                          <a:spcPct val="107000"/>
                        </a:lnSpc>
                        <a:spcAft>
                          <a:spcPts val="800"/>
                        </a:spcAft>
                      </a:pPr>
                      <a:r>
                        <a:rPr lang="lt-LT" sz="1600" b="1" dirty="0">
                          <a:effectLst/>
                          <a:latin typeface="Calibri" panose="020F0502020204030204" pitchFamily="34" charset="0"/>
                          <a:ea typeface="Times New Roman" panose="02020603050405020304" pitchFamily="18" charset="0"/>
                          <a:cs typeface="Calibri" panose="020F0502020204030204" pitchFamily="34" charset="0"/>
                        </a:rPr>
                        <a:t>Prie vykdomų projektų papildomai pritrauktos Europos Sąjungos investicijų fondų lėšos: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lt-LT" sz="1600">
                        <a:effectLst/>
                        <a:latin typeface="Calibri" panose="020F0502020204030204" pitchFamily="34"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051232"/>
                  </a:ext>
                </a:extLst>
              </a:tr>
              <a:tr h="352425">
                <a:tc>
                  <a:txBody>
                    <a:bodyPr/>
                    <a:lstStyle/>
                    <a:p>
                      <a:pPr>
                        <a:lnSpc>
                          <a:spcPct val="107000"/>
                        </a:lnSpc>
                        <a:spcAft>
                          <a:spcPts val="800"/>
                        </a:spcAft>
                      </a:pPr>
                      <a:r>
                        <a:rPr lang="lt-LT" sz="1600" dirty="0">
                          <a:solidFill>
                            <a:srgbClr val="262626"/>
                          </a:solidFill>
                          <a:effectLst/>
                          <a:latin typeface="Calibri" panose="020F0502020204030204" pitchFamily="34" charset="0"/>
                          <a:ea typeface="Times New Roman" panose="02020603050405020304" pitchFamily="18" charset="0"/>
                          <a:cs typeface="Calibri" panose="020F0502020204030204" pitchFamily="34" charset="0"/>
                        </a:rPr>
                        <a:t>Tilžės dviračių tako rekonstrukcija</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28.410,00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8586616"/>
                  </a:ext>
                </a:extLst>
              </a:tr>
              <a:tr h="251460">
                <a:tc>
                  <a:txBody>
                    <a:bodyPr/>
                    <a:lstStyle/>
                    <a:p>
                      <a:pP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Modernizuoti edukacines aplinkas Šiaulių 1-ojoje muzikos mokykloje ir Šiaulių dainavimo mokykloje „Dagilėlis“</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200.000,00</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0618244"/>
                  </a:ext>
                </a:extLst>
              </a:tr>
              <a:tr h="200025">
                <a:tc>
                  <a:txBody>
                    <a:bodyPr/>
                    <a:lstStyle/>
                    <a:p>
                      <a:pP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Lopšelio darželio ,,Kregždutė" modernizavimas</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22.613,00</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838381"/>
                  </a:ext>
                </a:extLst>
              </a:tr>
              <a:tr h="200025">
                <a:tc>
                  <a:txBody>
                    <a:bodyPr/>
                    <a:lstStyle/>
                    <a:p>
                      <a:pP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Kompleksinės paslaugos šeimai Šiaulių miesto savivaldybėje</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128.000,00</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9938112"/>
                  </a:ext>
                </a:extLst>
              </a:tr>
              <a:tr h="200025">
                <a:tc>
                  <a:txBody>
                    <a:bodyPr/>
                    <a:lstStyle/>
                    <a:p>
                      <a:pPr>
                        <a:lnSpc>
                          <a:spcPct val="107000"/>
                        </a:lnSpc>
                      </a:pPr>
                      <a:endParaRPr lang="lt-LT" sz="1600">
                        <a:effectLst/>
                        <a:latin typeface="Calibri" panose="020F0502020204030204" pitchFamily="34"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379.023,00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9622813"/>
                  </a:ext>
                </a:extLst>
              </a:tr>
              <a:tr h="200025">
                <a:tc>
                  <a:txBody>
                    <a:bodyPr/>
                    <a:lstStyle/>
                    <a:p>
                      <a:pPr>
                        <a:lnSpc>
                          <a:spcPct val="107000"/>
                        </a:lnSpc>
                        <a:spcAft>
                          <a:spcPts val="800"/>
                        </a:spcAft>
                      </a:pPr>
                      <a:r>
                        <a:rPr lang="lt-LT" sz="1600" b="1">
                          <a:effectLst/>
                          <a:latin typeface="Calibri" panose="020F0502020204030204" pitchFamily="34" charset="0"/>
                          <a:ea typeface="Times New Roman" panose="02020603050405020304" pitchFamily="18" charset="0"/>
                          <a:cs typeface="Calibri" panose="020F0502020204030204" pitchFamily="34" charset="0"/>
                        </a:rPr>
                        <a:t>VISO: </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6.562.148,00</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9874121"/>
                  </a:ext>
                </a:extLst>
              </a:tr>
            </a:tbl>
          </a:graphicData>
        </a:graphic>
      </p:graphicFrame>
      <p:sp>
        <p:nvSpPr>
          <p:cNvPr id="6" name="TextBox 5">
            <a:extLst>
              <a:ext uri="{FF2B5EF4-FFF2-40B4-BE49-F238E27FC236}">
                <a16:creationId xmlns:a16="http://schemas.microsoft.com/office/drawing/2014/main" id="{B09C4422-0C1A-4EB8-A50E-BA5DCD4022E5}"/>
              </a:ext>
            </a:extLst>
          </p:cNvPr>
          <p:cNvSpPr txBox="1"/>
          <p:nvPr/>
        </p:nvSpPr>
        <p:spPr>
          <a:xfrm>
            <a:off x="339654" y="488908"/>
            <a:ext cx="6096001" cy="584775"/>
          </a:xfrm>
          <a:prstGeom prst="rect">
            <a:avLst/>
          </a:prstGeom>
          <a:noFill/>
        </p:spPr>
        <p:txBody>
          <a:bodyPr wrap="square" rtlCol="0">
            <a:spAutoFit/>
          </a:bodyPr>
          <a:lstStyle/>
          <a:p>
            <a:r>
              <a:rPr lang="lt-LT" sz="3200" b="1" dirty="0"/>
              <a:t>Projektai</a:t>
            </a:r>
          </a:p>
        </p:txBody>
      </p:sp>
    </p:spTree>
    <p:extLst>
      <p:ext uri="{BB962C8B-B14F-4D97-AF65-F5344CB8AC3E}">
        <p14:creationId xmlns:p14="http://schemas.microsoft.com/office/powerpoint/2010/main" val="3303449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623002" y="137267"/>
            <a:ext cx="6819789" cy="1323439"/>
          </a:xfrm>
          <a:prstGeom prst="rect">
            <a:avLst/>
          </a:prstGeom>
          <a:noFill/>
        </p:spPr>
        <p:txBody>
          <a:bodyPr wrap="square" rtlCol="0">
            <a:spAutoFit/>
          </a:bodyPr>
          <a:lstStyle/>
          <a:p>
            <a:r>
              <a:rPr lang="lt-LT" sz="2400" b="1" dirty="0"/>
              <a:t>2020 m. programų finansavimas iš visų finansavimo šaltinių</a:t>
            </a:r>
          </a:p>
          <a:p>
            <a:endParaRPr lang="lt-LT" sz="3200" b="1" dirty="0"/>
          </a:p>
        </p:txBody>
      </p:sp>
      <p:graphicFrame>
        <p:nvGraphicFramePr>
          <p:cNvPr id="9" name="Lentelė 8"/>
          <p:cNvGraphicFramePr>
            <a:graphicFrameLocks noGrp="1"/>
          </p:cNvGraphicFramePr>
          <p:nvPr>
            <p:extLst>
              <p:ext uri="{D42A27DB-BD31-4B8C-83A1-F6EECF244321}">
                <p14:modId xmlns:p14="http://schemas.microsoft.com/office/powerpoint/2010/main" val="1245680722"/>
              </p:ext>
            </p:extLst>
          </p:nvPr>
        </p:nvGraphicFramePr>
        <p:xfrm>
          <a:off x="469804" y="1643470"/>
          <a:ext cx="11360246" cy="4351339"/>
        </p:xfrm>
        <a:graphic>
          <a:graphicData uri="http://schemas.openxmlformats.org/drawingml/2006/table">
            <a:tbl>
              <a:tblPr firstRow="1" firstCol="1" lastCol="1" bandRow="1" bandCol="1">
                <a:tableStyleId>{5C22544A-7EE6-4342-B048-85BDC9FD1C3A}</a:tableStyleId>
              </a:tblPr>
              <a:tblGrid>
                <a:gridCol w="1189437">
                  <a:extLst>
                    <a:ext uri="{9D8B030D-6E8A-4147-A177-3AD203B41FA5}">
                      <a16:colId xmlns:a16="http://schemas.microsoft.com/office/drawing/2014/main" val="20000"/>
                    </a:ext>
                  </a:extLst>
                </a:gridCol>
                <a:gridCol w="2111346">
                  <a:extLst>
                    <a:ext uri="{9D8B030D-6E8A-4147-A177-3AD203B41FA5}">
                      <a16:colId xmlns:a16="http://schemas.microsoft.com/office/drawing/2014/main" val="20001"/>
                    </a:ext>
                  </a:extLst>
                </a:gridCol>
                <a:gridCol w="2245576">
                  <a:extLst>
                    <a:ext uri="{9D8B030D-6E8A-4147-A177-3AD203B41FA5}">
                      <a16:colId xmlns:a16="http://schemas.microsoft.com/office/drawing/2014/main" val="20002"/>
                    </a:ext>
                  </a:extLst>
                </a:gridCol>
                <a:gridCol w="2270587">
                  <a:extLst>
                    <a:ext uri="{9D8B030D-6E8A-4147-A177-3AD203B41FA5}">
                      <a16:colId xmlns:a16="http://schemas.microsoft.com/office/drawing/2014/main" val="20003"/>
                    </a:ext>
                  </a:extLst>
                </a:gridCol>
                <a:gridCol w="1164426">
                  <a:extLst>
                    <a:ext uri="{9D8B030D-6E8A-4147-A177-3AD203B41FA5}">
                      <a16:colId xmlns:a16="http://schemas.microsoft.com/office/drawing/2014/main" val="20004"/>
                    </a:ext>
                  </a:extLst>
                </a:gridCol>
                <a:gridCol w="1189437">
                  <a:extLst>
                    <a:ext uri="{9D8B030D-6E8A-4147-A177-3AD203B41FA5}">
                      <a16:colId xmlns:a16="http://schemas.microsoft.com/office/drawing/2014/main" val="20005"/>
                    </a:ext>
                  </a:extLst>
                </a:gridCol>
                <a:gridCol w="1189437">
                  <a:extLst>
                    <a:ext uri="{9D8B030D-6E8A-4147-A177-3AD203B41FA5}">
                      <a16:colId xmlns:a16="http://schemas.microsoft.com/office/drawing/2014/main" val="20006"/>
                    </a:ext>
                  </a:extLst>
                </a:gridCol>
              </a:tblGrid>
              <a:tr h="566026">
                <a:tc rowSpan="2">
                  <a:txBody>
                    <a:bodyPr/>
                    <a:lstStyle/>
                    <a:p>
                      <a:endParaRPr lang="lt-LT" dirty="0"/>
                    </a:p>
                  </a:txBody>
                  <a:tcPr marL="67118" marR="67118" marT="0" marB="0" vert="vert270" anchor="ctr">
                    <a:solidFill>
                      <a:schemeClr val="bg1"/>
                    </a:solidFill>
                  </a:tcPr>
                </a:tc>
                <a:tc rowSpan="2">
                  <a:txBody>
                    <a:bodyPr/>
                    <a:lstStyle/>
                    <a:p>
                      <a:endParaRPr lang="lt-LT" dirty="0"/>
                    </a:p>
                  </a:txBody>
                  <a:tcPr marL="67118" marR="67118" marT="0" marB="0" anchor="ctr">
                    <a:solidFill>
                      <a:schemeClr val="bg1"/>
                    </a:solidFill>
                  </a:tcPr>
                </a:tc>
                <a:tc rowSpan="2">
                  <a:txBody>
                    <a:bodyPr/>
                    <a:lstStyle/>
                    <a:p>
                      <a:endParaRPr lang="lt-LT" dirty="0"/>
                    </a:p>
                  </a:txBody>
                  <a:tcPr marL="67118" marR="67118" marT="0" marB="0" vert="vert270" anchor="ctr">
                    <a:solidFill>
                      <a:schemeClr val="bg1"/>
                    </a:solidFill>
                  </a:tcPr>
                </a:tc>
                <a:tc rowSpan="2">
                  <a:txBody>
                    <a:bodyPr/>
                    <a:lstStyle/>
                    <a:p>
                      <a:endParaRPr lang="lt-LT" dirty="0"/>
                    </a:p>
                  </a:txBody>
                  <a:tcPr marL="67118" marR="67118" marT="0" marB="0" anchor="ctr">
                    <a:solidFill>
                      <a:schemeClr val="bg1"/>
                    </a:solidFill>
                  </a:tcPr>
                </a:tc>
                <a:tc gridSpan="3">
                  <a:txBody>
                    <a:bodyPr/>
                    <a:lstStyle/>
                    <a:p>
                      <a:endParaRPr lang="lt-LT"/>
                    </a:p>
                  </a:txBody>
                  <a:tcPr marL="67118" marR="67118" marT="0" marB="0" anchor="ctr">
                    <a:solidFill>
                      <a:schemeClr val="bg1"/>
                    </a:solidFill>
                  </a:tcPr>
                </a:tc>
                <a:tc hMerge="1">
                  <a:txBody>
                    <a:bodyPr/>
                    <a:lstStyle/>
                    <a:p>
                      <a:endParaRPr lang="lt-LT"/>
                    </a:p>
                  </a:txBody>
                  <a:tcPr/>
                </a:tc>
                <a:tc hMerge="1">
                  <a:txBody>
                    <a:bodyPr/>
                    <a:lstStyle/>
                    <a:p>
                      <a:endParaRPr lang="lt-LT"/>
                    </a:p>
                  </a:txBody>
                  <a:tcPr/>
                </a:tc>
                <a:extLst>
                  <a:ext uri="{0D108BD9-81ED-4DB2-BD59-A6C34878D82A}">
                    <a16:rowId xmlns:a16="http://schemas.microsoft.com/office/drawing/2014/main" val="10000"/>
                  </a:ext>
                </a:extLst>
              </a:tr>
              <a:tr h="1212468">
                <a:tc vMerge="1">
                  <a:txBody>
                    <a:bodyPr/>
                    <a:lstStyle/>
                    <a:p>
                      <a:endParaRPr lang="lt-LT"/>
                    </a:p>
                  </a:txBody>
                  <a:tcPr/>
                </a:tc>
                <a:tc vMerge="1">
                  <a:txBody>
                    <a:bodyPr/>
                    <a:lstStyle/>
                    <a:p>
                      <a:endParaRPr lang="lt-LT"/>
                    </a:p>
                  </a:txBody>
                  <a:tcPr/>
                </a:tc>
                <a:tc vMerge="1">
                  <a:txBody>
                    <a:bodyPr/>
                    <a:lstStyle/>
                    <a:p>
                      <a:endParaRPr lang="lt-LT"/>
                    </a:p>
                  </a:txBody>
                  <a:tcPr/>
                </a:tc>
                <a:tc vMerge="1">
                  <a:txBody>
                    <a:bodyPr/>
                    <a:lstStyle/>
                    <a:p>
                      <a:endParaRPr lang="lt-LT"/>
                    </a:p>
                  </a:txBody>
                  <a:tcPr/>
                </a:tc>
                <a:tc>
                  <a:txBody>
                    <a:bodyPr/>
                    <a:lstStyle/>
                    <a:p>
                      <a:endParaRPr lang="lt-LT"/>
                    </a:p>
                  </a:txBody>
                  <a:tcPr marL="67118" marR="67118" marT="0" marB="0" vert="vert270" anchor="ctr">
                    <a:solidFill>
                      <a:schemeClr val="bg1"/>
                    </a:solidFill>
                  </a:tcPr>
                </a:tc>
                <a:tc>
                  <a:txBody>
                    <a:bodyPr/>
                    <a:lstStyle/>
                    <a:p>
                      <a:endParaRPr lang="lt-LT"/>
                    </a:p>
                  </a:txBody>
                  <a:tcPr marL="67118" marR="67118" marT="0" marB="0" vert="vert270" anchor="ctr">
                    <a:solidFill>
                      <a:schemeClr val="bg1"/>
                    </a:solidFill>
                  </a:tcPr>
                </a:tc>
                <a:tc>
                  <a:txBody>
                    <a:bodyPr/>
                    <a:lstStyle/>
                    <a:p>
                      <a:endParaRPr lang="lt-LT"/>
                    </a:p>
                  </a:txBody>
                  <a:tcPr marL="67118" marR="67118" marT="0" marB="0" vert="vert270" anchor="ctr">
                    <a:solidFill>
                      <a:schemeClr val="bg1"/>
                    </a:solidFill>
                  </a:tcPr>
                </a:tc>
                <a:extLst>
                  <a:ext uri="{0D108BD9-81ED-4DB2-BD59-A6C34878D82A}">
                    <a16:rowId xmlns:a16="http://schemas.microsoft.com/office/drawing/2014/main" val="10001"/>
                  </a:ext>
                </a:extLst>
              </a:tr>
              <a:tr h="343046">
                <a:tc rowSpan="5">
                  <a:txBody>
                    <a:bodyPr/>
                    <a:lstStyle/>
                    <a:p>
                      <a:endParaRPr lang="lt-LT"/>
                    </a:p>
                  </a:txBody>
                  <a:tcPr marL="67118" marR="67118" marT="0" marB="0">
                    <a:solidFill>
                      <a:schemeClr val="bg1"/>
                    </a:solidFill>
                  </a:tcPr>
                </a:tc>
                <a:tc rowSpan="5">
                  <a:txBody>
                    <a:bodyPr/>
                    <a:lstStyle/>
                    <a:p>
                      <a:endParaRPr lang="lt-LT" dirty="0"/>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extLst>
                  <a:ext uri="{0D108BD9-81ED-4DB2-BD59-A6C34878D82A}">
                    <a16:rowId xmlns:a16="http://schemas.microsoft.com/office/drawing/2014/main" val="10002"/>
                  </a:ext>
                </a:extLst>
              </a:tr>
              <a:tr h="514569">
                <a:tc vMerge="1">
                  <a:txBody>
                    <a:bodyPr/>
                    <a:lstStyle/>
                    <a:p>
                      <a:endParaRPr lang="lt-LT"/>
                    </a:p>
                  </a:txBody>
                  <a:tcPr/>
                </a:tc>
                <a:tc vMerge="1">
                  <a:txBody>
                    <a:bodyPr/>
                    <a:lstStyle/>
                    <a:p>
                      <a:endParaRPr lang="lt-LT"/>
                    </a:p>
                  </a:txBody>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extLst>
                  <a:ext uri="{0D108BD9-81ED-4DB2-BD59-A6C34878D82A}">
                    <a16:rowId xmlns:a16="http://schemas.microsoft.com/office/drawing/2014/main" val="10003"/>
                  </a:ext>
                </a:extLst>
              </a:tr>
              <a:tr h="686092">
                <a:tc vMerge="1">
                  <a:txBody>
                    <a:bodyPr/>
                    <a:lstStyle/>
                    <a:p>
                      <a:endParaRPr lang="lt-LT"/>
                    </a:p>
                  </a:txBody>
                  <a:tcPr/>
                </a:tc>
                <a:tc vMerge="1">
                  <a:txBody>
                    <a:bodyPr/>
                    <a:lstStyle/>
                    <a:p>
                      <a:endParaRPr lang="lt-LT"/>
                    </a:p>
                  </a:txBody>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extLst>
                  <a:ext uri="{0D108BD9-81ED-4DB2-BD59-A6C34878D82A}">
                    <a16:rowId xmlns:a16="http://schemas.microsoft.com/office/drawing/2014/main" val="10004"/>
                  </a:ext>
                </a:extLst>
              </a:tr>
              <a:tr h="514569">
                <a:tc vMerge="1">
                  <a:txBody>
                    <a:bodyPr/>
                    <a:lstStyle/>
                    <a:p>
                      <a:endParaRPr lang="lt-LT"/>
                    </a:p>
                  </a:txBody>
                  <a:tcPr/>
                </a:tc>
                <a:tc vMerge="1">
                  <a:txBody>
                    <a:bodyPr/>
                    <a:lstStyle/>
                    <a:p>
                      <a:endParaRPr lang="lt-LT"/>
                    </a:p>
                  </a:txBody>
                  <a:tcPr/>
                </a:tc>
                <a:tc>
                  <a:txBody>
                    <a:bodyPr/>
                    <a:lstStyle/>
                    <a:p>
                      <a:endParaRPr lang="lt-LT" dirty="0"/>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a:p>
                  </a:txBody>
                  <a:tcPr marL="67118" marR="67118" marT="0" marB="0">
                    <a:solidFill>
                      <a:schemeClr val="bg1"/>
                    </a:solidFill>
                  </a:tcPr>
                </a:tc>
                <a:extLst>
                  <a:ext uri="{0D108BD9-81ED-4DB2-BD59-A6C34878D82A}">
                    <a16:rowId xmlns:a16="http://schemas.microsoft.com/office/drawing/2014/main" val="10005"/>
                  </a:ext>
                </a:extLst>
              </a:tr>
              <a:tr h="514569">
                <a:tc vMerge="1">
                  <a:txBody>
                    <a:bodyPr/>
                    <a:lstStyle/>
                    <a:p>
                      <a:endParaRPr lang="lt-LT"/>
                    </a:p>
                  </a:txBody>
                  <a:tcPr/>
                </a:tc>
                <a:tc vMerge="1">
                  <a:txBody>
                    <a:bodyPr/>
                    <a:lstStyle/>
                    <a:p>
                      <a:endParaRPr lang="lt-LT"/>
                    </a:p>
                  </a:txBody>
                  <a:tcPr/>
                </a:tc>
                <a:tc>
                  <a:txBody>
                    <a:bodyPr/>
                    <a:lstStyle/>
                    <a:p>
                      <a:endParaRPr lang="lt-LT" dirty="0"/>
                    </a:p>
                  </a:txBody>
                  <a:tcPr marL="67118" marR="67118" marT="0" marB="0">
                    <a:solidFill>
                      <a:schemeClr val="bg1"/>
                    </a:solidFill>
                  </a:tcPr>
                </a:tc>
                <a:tc>
                  <a:txBody>
                    <a:bodyPr/>
                    <a:lstStyle/>
                    <a:p>
                      <a:endParaRPr lang="lt-LT" dirty="0"/>
                    </a:p>
                  </a:txBody>
                  <a:tcPr marL="67118" marR="67118" marT="0" marB="0">
                    <a:solidFill>
                      <a:schemeClr val="bg1"/>
                    </a:solidFill>
                  </a:tcPr>
                </a:tc>
                <a:tc>
                  <a:txBody>
                    <a:bodyPr/>
                    <a:lstStyle/>
                    <a:p>
                      <a:endParaRPr lang="lt-LT" dirty="0"/>
                    </a:p>
                  </a:txBody>
                  <a:tcPr marL="67118" marR="67118" marT="0" marB="0">
                    <a:solidFill>
                      <a:schemeClr val="bg1"/>
                    </a:solidFill>
                  </a:tcPr>
                </a:tc>
                <a:tc>
                  <a:txBody>
                    <a:bodyPr/>
                    <a:lstStyle/>
                    <a:p>
                      <a:endParaRPr lang="lt-LT"/>
                    </a:p>
                  </a:txBody>
                  <a:tcPr marL="67118" marR="67118" marT="0" marB="0">
                    <a:solidFill>
                      <a:schemeClr val="bg1"/>
                    </a:solidFill>
                  </a:tcPr>
                </a:tc>
                <a:tc>
                  <a:txBody>
                    <a:bodyPr/>
                    <a:lstStyle/>
                    <a:p>
                      <a:endParaRPr lang="lt-LT" dirty="0"/>
                    </a:p>
                  </a:txBody>
                  <a:tcPr marL="67118" marR="67118" marT="0" marB="0">
                    <a:solidFill>
                      <a:schemeClr val="bg1"/>
                    </a:solidFill>
                  </a:tcPr>
                </a:tc>
                <a:extLst>
                  <a:ext uri="{0D108BD9-81ED-4DB2-BD59-A6C34878D82A}">
                    <a16:rowId xmlns:a16="http://schemas.microsoft.com/office/drawing/2014/main" val="10006"/>
                  </a:ext>
                </a:extLst>
              </a:tr>
            </a:tbl>
          </a:graphicData>
        </a:graphic>
      </p:graphicFrame>
      <p:graphicFrame>
        <p:nvGraphicFramePr>
          <p:cNvPr id="2" name="Lentelė 1"/>
          <p:cNvGraphicFramePr>
            <a:graphicFrameLocks noGrp="1"/>
          </p:cNvGraphicFramePr>
          <p:nvPr>
            <p:extLst>
              <p:ext uri="{D42A27DB-BD31-4B8C-83A1-F6EECF244321}">
                <p14:modId xmlns:p14="http://schemas.microsoft.com/office/powerpoint/2010/main" val="2446031148"/>
              </p:ext>
            </p:extLst>
          </p:nvPr>
        </p:nvGraphicFramePr>
        <p:xfrm>
          <a:off x="765110" y="1643470"/>
          <a:ext cx="10496939" cy="3831214"/>
        </p:xfrm>
        <a:graphic>
          <a:graphicData uri="http://schemas.openxmlformats.org/drawingml/2006/table">
            <a:tbl>
              <a:tblPr firstRow="1" bandRow="1">
                <a:tableStyleId>{00A15C55-8517-42AA-B614-E9B94910E393}</a:tableStyleId>
              </a:tblPr>
              <a:tblGrid>
                <a:gridCol w="2976465">
                  <a:extLst>
                    <a:ext uri="{9D8B030D-6E8A-4147-A177-3AD203B41FA5}">
                      <a16:colId xmlns:a16="http://schemas.microsoft.com/office/drawing/2014/main" val="20000"/>
                    </a:ext>
                  </a:extLst>
                </a:gridCol>
                <a:gridCol w="2771192">
                  <a:extLst>
                    <a:ext uri="{9D8B030D-6E8A-4147-A177-3AD203B41FA5}">
                      <a16:colId xmlns:a16="http://schemas.microsoft.com/office/drawing/2014/main" val="20001"/>
                    </a:ext>
                  </a:extLst>
                </a:gridCol>
                <a:gridCol w="2677885">
                  <a:extLst>
                    <a:ext uri="{9D8B030D-6E8A-4147-A177-3AD203B41FA5}">
                      <a16:colId xmlns:a16="http://schemas.microsoft.com/office/drawing/2014/main" val="20002"/>
                    </a:ext>
                  </a:extLst>
                </a:gridCol>
                <a:gridCol w="2071397">
                  <a:extLst>
                    <a:ext uri="{9D8B030D-6E8A-4147-A177-3AD203B41FA5}">
                      <a16:colId xmlns:a16="http://schemas.microsoft.com/office/drawing/2014/main" val="20003"/>
                    </a:ext>
                  </a:extLst>
                </a:gridCol>
              </a:tblGrid>
              <a:tr h="1109972">
                <a:tc>
                  <a:txBody>
                    <a:bodyPr/>
                    <a:lstStyle/>
                    <a:p>
                      <a:pPr algn="ctr"/>
                      <a:r>
                        <a:rPr lang="en-GB" sz="2000" b="1" kern="1200" dirty="0" err="1">
                          <a:solidFill>
                            <a:schemeClr val="tx1"/>
                          </a:solidFill>
                          <a:effectLst/>
                        </a:rPr>
                        <a:t>Programos</a:t>
                      </a:r>
                      <a:r>
                        <a:rPr lang="en-GB" sz="2000" b="1" kern="1200" dirty="0">
                          <a:solidFill>
                            <a:schemeClr val="tx1"/>
                          </a:solidFill>
                          <a:effectLst/>
                        </a:rPr>
                        <a:t> </a:t>
                      </a:r>
                      <a:r>
                        <a:rPr lang="en-GB" sz="2000" b="1" kern="1200" dirty="0" err="1">
                          <a:solidFill>
                            <a:schemeClr val="tx1"/>
                          </a:solidFill>
                          <a:effectLst/>
                        </a:rPr>
                        <a:t>pavadinimas</a:t>
                      </a:r>
                      <a:endParaRPr lang="lt-LT" sz="2000" dirty="0">
                        <a:solidFill>
                          <a:schemeClr val="tx1"/>
                        </a:solidFill>
                      </a:endParaRPr>
                    </a:p>
                  </a:txBody>
                  <a:tcPr/>
                </a:tc>
                <a:tc>
                  <a:txBody>
                    <a:bodyPr/>
                    <a:lstStyle/>
                    <a:p>
                      <a:pPr algn="ctr"/>
                      <a:r>
                        <a:rPr lang="en-GB" sz="2000" b="1" kern="1200" dirty="0">
                          <a:solidFill>
                            <a:schemeClr val="tx1"/>
                          </a:solidFill>
                          <a:effectLst/>
                        </a:rPr>
                        <a:t>2020 m. </a:t>
                      </a:r>
                      <a:r>
                        <a:rPr lang="en-GB" sz="2000" b="1" kern="1200" dirty="0" err="1">
                          <a:solidFill>
                            <a:schemeClr val="tx1"/>
                          </a:solidFill>
                          <a:effectLst/>
                        </a:rPr>
                        <a:t>asignavimų</a:t>
                      </a:r>
                      <a:r>
                        <a:rPr lang="en-GB" sz="2000" b="1" kern="1200" dirty="0">
                          <a:solidFill>
                            <a:schemeClr val="tx1"/>
                          </a:solidFill>
                          <a:effectLst/>
                        </a:rPr>
                        <a:t> </a:t>
                      </a:r>
                      <a:r>
                        <a:rPr lang="en-GB" sz="2000" b="1" kern="1200" dirty="0" err="1">
                          <a:solidFill>
                            <a:schemeClr val="tx1"/>
                          </a:solidFill>
                          <a:effectLst/>
                        </a:rPr>
                        <a:t>patvirtintas</a:t>
                      </a:r>
                      <a:r>
                        <a:rPr lang="en-GB" sz="2000" b="1" kern="1200" dirty="0">
                          <a:solidFill>
                            <a:schemeClr val="tx1"/>
                          </a:solidFill>
                          <a:effectLst/>
                        </a:rPr>
                        <a:t> </a:t>
                      </a:r>
                      <a:r>
                        <a:rPr lang="en-GB" sz="2000" b="1" kern="1200" dirty="0" err="1">
                          <a:solidFill>
                            <a:schemeClr val="tx1"/>
                          </a:solidFill>
                          <a:effectLst/>
                        </a:rPr>
                        <a:t>planas</a:t>
                      </a:r>
                      <a:endParaRPr lang="lt-LT" sz="2000" b="1" kern="1200" dirty="0">
                        <a:solidFill>
                          <a:schemeClr val="tx1"/>
                        </a:solidFill>
                        <a:effectLst/>
                      </a:endParaRPr>
                    </a:p>
                    <a:p>
                      <a:pPr algn="ctr"/>
                      <a:r>
                        <a:rPr lang="lt-LT" sz="2000" b="1" kern="1200" dirty="0">
                          <a:solidFill>
                            <a:schemeClr val="tx1"/>
                          </a:solidFill>
                          <a:effectLst/>
                        </a:rPr>
                        <a:t>(2020-02-06 Nr. T-1)</a:t>
                      </a:r>
                      <a:endParaRPr lang="lt-LT" sz="2000" dirty="0">
                        <a:solidFill>
                          <a:schemeClr val="tx1"/>
                        </a:solidFill>
                      </a:endParaRPr>
                    </a:p>
                  </a:txBody>
                  <a:tcPr/>
                </a:tc>
                <a:tc>
                  <a:txBody>
                    <a:bodyPr/>
                    <a:lstStyle/>
                    <a:p>
                      <a:pPr algn="ctr"/>
                      <a:r>
                        <a:rPr lang="en-GB" sz="2000" b="1" kern="1200" dirty="0">
                          <a:solidFill>
                            <a:schemeClr val="tx1"/>
                          </a:solidFill>
                          <a:effectLst/>
                        </a:rPr>
                        <a:t>2020 m. </a:t>
                      </a:r>
                      <a:r>
                        <a:rPr lang="en-GB" sz="2000" b="1" kern="1200" dirty="0" err="1">
                          <a:solidFill>
                            <a:schemeClr val="tx1"/>
                          </a:solidFill>
                          <a:effectLst/>
                        </a:rPr>
                        <a:t>asignavimų</a:t>
                      </a:r>
                      <a:r>
                        <a:rPr lang="en-GB" sz="2000" b="1" kern="1200" dirty="0">
                          <a:solidFill>
                            <a:schemeClr val="tx1"/>
                          </a:solidFill>
                          <a:effectLst/>
                        </a:rPr>
                        <a:t> </a:t>
                      </a:r>
                      <a:r>
                        <a:rPr lang="en-GB" sz="2000" b="1" kern="1200" dirty="0" err="1">
                          <a:solidFill>
                            <a:schemeClr val="tx1"/>
                          </a:solidFill>
                          <a:effectLst/>
                        </a:rPr>
                        <a:t>patikslintas</a:t>
                      </a:r>
                      <a:r>
                        <a:rPr lang="en-GB" sz="2000" b="1" kern="1200" dirty="0">
                          <a:solidFill>
                            <a:schemeClr val="tx1"/>
                          </a:solidFill>
                          <a:effectLst/>
                        </a:rPr>
                        <a:t> </a:t>
                      </a:r>
                      <a:r>
                        <a:rPr lang="en-GB" sz="2000" b="1" kern="1200" dirty="0" err="1">
                          <a:solidFill>
                            <a:schemeClr val="tx1"/>
                          </a:solidFill>
                          <a:effectLst/>
                        </a:rPr>
                        <a:t>planas</a:t>
                      </a:r>
                      <a:endParaRPr lang="lt-LT" sz="2000" b="1" kern="1200" dirty="0">
                        <a:solidFill>
                          <a:schemeClr val="tx1"/>
                        </a:solidFill>
                        <a:effectLst/>
                      </a:endParaRPr>
                    </a:p>
                    <a:p>
                      <a:pPr algn="ctr"/>
                      <a:r>
                        <a:rPr lang="lt-LT" sz="2000" b="1" kern="1200" dirty="0">
                          <a:solidFill>
                            <a:schemeClr val="tx1"/>
                          </a:solidFill>
                          <a:effectLst/>
                        </a:rPr>
                        <a:t>(2020-12-22</a:t>
                      </a:r>
                      <a:r>
                        <a:rPr lang="lt-LT" sz="2000" b="1" kern="1200" baseline="0" dirty="0">
                          <a:solidFill>
                            <a:schemeClr val="tx1"/>
                          </a:solidFill>
                          <a:effectLst/>
                        </a:rPr>
                        <a:t> Nr. T-459)</a:t>
                      </a:r>
                      <a:endParaRPr lang="lt-LT" sz="2000" dirty="0">
                        <a:solidFill>
                          <a:schemeClr val="tx1"/>
                        </a:solidFill>
                      </a:endParaRPr>
                    </a:p>
                  </a:txBody>
                  <a:tcPr/>
                </a:tc>
                <a:tc>
                  <a:txBody>
                    <a:bodyPr/>
                    <a:lstStyle/>
                    <a:p>
                      <a:pPr algn="ctr"/>
                      <a:r>
                        <a:rPr lang="en-GB" sz="2000" b="1" kern="1200" dirty="0">
                          <a:solidFill>
                            <a:schemeClr val="tx1"/>
                          </a:solidFill>
                          <a:effectLst/>
                        </a:rPr>
                        <a:t>2020 m. </a:t>
                      </a:r>
                      <a:r>
                        <a:rPr lang="en-GB" sz="2000" b="1" kern="1200" dirty="0" err="1">
                          <a:solidFill>
                            <a:schemeClr val="tx1"/>
                          </a:solidFill>
                          <a:effectLst/>
                        </a:rPr>
                        <a:t>panaudotos</a:t>
                      </a:r>
                      <a:r>
                        <a:rPr lang="en-GB" sz="2000" b="1" kern="1200" dirty="0">
                          <a:solidFill>
                            <a:schemeClr val="tx1"/>
                          </a:solidFill>
                          <a:effectLst/>
                        </a:rPr>
                        <a:t> </a:t>
                      </a:r>
                      <a:r>
                        <a:rPr lang="en-GB" sz="2000" b="1" kern="1200" dirty="0" err="1">
                          <a:solidFill>
                            <a:schemeClr val="tx1"/>
                          </a:solidFill>
                          <a:effectLst/>
                        </a:rPr>
                        <a:t>lėšos</a:t>
                      </a:r>
                      <a:r>
                        <a:rPr lang="en-GB" sz="2000" b="1" kern="1200" dirty="0">
                          <a:solidFill>
                            <a:schemeClr val="tx1"/>
                          </a:solidFill>
                          <a:effectLst/>
                        </a:rPr>
                        <a:t> (</a:t>
                      </a:r>
                      <a:r>
                        <a:rPr lang="en-GB" sz="2000" b="1" kern="1200" dirty="0" err="1">
                          <a:solidFill>
                            <a:schemeClr val="tx1"/>
                          </a:solidFill>
                          <a:effectLst/>
                        </a:rPr>
                        <a:t>kasinės</a:t>
                      </a:r>
                      <a:r>
                        <a:rPr lang="en-GB" sz="2000" b="1" kern="1200" dirty="0">
                          <a:solidFill>
                            <a:schemeClr val="tx1"/>
                          </a:solidFill>
                          <a:effectLst/>
                        </a:rPr>
                        <a:t> </a:t>
                      </a:r>
                      <a:r>
                        <a:rPr lang="en-GB" sz="2000" b="1" kern="1200" dirty="0" err="1">
                          <a:solidFill>
                            <a:schemeClr val="tx1"/>
                          </a:solidFill>
                          <a:effectLst/>
                        </a:rPr>
                        <a:t>išlaidos</a:t>
                      </a:r>
                      <a:r>
                        <a:rPr lang="en-GB" sz="2000" b="1" kern="1200" dirty="0">
                          <a:solidFill>
                            <a:schemeClr val="tx1"/>
                          </a:solidFill>
                          <a:effectLst/>
                        </a:rPr>
                        <a:t>)</a:t>
                      </a:r>
                      <a:endParaRPr lang="lt-LT" sz="2000" dirty="0">
                        <a:solidFill>
                          <a:schemeClr val="tx1"/>
                        </a:solidFill>
                      </a:endParaRPr>
                    </a:p>
                  </a:txBody>
                  <a:tcPr/>
                </a:tc>
                <a:extLst>
                  <a:ext uri="{0D108BD9-81ED-4DB2-BD59-A6C34878D82A}">
                    <a16:rowId xmlns:a16="http://schemas.microsoft.com/office/drawing/2014/main" val="10000"/>
                  </a:ext>
                </a:extLst>
              </a:tr>
              <a:tr h="7053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lt-LT" sz="2000" dirty="0">
                          <a:solidFill>
                            <a:schemeClr val="tx1"/>
                          </a:solidFill>
                        </a:rPr>
                        <a:t>Miesto urbanistinės plėtros programa (01)</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kern="1200" dirty="0">
                          <a:solidFill>
                            <a:schemeClr val="dk1"/>
                          </a:solidFill>
                          <a:effectLst/>
                        </a:rPr>
                        <a:t>601,3</a:t>
                      </a:r>
                      <a:endParaRPr lang="lt-LT" sz="2000" dirty="0">
                        <a:solidFill>
                          <a:schemeClr val="tx1"/>
                        </a:solidFill>
                      </a:endParaRPr>
                    </a:p>
                    <a:p>
                      <a:pPr algn="ctr"/>
                      <a:endParaRPr lang="lt-LT" sz="2000" dirty="0">
                        <a:solidFill>
                          <a:schemeClr val="tx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kern="1200" dirty="0">
                          <a:solidFill>
                            <a:schemeClr val="dk1"/>
                          </a:solidFill>
                          <a:effectLst/>
                        </a:rPr>
                        <a:t>601,3</a:t>
                      </a:r>
                      <a:endParaRPr lang="lt-LT" sz="2000" dirty="0">
                        <a:solidFill>
                          <a:schemeClr val="tx1"/>
                        </a:solidFill>
                      </a:endParaRPr>
                    </a:p>
                    <a:p>
                      <a:pPr algn="ctr"/>
                      <a:endParaRPr lang="lt-LT" sz="2000" dirty="0">
                        <a:solidFill>
                          <a:schemeClr val="tx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kern="1200" dirty="0">
                          <a:solidFill>
                            <a:schemeClr val="dk1"/>
                          </a:solidFill>
                          <a:effectLst/>
                        </a:rPr>
                        <a:t>471,6</a:t>
                      </a:r>
                      <a:endParaRPr lang="lt-LT" sz="2000">
                        <a:solidFill>
                          <a:schemeClr val="tx1"/>
                        </a:solidFill>
                      </a:endParaRPr>
                    </a:p>
                    <a:p>
                      <a:pPr algn="ctr"/>
                      <a:endParaRPr lang="lt-LT" sz="2000" dirty="0">
                        <a:solidFill>
                          <a:schemeClr val="tx1"/>
                        </a:solidFill>
                      </a:endParaRPr>
                    </a:p>
                  </a:txBody>
                  <a:tcPr/>
                </a:tc>
                <a:extLst>
                  <a:ext uri="{0D108BD9-81ED-4DB2-BD59-A6C34878D82A}">
                    <a16:rowId xmlns:a16="http://schemas.microsoft.com/office/drawing/2014/main" val="10001"/>
                  </a:ext>
                </a:extLst>
              </a:tr>
              <a:tr h="705301">
                <a:tc>
                  <a:txBody>
                    <a:bodyPr/>
                    <a:lstStyle/>
                    <a:p>
                      <a:r>
                        <a:rPr lang="en-GB" sz="2000" kern="1200" dirty="0" err="1">
                          <a:solidFill>
                            <a:schemeClr val="dk1"/>
                          </a:solidFill>
                          <a:effectLst/>
                        </a:rPr>
                        <a:t>Aplinkos</a:t>
                      </a:r>
                      <a:r>
                        <a:rPr lang="en-GB" sz="2000" kern="1200" dirty="0">
                          <a:solidFill>
                            <a:schemeClr val="dk1"/>
                          </a:solidFill>
                          <a:effectLst/>
                        </a:rPr>
                        <a:t> </a:t>
                      </a:r>
                      <a:r>
                        <a:rPr lang="en-GB" sz="2000" kern="1200" dirty="0" err="1">
                          <a:solidFill>
                            <a:schemeClr val="dk1"/>
                          </a:solidFill>
                          <a:effectLst/>
                        </a:rPr>
                        <a:t>apsaugos</a:t>
                      </a:r>
                      <a:r>
                        <a:rPr lang="en-GB" sz="2000" kern="1200" dirty="0">
                          <a:solidFill>
                            <a:schemeClr val="dk1"/>
                          </a:solidFill>
                          <a:effectLst/>
                        </a:rPr>
                        <a:t> </a:t>
                      </a:r>
                      <a:r>
                        <a:rPr lang="en-GB" sz="2000" kern="1200" dirty="0" err="1">
                          <a:solidFill>
                            <a:schemeClr val="dk1"/>
                          </a:solidFill>
                          <a:effectLst/>
                        </a:rPr>
                        <a:t>programa</a:t>
                      </a:r>
                      <a:r>
                        <a:rPr lang="lt-LT" sz="2000" kern="1200" dirty="0">
                          <a:solidFill>
                            <a:schemeClr val="dk1"/>
                          </a:solidFill>
                          <a:effectLst/>
                        </a:rPr>
                        <a:t> (03)</a:t>
                      </a:r>
                      <a:endParaRPr lang="lt-LT" sz="2000" dirty="0">
                        <a:solidFill>
                          <a:schemeClr val="tx1"/>
                        </a:solidFill>
                      </a:endParaRPr>
                    </a:p>
                  </a:txBody>
                  <a:tcPr/>
                </a:tc>
                <a:tc>
                  <a:txBody>
                    <a:bodyPr/>
                    <a:lstStyle/>
                    <a:p>
                      <a:pPr algn="ctr"/>
                      <a:r>
                        <a:rPr lang="en-GB" sz="2000" kern="1200" dirty="0">
                          <a:solidFill>
                            <a:schemeClr val="dk1"/>
                          </a:solidFill>
                          <a:effectLst/>
                        </a:rPr>
                        <a:t>6 382,2</a:t>
                      </a:r>
                      <a:endParaRPr lang="lt-LT" sz="2000" dirty="0">
                        <a:solidFill>
                          <a:schemeClr val="tx1"/>
                        </a:solidFill>
                      </a:endParaRPr>
                    </a:p>
                  </a:txBody>
                  <a:tcPr/>
                </a:tc>
                <a:tc>
                  <a:txBody>
                    <a:bodyPr/>
                    <a:lstStyle/>
                    <a:p>
                      <a:pPr algn="ctr"/>
                      <a:r>
                        <a:rPr lang="en-GB" sz="2000" kern="1200" dirty="0">
                          <a:solidFill>
                            <a:schemeClr val="dk1"/>
                          </a:solidFill>
                          <a:effectLst/>
                        </a:rPr>
                        <a:t>6 721,1</a:t>
                      </a:r>
                      <a:endParaRPr lang="lt-LT" sz="2000" dirty="0">
                        <a:solidFill>
                          <a:schemeClr val="tx1"/>
                        </a:solidFill>
                      </a:endParaRPr>
                    </a:p>
                  </a:txBody>
                  <a:tcPr/>
                </a:tc>
                <a:tc>
                  <a:txBody>
                    <a:bodyPr/>
                    <a:lstStyle/>
                    <a:p>
                      <a:pPr algn="ctr"/>
                      <a:r>
                        <a:rPr lang="en-GB" sz="2000" kern="1200" dirty="0">
                          <a:solidFill>
                            <a:schemeClr val="dk1"/>
                          </a:solidFill>
                          <a:effectLst/>
                        </a:rPr>
                        <a:t>4 825,2</a:t>
                      </a:r>
                      <a:endParaRPr lang="lt-LT" sz="2000" dirty="0">
                        <a:solidFill>
                          <a:schemeClr val="tx1"/>
                        </a:solidFill>
                      </a:endParaRPr>
                    </a:p>
                  </a:txBody>
                  <a:tcPr/>
                </a:tc>
                <a:extLst>
                  <a:ext uri="{0D108BD9-81ED-4DB2-BD59-A6C34878D82A}">
                    <a16:rowId xmlns:a16="http://schemas.microsoft.com/office/drawing/2014/main" val="10002"/>
                  </a:ext>
                </a:extLst>
              </a:tr>
              <a:tr h="723014">
                <a:tc>
                  <a:txBody>
                    <a:bodyPr/>
                    <a:lstStyle/>
                    <a:p>
                      <a:r>
                        <a:rPr lang="en-GB" sz="2000" kern="1200" dirty="0">
                          <a:solidFill>
                            <a:schemeClr val="dk1"/>
                          </a:solidFill>
                          <a:effectLst/>
                        </a:rPr>
                        <a:t>Miesto </a:t>
                      </a:r>
                      <a:r>
                        <a:rPr lang="en-GB" sz="2000" kern="1200" dirty="0" err="1">
                          <a:solidFill>
                            <a:schemeClr val="dk1"/>
                          </a:solidFill>
                          <a:effectLst/>
                        </a:rPr>
                        <a:t>infrastruktūros</a:t>
                      </a:r>
                      <a:r>
                        <a:rPr lang="en-GB" sz="2000" kern="1200" dirty="0">
                          <a:solidFill>
                            <a:schemeClr val="dk1"/>
                          </a:solidFill>
                          <a:effectLst/>
                        </a:rPr>
                        <a:t> </a:t>
                      </a:r>
                      <a:r>
                        <a:rPr lang="en-GB" sz="2000" kern="1200" dirty="0" err="1">
                          <a:solidFill>
                            <a:schemeClr val="dk1"/>
                          </a:solidFill>
                          <a:effectLst/>
                        </a:rPr>
                        <a:t>objektų</a:t>
                      </a:r>
                      <a:r>
                        <a:rPr lang="en-GB" sz="2000" kern="1200" dirty="0">
                          <a:solidFill>
                            <a:schemeClr val="dk1"/>
                          </a:solidFill>
                          <a:effectLst/>
                        </a:rPr>
                        <a:t> </a:t>
                      </a:r>
                      <a:r>
                        <a:rPr lang="en-GB" sz="2000" kern="1200" dirty="0" err="1">
                          <a:solidFill>
                            <a:schemeClr val="dk1"/>
                          </a:solidFill>
                          <a:effectLst/>
                        </a:rPr>
                        <a:t>priežiūros</a:t>
                      </a:r>
                      <a:r>
                        <a:rPr lang="en-GB" sz="2000" kern="1200" dirty="0">
                          <a:solidFill>
                            <a:schemeClr val="dk1"/>
                          </a:solidFill>
                          <a:effectLst/>
                        </a:rPr>
                        <a:t>, </a:t>
                      </a:r>
                      <a:r>
                        <a:rPr lang="en-GB" sz="2000" kern="1200" dirty="0" err="1">
                          <a:solidFill>
                            <a:schemeClr val="dk1"/>
                          </a:solidFill>
                          <a:effectLst/>
                        </a:rPr>
                        <a:t>modernizavimo</a:t>
                      </a:r>
                      <a:r>
                        <a:rPr lang="en-GB" sz="2000" kern="1200" dirty="0">
                          <a:solidFill>
                            <a:schemeClr val="dk1"/>
                          </a:solidFill>
                          <a:effectLst/>
                        </a:rPr>
                        <a:t> </a:t>
                      </a:r>
                      <a:r>
                        <a:rPr lang="en-GB" sz="2000" kern="1200" dirty="0" err="1">
                          <a:solidFill>
                            <a:schemeClr val="dk1"/>
                          </a:solidFill>
                          <a:effectLst/>
                        </a:rPr>
                        <a:t>ir</a:t>
                      </a:r>
                      <a:r>
                        <a:rPr lang="en-GB" sz="2000" kern="1200" dirty="0">
                          <a:solidFill>
                            <a:schemeClr val="dk1"/>
                          </a:solidFill>
                          <a:effectLst/>
                        </a:rPr>
                        <a:t> </a:t>
                      </a:r>
                      <a:r>
                        <a:rPr lang="en-GB" sz="2000" kern="1200" dirty="0" err="1">
                          <a:solidFill>
                            <a:schemeClr val="dk1"/>
                          </a:solidFill>
                          <a:effectLst/>
                        </a:rPr>
                        <a:t>plėtros</a:t>
                      </a:r>
                      <a:r>
                        <a:rPr lang="en-GB" sz="2000" kern="1200" dirty="0">
                          <a:solidFill>
                            <a:schemeClr val="dk1"/>
                          </a:solidFill>
                          <a:effectLst/>
                        </a:rPr>
                        <a:t> </a:t>
                      </a:r>
                      <a:r>
                        <a:rPr lang="en-GB" sz="2000" b="0" kern="1200" dirty="0" err="1">
                          <a:solidFill>
                            <a:schemeClr val="dk1"/>
                          </a:solidFill>
                          <a:effectLst/>
                        </a:rPr>
                        <a:t>programa</a:t>
                      </a:r>
                      <a:r>
                        <a:rPr lang="en-GB" sz="2000" b="0" kern="1200" dirty="0">
                          <a:solidFill>
                            <a:schemeClr val="dk1"/>
                          </a:solidFill>
                          <a:effectLst/>
                        </a:rPr>
                        <a:t> (04)</a:t>
                      </a:r>
                      <a:endParaRPr lang="lt-LT" sz="2000" b="0" dirty="0">
                        <a:solidFill>
                          <a:schemeClr val="tx1"/>
                        </a:solidFill>
                      </a:endParaRPr>
                    </a:p>
                  </a:txBody>
                  <a:tcPr/>
                </a:tc>
                <a:tc>
                  <a:txBody>
                    <a:bodyPr/>
                    <a:lstStyle/>
                    <a:p>
                      <a:pPr algn="ctr"/>
                      <a:r>
                        <a:rPr lang="en-GB" sz="2000" kern="1200" dirty="0">
                          <a:solidFill>
                            <a:schemeClr val="dk1"/>
                          </a:solidFill>
                          <a:effectLst/>
                        </a:rPr>
                        <a:t>28 447,1</a:t>
                      </a:r>
                      <a:endParaRPr lang="lt-LT" sz="2000" dirty="0">
                        <a:solidFill>
                          <a:schemeClr val="tx1"/>
                        </a:solidFill>
                      </a:endParaRPr>
                    </a:p>
                  </a:txBody>
                  <a:tcPr/>
                </a:tc>
                <a:tc>
                  <a:txBody>
                    <a:bodyPr/>
                    <a:lstStyle/>
                    <a:p>
                      <a:pPr algn="ctr"/>
                      <a:r>
                        <a:rPr lang="en-GB" sz="2000" kern="1200" dirty="0">
                          <a:solidFill>
                            <a:schemeClr val="dk1"/>
                          </a:solidFill>
                          <a:effectLst/>
                        </a:rPr>
                        <a:t>40 591,0</a:t>
                      </a:r>
                      <a:endParaRPr lang="lt-LT" sz="2000" dirty="0">
                        <a:solidFill>
                          <a:schemeClr val="tx1"/>
                        </a:solidFill>
                      </a:endParaRPr>
                    </a:p>
                  </a:txBody>
                  <a:tcPr/>
                </a:tc>
                <a:tc>
                  <a:txBody>
                    <a:bodyPr/>
                    <a:lstStyle/>
                    <a:p>
                      <a:pPr algn="ctr"/>
                      <a:r>
                        <a:rPr lang="en-GB" sz="2000" kern="1200" dirty="0">
                          <a:solidFill>
                            <a:schemeClr val="dk1"/>
                          </a:solidFill>
                          <a:effectLst/>
                        </a:rPr>
                        <a:t>34 735,6</a:t>
                      </a:r>
                      <a:endParaRPr lang="lt-LT" sz="2000" dirty="0">
                        <a:solidFill>
                          <a:schemeClr val="tx1"/>
                        </a:solidFill>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8676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692459" y="327139"/>
            <a:ext cx="6096001" cy="584775"/>
          </a:xfrm>
          <a:prstGeom prst="rect">
            <a:avLst/>
          </a:prstGeom>
          <a:noFill/>
        </p:spPr>
        <p:txBody>
          <a:bodyPr wrap="square" rtlCol="0">
            <a:spAutoFit/>
          </a:bodyPr>
          <a:lstStyle/>
          <a:p>
            <a:r>
              <a:rPr lang="lt-LT" sz="3200" b="1" dirty="0"/>
              <a:t>Nevykdymo priežastys</a:t>
            </a:r>
          </a:p>
        </p:txBody>
      </p:sp>
      <p:graphicFrame>
        <p:nvGraphicFramePr>
          <p:cNvPr id="2" name="Lentelė 1">
            <a:extLst>
              <a:ext uri="{FF2B5EF4-FFF2-40B4-BE49-F238E27FC236}">
                <a16:creationId xmlns:a16="http://schemas.microsoft.com/office/drawing/2014/main" id="{403EDE18-D3E1-41A0-B4EF-CD16FD4B85BB}"/>
              </a:ext>
            </a:extLst>
          </p:cNvPr>
          <p:cNvGraphicFramePr>
            <a:graphicFrameLocks noGrp="1"/>
          </p:cNvGraphicFramePr>
          <p:nvPr>
            <p:extLst>
              <p:ext uri="{D42A27DB-BD31-4B8C-83A1-F6EECF244321}">
                <p14:modId xmlns:p14="http://schemas.microsoft.com/office/powerpoint/2010/main" val="3748527686"/>
              </p:ext>
            </p:extLst>
          </p:nvPr>
        </p:nvGraphicFramePr>
        <p:xfrm>
          <a:off x="692459" y="1455938"/>
          <a:ext cx="11168108" cy="5154112"/>
        </p:xfrm>
        <a:graphic>
          <a:graphicData uri="http://schemas.openxmlformats.org/drawingml/2006/table">
            <a:tbl>
              <a:tblPr bandRow="1">
                <a:tableStyleId>{ED083AE6-46FA-4A59-8FB0-9F97EB10719F}</a:tableStyleId>
              </a:tblPr>
              <a:tblGrid>
                <a:gridCol w="3912085">
                  <a:extLst>
                    <a:ext uri="{9D8B030D-6E8A-4147-A177-3AD203B41FA5}">
                      <a16:colId xmlns:a16="http://schemas.microsoft.com/office/drawing/2014/main" val="1648428436"/>
                    </a:ext>
                  </a:extLst>
                </a:gridCol>
                <a:gridCol w="1038895">
                  <a:extLst>
                    <a:ext uri="{9D8B030D-6E8A-4147-A177-3AD203B41FA5}">
                      <a16:colId xmlns:a16="http://schemas.microsoft.com/office/drawing/2014/main" val="3251443370"/>
                    </a:ext>
                  </a:extLst>
                </a:gridCol>
                <a:gridCol w="1233687">
                  <a:extLst>
                    <a:ext uri="{9D8B030D-6E8A-4147-A177-3AD203B41FA5}">
                      <a16:colId xmlns:a16="http://schemas.microsoft.com/office/drawing/2014/main" val="1692001295"/>
                    </a:ext>
                  </a:extLst>
                </a:gridCol>
                <a:gridCol w="827867">
                  <a:extLst>
                    <a:ext uri="{9D8B030D-6E8A-4147-A177-3AD203B41FA5}">
                      <a16:colId xmlns:a16="http://schemas.microsoft.com/office/drawing/2014/main" val="834872876"/>
                    </a:ext>
                  </a:extLst>
                </a:gridCol>
                <a:gridCol w="4155574">
                  <a:extLst>
                    <a:ext uri="{9D8B030D-6E8A-4147-A177-3AD203B41FA5}">
                      <a16:colId xmlns:a16="http://schemas.microsoft.com/office/drawing/2014/main" val="3466667635"/>
                    </a:ext>
                  </a:extLst>
                </a:gridCol>
              </a:tblGrid>
              <a:tr h="525559">
                <a:tc>
                  <a:txBody>
                    <a:bodyPr/>
                    <a:lstStyle/>
                    <a:p>
                      <a:pPr algn="l" fontAlgn="ctr"/>
                      <a:r>
                        <a:rPr lang="lt-LT" sz="1600" b="1" u="none" strike="noStrike" dirty="0">
                          <a:solidFill>
                            <a:srgbClr val="000000"/>
                          </a:solidFill>
                          <a:effectLst/>
                        </a:rPr>
                        <a:t> </a:t>
                      </a:r>
                      <a:endParaRPr lang="lt-LT" sz="1600" b="1" i="0" u="none" strike="noStrike" dirty="0">
                        <a:solidFill>
                          <a:srgbClr val="000000"/>
                        </a:solidFill>
                        <a:effectLst/>
                        <a:latin typeface="Calibri" panose="020F0502020204030204" pitchFamily="34" charset="0"/>
                      </a:endParaRPr>
                    </a:p>
                  </a:txBody>
                  <a:tcPr marL="4184" marR="4184" marT="4184" marB="0" anchor="ctr"/>
                </a:tc>
                <a:tc>
                  <a:txBody>
                    <a:bodyPr/>
                    <a:lstStyle/>
                    <a:p>
                      <a:pPr algn="ctr" fontAlgn="ctr"/>
                      <a:r>
                        <a:rPr lang="lt-LT" sz="1600" b="1" u="none" strike="noStrike" dirty="0">
                          <a:solidFill>
                            <a:srgbClr val="000000"/>
                          </a:solidFill>
                          <a:effectLst/>
                        </a:rPr>
                        <a:t>2020 metų patikslintas planas</a:t>
                      </a:r>
                      <a:endParaRPr lang="lt-LT" sz="1600" b="1" i="0" u="none" strike="noStrike" dirty="0">
                        <a:solidFill>
                          <a:srgbClr val="000000"/>
                        </a:solidFill>
                        <a:effectLst/>
                        <a:latin typeface="Calibri" panose="020F0502020204030204" pitchFamily="34" charset="0"/>
                      </a:endParaRPr>
                    </a:p>
                  </a:txBody>
                  <a:tcPr marL="4184" marR="4184" marT="4184" marB="0" anchor="ctr"/>
                </a:tc>
                <a:tc>
                  <a:txBody>
                    <a:bodyPr/>
                    <a:lstStyle/>
                    <a:p>
                      <a:pPr algn="ctr" fontAlgn="ctr"/>
                      <a:r>
                        <a:rPr lang="lt-LT" sz="1600" b="1" u="none" strike="noStrike">
                          <a:solidFill>
                            <a:srgbClr val="000000"/>
                          </a:solidFill>
                          <a:effectLst/>
                        </a:rPr>
                        <a:t>2020 metais panaudotos lėšos (kasinės išlaidos)</a:t>
                      </a:r>
                      <a:endParaRPr lang="lt-LT" sz="1600" b="1" i="0" u="none" strike="noStrike">
                        <a:solidFill>
                          <a:srgbClr val="000000"/>
                        </a:solidFill>
                        <a:effectLst/>
                        <a:latin typeface="Calibri" panose="020F0502020204030204" pitchFamily="34" charset="0"/>
                      </a:endParaRPr>
                    </a:p>
                  </a:txBody>
                  <a:tcPr marL="4184" marR="4184" marT="4184" marB="0" anchor="ctr"/>
                </a:tc>
                <a:tc>
                  <a:txBody>
                    <a:bodyPr/>
                    <a:lstStyle/>
                    <a:p>
                      <a:pPr algn="ctr" fontAlgn="ctr"/>
                      <a:r>
                        <a:rPr lang="lt-LT" sz="1600" b="1" u="none" strike="noStrike" dirty="0">
                          <a:solidFill>
                            <a:srgbClr val="000000"/>
                          </a:solidFill>
                          <a:effectLst/>
                        </a:rPr>
                        <a:t>Likutis</a:t>
                      </a:r>
                      <a:endParaRPr lang="lt-LT" sz="1600" b="1" i="0" u="none" strike="noStrike" dirty="0">
                        <a:solidFill>
                          <a:srgbClr val="000000"/>
                        </a:solidFill>
                        <a:effectLst/>
                        <a:latin typeface="Calibri" panose="020F0502020204030204" pitchFamily="34" charset="0"/>
                      </a:endParaRPr>
                    </a:p>
                  </a:txBody>
                  <a:tcPr marL="4184" marR="4184" marT="4184" marB="0" anchor="ctr"/>
                </a:tc>
                <a:tc>
                  <a:txBody>
                    <a:bodyPr/>
                    <a:lstStyle/>
                    <a:p>
                      <a:pPr algn="ctr" fontAlgn="ctr"/>
                      <a:r>
                        <a:rPr lang="lt-LT" sz="1600" b="1" u="none" strike="noStrike" dirty="0">
                          <a:solidFill>
                            <a:srgbClr val="000000"/>
                          </a:solidFill>
                          <a:effectLst/>
                        </a:rPr>
                        <a:t>Priežastis</a:t>
                      </a:r>
                      <a:endParaRPr lang="lt-LT" sz="1600" b="1"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3264592637"/>
                  </a:ext>
                </a:extLst>
              </a:tr>
              <a:tr h="394168">
                <a:tc>
                  <a:txBody>
                    <a:bodyPr/>
                    <a:lstStyle/>
                    <a:p>
                      <a:pPr algn="l" rtl="0" fontAlgn="ctr"/>
                      <a:r>
                        <a:rPr lang="lt-LT" sz="1600" b="0" u="none" strike="noStrike">
                          <a:solidFill>
                            <a:srgbClr val="000000"/>
                          </a:solidFill>
                          <a:effectLst/>
                        </a:rPr>
                        <a:t>Įgyvendinti projektą „Komunalinių atliekų rūšiuojamojo surinkimo infrastruktūros plėtra Šiaulių regione"</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dirty="0">
                          <a:solidFill>
                            <a:srgbClr val="000000"/>
                          </a:solidFill>
                          <a:effectLst/>
                        </a:rPr>
                        <a:t>488,90</a:t>
                      </a:r>
                      <a:endParaRPr lang="lt-LT" sz="1600" b="0" i="0" u="none" strike="noStrike" dirty="0">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dirty="0">
                          <a:solidFill>
                            <a:srgbClr val="000000"/>
                          </a:solidFill>
                          <a:effectLst/>
                        </a:rPr>
                        <a:t>167,30</a:t>
                      </a:r>
                      <a:endParaRPr lang="lt-LT" sz="1600" b="0" i="0" u="none" strike="noStrike" dirty="0">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dirty="0">
                          <a:solidFill>
                            <a:srgbClr val="000000"/>
                          </a:solidFill>
                          <a:effectLst/>
                        </a:rPr>
                        <a:t>-321,60</a:t>
                      </a:r>
                      <a:endParaRPr lang="lt-LT" sz="1600" b="0" i="0" u="none" strike="noStrike" dirty="0">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Užtruko projektavimo, derinimo procedūros, taip pat </a:t>
                      </a:r>
                      <a:r>
                        <a:rPr lang="lt-LT" sz="1600" b="1" u="none" strike="noStrike" dirty="0">
                          <a:solidFill>
                            <a:srgbClr val="000000"/>
                          </a:solidFill>
                          <a:effectLst/>
                        </a:rPr>
                        <a:t>sustabdyti darbai dėl pastebėtų apdailos defektų</a:t>
                      </a:r>
                      <a:r>
                        <a:rPr lang="lt-LT" sz="1600" b="0" u="none" strike="noStrike" dirty="0">
                          <a:solidFill>
                            <a:srgbClr val="000000"/>
                          </a:solidFill>
                          <a:effectLst/>
                        </a:rPr>
                        <a:t>.</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453551105"/>
                  </a:ext>
                </a:extLst>
              </a:tr>
              <a:tr h="525559">
                <a:tc>
                  <a:txBody>
                    <a:bodyPr/>
                    <a:lstStyle/>
                    <a:p>
                      <a:pPr algn="l" fontAlgn="ctr"/>
                      <a:r>
                        <a:rPr lang="lt-LT" sz="1600" b="0" u="none" strike="noStrike" dirty="0">
                          <a:solidFill>
                            <a:srgbClr val="000000"/>
                          </a:solidFill>
                          <a:effectLst/>
                        </a:rPr>
                        <a:t>Tvarkyti užterštas teritorijas Šiaulių mieste</a:t>
                      </a:r>
                      <a:endParaRPr lang="lt-LT" sz="1600" b="0" i="0" u="none" strike="noStrike" dirty="0">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1 607,10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147,90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-1 459,20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kadangi teritorijos valymo darbų </a:t>
                      </a:r>
                      <a:r>
                        <a:rPr lang="lt-LT" sz="1600" b="1" u="none" strike="noStrike" dirty="0">
                          <a:solidFill>
                            <a:srgbClr val="000000"/>
                          </a:solidFill>
                          <a:effectLst/>
                        </a:rPr>
                        <a:t>pirkimą teko vykdyti keletą kartų</a:t>
                      </a:r>
                      <a:r>
                        <a:rPr lang="lt-LT" sz="1600" b="0" u="none" strike="noStrike" dirty="0">
                          <a:solidFill>
                            <a:srgbClr val="000000"/>
                          </a:solidFill>
                          <a:effectLst/>
                        </a:rPr>
                        <a:t>, vėliau nei planuota sudaryta rangos darbų sutartis ir projekto finansavimo sutartis.</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3669851025"/>
                  </a:ext>
                </a:extLst>
              </a:tr>
              <a:tr h="262779">
                <a:tc>
                  <a:txBody>
                    <a:bodyPr/>
                    <a:lstStyle/>
                    <a:p>
                      <a:pPr algn="l" fontAlgn="ctr"/>
                      <a:r>
                        <a:rPr lang="lt-LT" sz="1600" b="0" u="none" strike="noStrike">
                          <a:solidFill>
                            <a:srgbClr val="000000"/>
                          </a:solidFill>
                          <a:effectLst/>
                        </a:rPr>
                        <a:t>Vykdyti kolumbariumo statybą ir priežiūrą</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194,30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13,40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-180,90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Numatyti darbai nebuvo atlikti dėl covid-19 </a:t>
                      </a:r>
                      <a:r>
                        <a:rPr lang="lt-LT" sz="1600" b="1" u="none" strike="noStrike" dirty="0">
                          <a:solidFill>
                            <a:srgbClr val="000000"/>
                          </a:solidFill>
                          <a:effectLst/>
                        </a:rPr>
                        <a:t>sutrikusio granito tiekimo </a:t>
                      </a:r>
                      <a:r>
                        <a:rPr lang="lt-LT" sz="1600" b="0" u="none" strike="noStrike" dirty="0">
                          <a:solidFill>
                            <a:srgbClr val="000000"/>
                          </a:solidFill>
                          <a:effectLst/>
                        </a:rPr>
                        <a:t>iš Portugalijos</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3226657308"/>
                  </a:ext>
                </a:extLst>
              </a:tr>
              <a:tr h="262779">
                <a:tc>
                  <a:txBody>
                    <a:bodyPr/>
                    <a:lstStyle/>
                    <a:p>
                      <a:pPr algn="l" fontAlgn="ctr"/>
                      <a:r>
                        <a:rPr lang="lt-LT" sz="1600" b="0" u="none" strike="noStrike">
                          <a:solidFill>
                            <a:srgbClr val="000000"/>
                          </a:solidFill>
                          <a:effectLst/>
                        </a:rPr>
                        <a:t>Vykdyti Daušiškių kapinių statybos ir infrastruktūros įrengimo darbus</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950,00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550,00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dirty="0">
                          <a:solidFill>
                            <a:srgbClr val="000000"/>
                          </a:solidFill>
                          <a:effectLst/>
                        </a:rPr>
                        <a:t>-400,00</a:t>
                      </a:r>
                      <a:endParaRPr lang="lt-LT" sz="1600" b="0" i="0" u="none" strike="noStrike" dirty="0">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Metų eigoje gautos paskolos lėšos leido sutaupyti SB lėšas</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300139254"/>
                  </a:ext>
                </a:extLst>
              </a:tr>
              <a:tr h="262779">
                <a:tc>
                  <a:txBody>
                    <a:bodyPr/>
                    <a:lstStyle/>
                    <a:p>
                      <a:pPr algn="l" fontAlgn="ctr"/>
                      <a:r>
                        <a:rPr lang="lt-LT" sz="1600" b="0" u="none" strike="noStrike">
                          <a:solidFill>
                            <a:srgbClr val="000000"/>
                          </a:solidFill>
                          <a:effectLst/>
                        </a:rPr>
                        <a:t>Įgyvendinti projektą „Prisikėlimo aikštės, jos jungčių ir prieigų rekonstrukcija“</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2 291,90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1 652,60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-639,30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Užsitęsė rangos darbų pridavimo procedūros</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2921811417"/>
                  </a:ext>
                </a:extLst>
              </a:tr>
              <a:tr h="262779">
                <a:tc>
                  <a:txBody>
                    <a:bodyPr/>
                    <a:lstStyle/>
                    <a:p>
                      <a:pPr algn="l" fontAlgn="ctr"/>
                      <a:r>
                        <a:rPr lang="lt-LT" sz="1600" b="0" u="none" strike="noStrike">
                          <a:solidFill>
                            <a:srgbClr val="000000"/>
                          </a:solidFill>
                          <a:effectLst/>
                        </a:rPr>
                        <a:t>Įgyvendinti projektą „Vilniaus gatvės pėsčiųjų bulvaro ir amfiteatro rekonstrukcija“</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3 154,80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2 520,90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-633,90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Rangovas faktiškai atliko darbus, tačiau užtruko su dokumentacijos rengimu</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2828618840"/>
                  </a:ext>
                </a:extLst>
              </a:tr>
              <a:tr h="262779">
                <a:tc>
                  <a:txBody>
                    <a:bodyPr/>
                    <a:lstStyle/>
                    <a:p>
                      <a:pPr algn="l" fontAlgn="ctr"/>
                      <a:r>
                        <a:rPr lang="lt-LT" sz="1600" b="0" u="none" strike="noStrike">
                          <a:solidFill>
                            <a:srgbClr val="000000"/>
                          </a:solidFill>
                          <a:effectLst/>
                        </a:rPr>
                        <a:t>Įgyvendinti projektą „Talkšos ežero pakrantės plėtra“</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546,60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238,30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-308,30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Tikslinamas techninis projektas, dėl to vėluoja rangos darbų vykdymas.</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2187769761"/>
                  </a:ext>
                </a:extLst>
              </a:tr>
            </a:tbl>
          </a:graphicData>
        </a:graphic>
      </p:graphicFrame>
    </p:spTree>
    <p:extLst>
      <p:ext uri="{BB962C8B-B14F-4D97-AF65-F5344CB8AC3E}">
        <p14:creationId xmlns:p14="http://schemas.microsoft.com/office/powerpoint/2010/main" val="1423301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1114095" y="483476"/>
            <a:ext cx="6096001" cy="584775"/>
          </a:xfrm>
          <a:prstGeom prst="rect">
            <a:avLst/>
          </a:prstGeom>
          <a:noFill/>
        </p:spPr>
        <p:txBody>
          <a:bodyPr wrap="square" rtlCol="0">
            <a:spAutoFit/>
          </a:bodyPr>
          <a:lstStyle/>
          <a:p>
            <a:r>
              <a:rPr lang="lt-LT" sz="3200" b="1"/>
              <a:t>Nevykdymo priežastys</a:t>
            </a:r>
            <a:endParaRPr lang="lt-LT" sz="3200" b="1" dirty="0"/>
          </a:p>
        </p:txBody>
      </p:sp>
      <p:graphicFrame>
        <p:nvGraphicFramePr>
          <p:cNvPr id="2" name="Lentelė 1">
            <a:extLst>
              <a:ext uri="{FF2B5EF4-FFF2-40B4-BE49-F238E27FC236}">
                <a16:creationId xmlns:a16="http://schemas.microsoft.com/office/drawing/2014/main" id="{403EDE18-D3E1-41A0-B4EF-CD16FD4B85BB}"/>
              </a:ext>
            </a:extLst>
          </p:cNvPr>
          <p:cNvGraphicFramePr>
            <a:graphicFrameLocks noGrp="1"/>
          </p:cNvGraphicFramePr>
          <p:nvPr>
            <p:extLst>
              <p:ext uri="{D42A27DB-BD31-4B8C-83A1-F6EECF244321}">
                <p14:modId xmlns:p14="http://schemas.microsoft.com/office/powerpoint/2010/main" val="1076494695"/>
              </p:ext>
            </p:extLst>
          </p:nvPr>
        </p:nvGraphicFramePr>
        <p:xfrm>
          <a:off x="511945" y="1327831"/>
          <a:ext cx="11168110" cy="5397952"/>
        </p:xfrm>
        <a:graphic>
          <a:graphicData uri="http://schemas.openxmlformats.org/drawingml/2006/table">
            <a:tbl>
              <a:tblPr bandRow="1">
                <a:tableStyleId>{ED083AE6-46FA-4A59-8FB0-9F97EB10719F}</a:tableStyleId>
              </a:tblPr>
              <a:tblGrid>
                <a:gridCol w="3912086">
                  <a:extLst>
                    <a:ext uri="{9D8B030D-6E8A-4147-A177-3AD203B41FA5}">
                      <a16:colId xmlns:a16="http://schemas.microsoft.com/office/drawing/2014/main" val="1648428436"/>
                    </a:ext>
                  </a:extLst>
                </a:gridCol>
                <a:gridCol w="1038895">
                  <a:extLst>
                    <a:ext uri="{9D8B030D-6E8A-4147-A177-3AD203B41FA5}">
                      <a16:colId xmlns:a16="http://schemas.microsoft.com/office/drawing/2014/main" val="3251443370"/>
                    </a:ext>
                  </a:extLst>
                </a:gridCol>
                <a:gridCol w="1233687">
                  <a:extLst>
                    <a:ext uri="{9D8B030D-6E8A-4147-A177-3AD203B41FA5}">
                      <a16:colId xmlns:a16="http://schemas.microsoft.com/office/drawing/2014/main" val="1692001295"/>
                    </a:ext>
                  </a:extLst>
                </a:gridCol>
                <a:gridCol w="827868">
                  <a:extLst>
                    <a:ext uri="{9D8B030D-6E8A-4147-A177-3AD203B41FA5}">
                      <a16:colId xmlns:a16="http://schemas.microsoft.com/office/drawing/2014/main" val="834872876"/>
                    </a:ext>
                  </a:extLst>
                </a:gridCol>
                <a:gridCol w="4155574">
                  <a:extLst>
                    <a:ext uri="{9D8B030D-6E8A-4147-A177-3AD203B41FA5}">
                      <a16:colId xmlns:a16="http://schemas.microsoft.com/office/drawing/2014/main" val="3466667635"/>
                    </a:ext>
                  </a:extLst>
                </a:gridCol>
              </a:tblGrid>
              <a:tr h="525559">
                <a:tc>
                  <a:txBody>
                    <a:bodyPr/>
                    <a:lstStyle/>
                    <a:p>
                      <a:pPr algn="l" fontAlgn="ctr"/>
                      <a:r>
                        <a:rPr lang="lt-LT" sz="1600" b="1" u="none" strike="noStrike" dirty="0">
                          <a:solidFill>
                            <a:srgbClr val="000000"/>
                          </a:solidFill>
                          <a:effectLst/>
                        </a:rPr>
                        <a:t> </a:t>
                      </a:r>
                      <a:endParaRPr lang="lt-LT" sz="1600" b="1" i="0" u="none" strike="noStrike" dirty="0">
                        <a:solidFill>
                          <a:srgbClr val="000000"/>
                        </a:solidFill>
                        <a:effectLst/>
                        <a:latin typeface="Calibri" panose="020F0502020204030204" pitchFamily="34" charset="0"/>
                      </a:endParaRPr>
                    </a:p>
                  </a:txBody>
                  <a:tcPr marL="4184" marR="4184" marT="4184" marB="0" anchor="ctr"/>
                </a:tc>
                <a:tc>
                  <a:txBody>
                    <a:bodyPr/>
                    <a:lstStyle/>
                    <a:p>
                      <a:pPr algn="ctr" fontAlgn="ctr"/>
                      <a:r>
                        <a:rPr lang="lt-LT" sz="1600" b="1" u="none" strike="noStrike" dirty="0">
                          <a:solidFill>
                            <a:srgbClr val="000000"/>
                          </a:solidFill>
                          <a:effectLst/>
                        </a:rPr>
                        <a:t>2020 metų patikslintas planas</a:t>
                      </a:r>
                      <a:endParaRPr lang="lt-LT" sz="1600" b="1" i="0" u="none" strike="noStrike" dirty="0">
                        <a:solidFill>
                          <a:srgbClr val="000000"/>
                        </a:solidFill>
                        <a:effectLst/>
                        <a:latin typeface="Calibri" panose="020F0502020204030204" pitchFamily="34" charset="0"/>
                      </a:endParaRPr>
                    </a:p>
                  </a:txBody>
                  <a:tcPr marL="4184" marR="4184" marT="4184" marB="0" anchor="ctr"/>
                </a:tc>
                <a:tc>
                  <a:txBody>
                    <a:bodyPr/>
                    <a:lstStyle/>
                    <a:p>
                      <a:pPr algn="ctr" fontAlgn="ctr"/>
                      <a:r>
                        <a:rPr lang="lt-LT" sz="1600" b="1" u="none" strike="noStrike" dirty="0">
                          <a:solidFill>
                            <a:srgbClr val="000000"/>
                          </a:solidFill>
                          <a:effectLst/>
                        </a:rPr>
                        <a:t>2020 metais panaudotos lėšos (kasinės išlaidos)</a:t>
                      </a:r>
                      <a:endParaRPr lang="lt-LT" sz="1600" b="1" i="0" u="none" strike="noStrike" dirty="0">
                        <a:solidFill>
                          <a:srgbClr val="000000"/>
                        </a:solidFill>
                        <a:effectLst/>
                        <a:latin typeface="Calibri" panose="020F0502020204030204" pitchFamily="34" charset="0"/>
                      </a:endParaRPr>
                    </a:p>
                  </a:txBody>
                  <a:tcPr marL="4184" marR="4184" marT="4184" marB="0" anchor="ctr"/>
                </a:tc>
                <a:tc>
                  <a:txBody>
                    <a:bodyPr/>
                    <a:lstStyle/>
                    <a:p>
                      <a:pPr algn="ctr" fontAlgn="ctr"/>
                      <a:r>
                        <a:rPr lang="lt-LT" sz="1600" b="1" u="none" strike="noStrike" dirty="0">
                          <a:solidFill>
                            <a:srgbClr val="000000"/>
                          </a:solidFill>
                          <a:effectLst/>
                        </a:rPr>
                        <a:t>Likutis</a:t>
                      </a:r>
                      <a:endParaRPr lang="lt-LT" sz="1600" b="1" i="0" u="none" strike="noStrike" dirty="0">
                        <a:solidFill>
                          <a:srgbClr val="000000"/>
                        </a:solidFill>
                        <a:effectLst/>
                        <a:latin typeface="Calibri" panose="020F0502020204030204" pitchFamily="34" charset="0"/>
                      </a:endParaRPr>
                    </a:p>
                  </a:txBody>
                  <a:tcPr marL="4184" marR="4184" marT="4184" marB="0" anchor="ctr"/>
                </a:tc>
                <a:tc>
                  <a:txBody>
                    <a:bodyPr/>
                    <a:lstStyle/>
                    <a:p>
                      <a:pPr algn="ctr" fontAlgn="ctr"/>
                      <a:r>
                        <a:rPr lang="lt-LT" sz="1600" b="1" u="none" strike="noStrike">
                          <a:solidFill>
                            <a:srgbClr val="000000"/>
                          </a:solidFill>
                          <a:effectLst/>
                        </a:rPr>
                        <a:t>Priežastis</a:t>
                      </a:r>
                      <a:endParaRPr lang="lt-LT" sz="1600" b="1" i="0" u="none" strike="noStrike">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3264592637"/>
                  </a:ext>
                </a:extLst>
              </a:tr>
              <a:tr h="656948">
                <a:tc>
                  <a:txBody>
                    <a:bodyPr/>
                    <a:lstStyle/>
                    <a:p>
                      <a:pPr algn="l" fontAlgn="ctr"/>
                      <a:r>
                        <a:rPr lang="lt-LT" sz="1600" b="0" u="none" strike="noStrike">
                          <a:solidFill>
                            <a:srgbClr val="000000"/>
                          </a:solidFill>
                          <a:effectLst/>
                        </a:rPr>
                        <a:t>Įgyvendinti projektą „Viešųjų erdvių ir gyvenamosios aplinkos gerinimas teritorijoje, besiribojančioje su Draugystės prospektu, Vytauto gatve, P. Višinskio gatve ir Dubijos gatve"</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dirty="0">
                          <a:solidFill>
                            <a:srgbClr val="000000"/>
                          </a:solidFill>
                          <a:effectLst/>
                        </a:rPr>
                        <a:t>4 074,20</a:t>
                      </a:r>
                      <a:endParaRPr lang="lt-LT" sz="1600" b="0" i="0" u="none" strike="noStrike" dirty="0">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3 668,90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dirty="0">
                          <a:solidFill>
                            <a:srgbClr val="000000"/>
                          </a:solidFill>
                          <a:effectLst/>
                        </a:rPr>
                        <a:t>-405,30</a:t>
                      </a:r>
                      <a:endParaRPr lang="lt-LT" sz="1600" b="0" i="0" u="none" strike="noStrike" dirty="0">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Metų eigoje buvo tikslinti asignavimai, tačiau neteisingai buvo patikslintos ES lėšos</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1290856521"/>
                  </a:ext>
                </a:extLst>
              </a:tr>
              <a:tr h="394168">
                <a:tc>
                  <a:txBody>
                    <a:bodyPr/>
                    <a:lstStyle/>
                    <a:p>
                      <a:pPr algn="l" fontAlgn="ctr"/>
                      <a:r>
                        <a:rPr lang="lt-LT" sz="1600" b="0" u="none" strike="noStrike">
                          <a:solidFill>
                            <a:srgbClr val="000000"/>
                          </a:solidFill>
                          <a:effectLst/>
                        </a:rPr>
                        <a:t>Įgyvendinti projektą „Šiaulių miesto centrinio ir Didždvario parkų bei jų prieigų sutvarkymas“</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3 439,00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2 582,40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-856,60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Planuota, kad bus baigti rangos darbai, tačiau darbų pabaiga nusikėlė į 2021 m.</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3358276470"/>
                  </a:ext>
                </a:extLst>
              </a:tr>
              <a:tr h="394168">
                <a:tc>
                  <a:txBody>
                    <a:bodyPr/>
                    <a:lstStyle/>
                    <a:p>
                      <a:pPr algn="l" fontAlgn="ctr"/>
                      <a:r>
                        <a:rPr lang="lt-LT" sz="1600" b="0" u="none" strike="noStrike">
                          <a:solidFill>
                            <a:srgbClr val="000000"/>
                          </a:solidFill>
                          <a:effectLst/>
                        </a:rPr>
                        <a:t>Įgyvendinti projektą „Aušros alėjos (nuo Žemaitės g. iki Varpo g.) viešųjų pastatų ir viešųjų erdvių prieigų rekonstrukcija"</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2 691,00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2 441,00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-250,00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Lėšos nepanaudotos dėl gauto avanso.</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1975878509"/>
                  </a:ext>
                </a:extLst>
              </a:tr>
              <a:tr h="262779">
                <a:tc>
                  <a:txBody>
                    <a:bodyPr/>
                    <a:lstStyle/>
                    <a:p>
                      <a:pPr algn="l" fontAlgn="ctr"/>
                      <a:r>
                        <a:rPr lang="lt-LT" sz="1600" b="0" u="none" strike="noStrike">
                          <a:solidFill>
                            <a:srgbClr val="000000"/>
                          </a:solidFill>
                          <a:effectLst/>
                        </a:rPr>
                        <a:t>Vykdyti Dainų parko pėsčiųjų ir dviračių takų plėtrą</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350,00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0,00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-350,00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Užsitęsė projektavimo darbai</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798740832"/>
                  </a:ext>
                </a:extLst>
              </a:tr>
              <a:tr h="262779">
                <a:tc>
                  <a:txBody>
                    <a:bodyPr/>
                    <a:lstStyle/>
                    <a:p>
                      <a:pPr algn="l" fontAlgn="ctr"/>
                      <a:r>
                        <a:rPr lang="lt-LT" sz="1600" b="0" u="none" strike="noStrike">
                          <a:solidFill>
                            <a:srgbClr val="000000"/>
                          </a:solidFill>
                          <a:effectLst/>
                        </a:rPr>
                        <a:t>Įgyvendinti projektą „Eismo saugumo priemonių įdiegimas Šiaulių mieste“</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1 058,30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720,30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-338,00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Esant karantinui, rangovas negalėjo atlikti visų numatytų darbų</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685991140"/>
                  </a:ext>
                </a:extLst>
              </a:tr>
              <a:tr h="262779">
                <a:tc>
                  <a:txBody>
                    <a:bodyPr/>
                    <a:lstStyle/>
                    <a:p>
                      <a:pPr algn="l" fontAlgn="ctr"/>
                      <a:r>
                        <a:rPr lang="lt-LT" sz="1600" b="0" u="none" strike="noStrike">
                          <a:solidFill>
                            <a:srgbClr val="000000"/>
                          </a:solidFill>
                          <a:effectLst/>
                        </a:rPr>
                        <a:t>Įgyvendinti projektą „Darnaus judumo priemonių diegimas Šiaulių mieste“</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1 386,80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935,10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-451,70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Nepanaudota dėl gauto avanso</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1434262087"/>
                  </a:ext>
                </a:extLst>
              </a:tr>
              <a:tr h="262779">
                <a:tc>
                  <a:txBody>
                    <a:bodyPr/>
                    <a:lstStyle/>
                    <a:p>
                      <a:pPr algn="l" fontAlgn="ctr"/>
                      <a:r>
                        <a:rPr lang="lt-LT" sz="1600" b="0" u="none" strike="noStrike">
                          <a:solidFill>
                            <a:srgbClr val="000000"/>
                          </a:solidFill>
                          <a:effectLst/>
                        </a:rPr>
                        <a:t>Įgyvendinti projektą „Pakruojo gatvės rekonstrukcija“</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1 574,60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1 060,70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r" fontAlgn="ctr"/>
                      <a:r>
                        <a:rPr lang="lt-LT" sz="1600" b="0" u="none" strike="noStrike">
                          <a:solidFill>
                            <a:srgbClr val="000000"/>
                          </a:solidFill>
                          <a:effectLst/>
                        </a:rPr>
                        <a:t>-513,90</a:t>
                      </a:r>
                      <a:endParaRPr lang="lt-LT" sz="1600" b="0" i="0" u="none" strike="noStrike">
                        <a:solidFill>
                          <a:srgbClr val="000000"/>
                        </a:solidFill>
                        <a:effectLst/>
                        <a:latin typeface="Calibri" panose="020F0502020204030204" pitchFamily="34" charset="0"/>
                      </a:endParaRPr>
                    </a:p>
                  </a:txBody>
                  <a:tcPr marL="4184" marR="4184" marT="4184" marB="0" anchor="ctr"/>
                </a:tc>
                <a:tc>
                  <a:txBody>
                    <a:bodyPr/>
                    <a:lstStyle/>
                    <a:p>
                      <a:pPr algn="l" fontAlgn="ctr"/>
                      <a:r>
                        <a:rPr lang="lt-LT" sz="1600" b="0" u="none" strike="noStrike" dirty="0">
                          <a:solidFill>
                            <a:srgbClr val="000000"/>
                          </a:solidFill>
                          <a:effectLst/>
                        </a:rPr>
                        <a:t>Vėlavo statybos užbaigimo dokumentų išdavimas</a:t>
                      </a:r>
                      <a:endParaRPr lang="lt-LT" sz="1600" b="0" i="0" u="none" strike="noStrike" dirty="0">
                        <a:solidFill>
                          <a:srgbClr val="000000"/>
                        </a:solidFill>
                        <a:effectLst/>
                        <a:latin typeface="Calibri" panose="020F0502020204030204" pitchFamily="34" charset="0"/>
                      </a:endParaRPr>
                    </a:p>
                  </a:txBody>
                  <a:tcPr marL="4184" marR="4184" marT="4184" marB="0" anchor="ctr"/>
                </a:tc>
                <a:extLst>
                  <a:ext uri="{0D108BD9-81ED-4DB2-BD59-A6C34878D82A}">
                    <a16:rowId xmlns:a16="http://schemas.microsoft.com/office/drawing/2014/main" val="55085028"/>
                  </a:ext>
                </a:extLst>
              </a:tr>
            </a:tbl>
          </a:graphicData>
        </a:graphic>
      </p:graphicFrame>
    </p:spTree>
    <p:extLst>
      <p:ext uri="{BB962C8B-B14F-4D97-AF65-F5344CB8AC3E}">
        <p14:creationId xmlns:p14="http://schemas.microsoft.com/office/powerpoint/2010/main" val="4030204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veikslėlis 1">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3" name="TextBox 2">
            <a:extLst>
              <a:ext uri="{FF2B5EF4-FFF2-40B4-BE49-F238E27FC236}">
                <a16:creationId xmlns:a16="http://schemas.microsoft.com/office/drawing/2014/main" id="{F8FEC40A-024D-4E3A-B49B-0700E6C56322}"/>
              </a:ext>
            </a:extLst>
          </p:cNvPr>
          <p:cNvSpPr txBox="1"/>
          <p:nvPr/>
        </p:nvSpPr>
        <p:spPr>
          <a:xfrm>
            <a:off x="263613" y="532875"/>
            <a:ext cx="6096001" cy="584775"/>
          </a:xfrm>
          <a:prstGeom prst="rect">
            <a:avLst/>
          </a:prstGeom>
          <a:noFill/>
        </p:spPr>
        <p:txBody>
          <a:bodyPr wrap="square" rtlCol="0">
            <a:spAutoFit/>
          </a:bodyPr>
          <a:lstStyle/>
          <a:p>
            <a:r>
              <a:rPr lang="lt-LT" sz="3200" b="1" dirty="0"/>
              <a:t>Ekonomika, investicijos, verslas</a:t>
            </a:r>
          </a:p>
        </p:txBody>
      </p:sp>
      <p:sp>
        <p:nvSpPr>
          <p:cNvPr id="4" name="TextBox 3">
            <a:extLst>
              <a:ext uri="{FF2B5EF4-FFF2-40B4-BE49-F238E27FC236}">
                <a16:creationId xmlns:a16="http://schemas.microsoft.com/office/drawing/2014/main" id="{A56DD927-1534-4F9D-8CC1-6B59A206FC5E}"/>
              </a:ext>
            </a:extLst>
          </p:cNvPr>
          <p:cNvSpPr txBox="1"/>
          <p:nvPr/>
        </p:nvSpPr>
        <p:spPr>
          <a:xfrm>
            <a:off x="263613" y="1324215"/>
            <a:ext cx="8302871" cy="4893647"/>
          </a:xfrm>
          <a:prstGeom prst="rect">
            <a:avLst/>
          </a:prstGeom>
          <a:noFill/>
        </p:spPr>
        <p:txBody>
          <a:bodyPr wrap="square" rtlCol="0">
            <a:spAutoFit/>
          </a:bodyPr>
          <a:lstStyle/>
          <a:p>
            <a:pPr marL="342900" indent="-342900" algn="just">
              <a:buSzPct val="150000"/>
              <a:buBlip>
                <a:blip r:embed="rId3"/>
              </a:buBlip>
            </a:pPr>
            <a:r>
              <a:rPr lang="lt-LT" sz="2600" dirty="0">
                <a:cs typeface="Times New Roman" panose="02020603050405020304" pitchFamily="18" charset="0"/>
              </a:rPr>
              <a:t>UAB „Busturas“ įsigijo 20 vnt. dėvėtų MAN A-21 markės autobusų;</a:t>
            </a:r>
          </a:p>
          <a:p>
            <a:pPr marL="342900" indent="-342900" algn="just">
              <a:buSzPct val="150000"/>
              <a:buBlip>
                <a:blip r:embed="rId3"/>
              </a:buBlip>
            </a:pPr>
            <a:r>
              <a:rPr lang="lt-LT" sz="2600" dirty="0">
                <a:cs typeface="Times New Roman" panose="02020603050405020304" pitchFamily="18" charset="0"/>
              </a:rPr>
              <a:t>keleiviai gali suplanuoti keliones viešuoju transportu Šiaulių mieste naudojant interaktyvų žemėlapį „Google </a:t>
            </a:r>
            <a:r>
              <a:rPr lang="lt-LT" sz="2600" dirty="0" err="1">
                <a:cs typeface="Times New Roman" panose="02020603050405020304" pitchFamily="18" charset="0"/>
              </a:rPr>
              <a:t>Maps</a:t>
            </a:r>
            <a:r>
              <a:rPr lang="lt-LT" sz="2600" dirty="0">
                <a:cs typeface="Times New Roman" panose="02020603050405020304" pitchFamily="18" charset="0"/>
              </a:rPr>
              <a:t>“;</a:t>
            </a:r>
          </a:p>
          <a:p>
            <a:pPr marL="342900" indent="-342900" algn="just">
              <a:buSzPct val="150000"/>
              <a:buBlip>
                <a:blip r:embed="rId3"/>
              </a:buBlip>
            </a:pPr>
            <a:r>
              <a:rPr lang="lt-LT" sz="2600" dirty="0">
                <a:cs typeface="Times New Roman" panose="02020603050405020304" pitchFamily="18" charset="0"/>
              </a:rPr>
              <a:t>AB „Šiaulių energija“ </a:t>
            </a:r>
            <a:r>
              <a:rPr lang="en-US" sz="2600" dirty="0" err="1">
                <a:cs typeface="Times New Roman" panose="02020603050405020304" pitchFamily="18" charset="0"/>
              </a:rPr>
              <a:t>renovavo</a:t>
            </a:r>
            <a:r>
              <a:rPr lang="en-US" sz="2600" dirty="0">
                <a:cs typeface="Times New Roman" panose="02020603050405020304" pitchFamily="18" charset="0"/>
              </a:rPr>
              <a:t> </a:t>
            </a:r>
            <a:r>
              <a:rPr lang="lt-LT" sz="2600" dirty="0">
                <a:cs typeface="Times New Roman" panose="02020603050405020304" pitchFamily="18" charset="0"/>
              </a:rPr>
              <a:t>7,4 km šilumos perdavimo tinklų už 5,07 mln. Eur., iš kurių 2,58 mln. Eur gauta parama. Taip pat bendrovė savo lėšomis vykdė centralizuoto šilumos perdavimo tinklo vamzdynų, patenkančių į teritorijas, kuriose Šiaulių miesto savivaldybė, įgyvendino viešosios infrastruktūros sutvarkymo projektus, rekonstravimo darbus;</a:t>
            </a:r>
          </a:p>
        </p:txBody>
      </p:sp>
      <p:pic>
        <p:nvPicPr>
          <p:cNvPr id="5"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30177" y="1324215"/>
            <a:ext cx="3258403" cy="2443802"/>
          </a:xfrm>
          <a:prstGeom prst="rect">
            <a:avLst/>
          </a:prstGeom>
        </p:spPr>
      </p:pic>
      <p:pic>
        <p:nvPicPr>
          <p:cNvPr id="6"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2422" y="4056580"/>
            <a:ext cx="3208271" cy="2284061"/>
          </a:xfrm>
          <a:prstGeom prst="rect">
            <a:avLst/>
          </a:prstGeom>
        </p:spPr>
      </p:pic>
    </p:spTree>
    <p:extLst>
      <p:ext uri="{BB962C8B-B14F-4D97-AF65-F5344CB8AC3E}">
        <p14:creationId xmlns:p14="http://schemas.microsoft.com/office/powerpoint/2010/main" val="1517428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2" name="TextBox 1">
            <a:extLst>
              <a:ext uri="{FF2B5EF4-FFF2-40B4-BE49-F238E27FC236}">
                <a16:creationId xmlns:a16="http://schemas.microsoft.com/office/drawing/2014/main" id="{A56DD927-1534-4F9D-8CC1-6B59A206FC5E}"/>
              </a:ext>
            </a:extLst>
          </p:cNvPr>
          <p:cNvSpPr txBox="1"/>
          <p:nvPr/>
        </p:nvSpPr>
        <p:spPr>
          <a:xfrm>
            <a:off x="263613" y="1324215"/>
            <a:ext cx="8302871" cy="5293757"/>
          </a:xfrm>
          <a:prstGeom prst="rect">
            <a:avLst/>
          </a:prstGeom>
          <a:noFill/>
        </p:spPr>
        <p:txBody>
          <a:bodyPr wrap="square" rtlCol="0">
            <a:spAutoFit/>
          </a:bodyPr>
          <a:lstStyle/>
          <a:p>
            <a:pPr marL="342900" indent="-342900" algn="just">
              <a:buSzPct val="150000"/>
              <a:buBlip>
                <a:blip r:embed="rId3"/>
              </a:buBlip>
            </a:pPr>
            <a:r>
              <a:rPr lang="lt-LT" sz="2600" dirty="0">
                <a:cs typeface="Times New Roman" panose="02020603050405020304" pitchFamily="18" charset="0"/>
              </a:rPr>
              <a:t>UAB „Šiaulių gatvių apšvietimas“ pasirašė finansavimo sutartį pagal 2020 m. gegužės 5 d. Lietuvos verslo paramos agentūros paskelbtą kvietimą „Gatvių apšvietimo modernizavimas“. 2021 – 2022 m. bus įgyvendinamas Šiaulių miesto gatvių apšvietimo sistemos modernizavimo projektas (bendra projekto vertė – 3,2 mln. Eur, ES finansavimo intensyvumas – 50%);</a:t>
            </a:r>
          </a:p>
          <a:p>
            <a:pPr marL="342900" indent="-342900" algn="just">
              <a:buSzPct val="150000"/>
              <a:buBlip>
                <a:blip r:embed="rId3"/>
              </a:buBlip>
            </a:pPr>
            <a:r>
              <a:rPr lang="lt-LT" sz="2600" dirty="0">
                <a:cs typeface="Times New Roman" panose="02020603050405020304" pitchFamily="18" charset="0"/>
              </a:rPr>
              <a:t>AB „Šiaulių vandenys“ užbaigė vandentiekio ir nuotekų bei paviršinių nuotekų tinklų rekonstrukcijos darbus pagal du Europos Sąjungos finansuojamus projektus. Nuo 2017 metų Šiauliuose rekonstruota 20,9 km vandentiekio, 27,7 km nuotekų vamzdyno ir 18,2 km paviršinių nuotekų tinklų.</a:t>
            </a:r>
          </a:p>
        </p:txBody>
      </p:sp>
      <p:sp>
        <p:nvSpPr>
          <p:cNvPr id="7" name="TextBox 6"/>
          <p:cNvSpPr txBox="1"/>
          <p:nvPr/>
        </p:nvSpPr>
        <p:spPr>
          <a:xfrm>
            <a:off x="8472614" y="2113859"/>
            <a:ext cx="3528885" cy="338554"/>
          </a:xfrm>
          <a:prstGeom prst="rect">
            <a:avLst/>
          </a:prstGeom>
          <a:noFill/>
        </p:spPr>
        <p:txBody>
          <a:bodyPr wrap="square" rtlCol="0">
            <a:spAutoFit/>
          </a:bodyPr>
          <a:lstStyle/>
          <a:p>
            <a:pPr algn="just"/>
            <a:r>
              <a:rPr lang="lt-LT" sz="1600" b="1" dirty="0">
                <a:cs typeface="Times New Roman" panose="02020603050405020304" pitchFamily="18" charset="0"/>
              </a:rPr>
              <a:t>       </a:t>
            </a:r>
            <a:endParaRPr lang="lt-LT" sz="1600" dirty="0">
              <a:cs typeface="Times New Roman" panose="02020603050405020304" pitchFamily="18" charset="0"/>
            </a:endParaRPr>
          </a:p>
        </p:txBody>
      </p:sp>
      <p:sp>
        <p:nvSpPr>
          <p:cNvPr id="11" name="TextBox 10">
            <a:extLst>
              <a:ext uri="{FF2B5EF4-FFF2-40B4-BE49-F238E27FC236}">
                <a16:creationId xmlns:a16="http://schemas.microsoft.com/office/drawing/2014/main" id="{F8FEC40A-024D-4E3A-B49B-0700E6C56322}"/>
              </a:ext>
            </a:extLst>
          </p:cNvPr>
          <p:cNvSpPr txBox="1"/>
          <p:nvPr/>
        </p:nvSpPr>
        <p:spPr>
          <a:xfrm>
            <a:off x="263613" y="404472"/>
            <a:ext cx="6096001" cy="584775"/>
          </a:xfrm>
          <a:prstGeom prst="rect">
            <a:avLst/>
          </a:prstGeom>
          <a:noFill/>
        </p:spPr>
        <p:txBody>
          <a:bodyPr wrap="square" rtlCol="0">
            <a:spAutoFit/>
          </a:bodyPr>
          <a:lstStyle/>
          <a:p>
            <a:r>
              <a:rPr lang="lt-LT" sz="3200" b="1" dirty="0"/>
              <a:t>Ekonomika, investicijos, verslas</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88263" y="1324215"/>
            <a:ext cx="3113236" cy="262263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8263" y="4115051"/>
            <a:ext cx="3113236" cy="2341733"/>
          </a:xfrm>
          <a:prstGeom prst="rect">
            <a:avLst/>
          </a:prstGeom>
        </p:spPr>
      </p:pic>
    </p:spTree>
    <p:extLst>
      <p:ext uri="{BB962C8B-B14F-4D97-AF65-F5344CB8AC3E}">
        <p14:creationId xmlns:p14="http://schemas.microsoft.com/office/powerpoint/2010/main" val="537057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330323" y="421143"/>
            <a:ext cx="6096001" cy="584775"/>
          </a:xfrm>
          <a:prstGeom prst="rect">
            <a:avLst/>
          </a:prstGeom>
          <a:noFill/>
        </p:spPr>
        <p:txBody>
          <a:bodyPr wrap="square" rtlCol="0">
            <a:spAutoFit/>
          </a:bodyPr>
          <a:lstStyle/>
          <a:p>
            <a:r>
              <a:rPr lang="lt-LT" sz="3200" b="1" dirty="0"/>
              <a:t>Infrastruktūriniai projektai</a:t>
            </a:r>
          </a:p>
        </p:txBody>
      </p:sp>
      <p:sp>
        <p:nvSpPr>
          <p:cNvPr id="8" name="TextBox 7">
            <a:extLst>
              <a:ext uri="{FF2B5EF4-FFF2-40B4-BE49-F238E27FC236}">
                <a16:creationId xmlns:a16="http://schemas.microsoft.com/office/drawing/2014/main" id="{2DC4B995-8785-4207-9CEF-07B4DE0FF461}"/>
              </a:ext>
            </a:extLst>
          </p:cNvPr>
          <p:cNvSpPr txBox="1"/>
          <p:nvPr/>
        </p:nvSpPr>
        <p:spPr>
          <a:xfrm>
            <a:off x="646546" y="1880776"/>
            <a:ext cx="11225986" cy="4324261"/>
          </a:xfrm>
          <a:prstGeom prst="rect">
            <a:avLst/>
          </a:prstGeom>
          <a:noFill/>
        </p:spPr>
        <p:txBody>
          <a:bodyPr wrap="square" rtlCol="0">
            <a:spAutoFit/>
          </a:bodyPr>
          <a:lstStyle/>
          <a:p>
            <a:pPr marL="342900" indent="-342900" algn="just">
              <a:spcAft>
                <a:spcPts val="600"/>
              </a:spcAft>
              <a:buSzPct val="150000"/>
              <a:buBlip>
                <a:blip r:embed="rId3"/>
              </a:buBlip>
            </a:pPr>
            <a:r>
              <a:rPr lang="lt-LT" sz="2400" dirty="0">
                <a:cs typeface="Times New Roman" panose="02020603050405020304" pitchFamily="18" charset="0"/>
              </a:rPr>
              <a:t>tęsiama Prisikėlimo aikštės rekonstrukcija (2020 m. darbų vertė 1,65 mln. Eur)</a:t>
            </a:r>
            <a:r>
              <a:rPr lang="en-US" sz="2400" dirty="0">
                <a:cs typeface="Times New Roman" panose="02020603050405020304" pitchFamily="18" charset="0"/>
              </a:rPr>
              <a:t>;</a:t>
            </a:r>
            <a:endParaRPr lang="lt-LT" sz="2400" dirty="0">
              <a:cs typeface="Times New Roman" panose="02020603050405020304" pitchFamily="18" charset="0"/>
            </a:endParaRPr>
          </a:p>
          <a:p>
            <a:pPr marL="342900" indent="-342900" algn="just">
              <a:spcAft>
                <a:spcPts val="600"/>
              </a:spcAft>
              <a:buSzPct val="150000"/>
              <a:buBlip>
                <a:blip r:embed="rId3"/>
              </a:buBlip>
            </a:pPr>
            <a:r>
              <a:rPr lang="lt-LT" sz="2400" dirty="0">
                <a:cs typeface="Times New Roman" panose="02020603050405020304" pitchFamily="18" charset="0"/>
              </a:rPr>
              <a:t>tęsiama Vilniaus g. bulvaro rekonstrukcija (2020 m. darbų vertė 2,52 mln. Eur)</a:t>
            </a:r>
            <a:r>
              <a:rPr lang="en-US" sz="2400" dirty="0">
                <a:cs typeface="Times New Roman" panose="02020603050405020304" pitchFamily="18" charset="0"/>
              </a:rPr>
              <a:t>;</a:t>
            </a:r>
            <a:endParaRPr lang="lt-LT" sz="2400" dirty="0">
              <a:cs typeface="Times New Roman" panose="02020603050405020304" pitchFamily="18" charset="0"/>
            </a:endParaRPr>
          </a:p>
          <a:p>
            <a:pPr marL="342900" indent="-342900" algn="just">
              <a:spcAft>
                <a:spcPts val="600"/>
              </a:spcAft>
              <a:buSzPct val="150000"/>
              <a:buBlip>
                <a:blip r:embed="rId3"/>
              </a:buBlip>
            </a:pPr>
            <a:r>
              <a:rPr lang="lt-LT" sz="2400" dirty="0">
                <a:cs typeface="Times New Roman" panose="02020603050405020304" pitchFamily="18" charset="0"/>
              </a:rPr>
              <a:t>tęsiamas Viešųjų erdvių ir gyvenamosios aplinkos sutvarkymas teritorijoje, besiribojančioje su Draugystės prospektu (2020 m. darbų vertė 3,66 mln. Eur)</a:t>
            </a:r>
            <a:r>
              <a:rPr lang="en-US" sz="2400" dirty="0">
                <a:cs typeface="Times New Roman" panose="02020603050405020304" pitchFamily="18" charset="0"/>
              </a:rPr>
              <a:t>;</a:t>
            </a:r>
            <a:endParaRPr lang="lt-LT" sz="2400" dirty="0">
              <a:cs typeface="Times New Roman" panose="02020603050405020304" pitchFamily="18" charset="0"/>
            </a:endParaRPr>
          </a:p>
          <a:p>
            <a:pPr marL="342900" indent="-342900" algn="just">
              <a:spcAft>
                <a:spcPts val="600"/>
              </a:spcAft>
              <a:buSzPct val="150000"/>
              <a:buBlip>
                <a:blip r:embed="rId3"/>
              </a:buBlip>
            </a:pPr>
            <a:r>
              <a:rPr lang="lt-LT" sz="2400" dirty="0">
                <a:cs typeface="Times New Roman" panose="02020603050405020304" pitchFamily="18" charset="0"/>
              </a:rPr>
              <a:t>tęsiamas Centrinio ir Didždvario parkų tvarkymas (2020 m. darbų vertė 2,58 mln. Eur)</a:t>
            </a:r>
            <a:r>
              <a:rPr lang="en-US" sz="2400" dirty="0">
                <a:cs typeface="Times New Roman" panose="02020603050405020304" pitchFamily="18" charset="0"/>
              </a:rPr>
              <a:t>;</a:t>
            </a:r>
            <a:endParaRPr lang="lt-LT" sz="2400" dirty="0">
              <a:cs typeface="Times New Roman" panose="02020603050405020304" pitchFamily="18" charset="0"/>
            </a:endParaRPr>
          </a:p>
          <a:p>
            <a:pPr marL="342900" indent="-342900" algn="just">
              <a:spcAft>
                <a:spcPts val="600"/>
              </a:spcAft>
              <a:buSzPct val="150000"/>
              <a:buBlip>
                <a:blip r:embed="rId3"/>
              </a:buBlip>
            </a:pPr>
            <a:r>
              <a:rPr lang="lt-LT" sz="2400" dirty="0">
                <a:cs typeface="Times New Roman" panose="02020603050405020304" pitchFamily="18" charset="0"/>
              </a:rPr>
              <a:t>tęsiamas Darnaus judumo priemonių diegimas (2020 m. darbų vertė 0,93 mln. Eur)</a:t>
            </a:r>
            <a:r>
              <a:rPr lang="en-US" sz="2400" dirty="0">
                <a:cs typeface="Times New Roman" panose="02020603050405020304" pitchFamily="18" charset="0"/>
              </a:rPr>
              <a:t>;</a:t>
            </a:r>
            <a:endParaRPr lang="lt-LT" sz="2400" dirty="0">
              <a:cs typeface="Times New Roman" panose="02020603050405020304" pitchFamily="18" charset="0"/>
            </a:endParaRPr>
          </a:p>
          <a:p>
            <a:pPr marL="342900" indent="-342900" algn="just">
              <a:spcAft>
                <a:spcPts val="600"/>
              </a:spcAft>
              <a:buSzPct val="150000"/>
              <a:buBlip>
                <a:blip r:embed="rId3"/>
              </a:buBlip>
            </a:pPr>
            <a:r>
              <a:rPr lang="lt-LT" sz="2400" dirty="0">
                <a:cs typeface="Times New Roman" panose="02020603050405020304" pitchFamily="18" charset="0"/>
              </a:rPr>
              <a:t>tęsiamas Eismo saugumo priemonių įdiegimas (2020 m. darbų vertė 0,72 mln. Eur)</a:t>
            </a:r>
            <a:r>
              <a:rPr lang="en-US" sz="2400" dirty="0">
                <a:cs typeface="Times New Roman" panose="02020603050405020304" pitchFamily="18" charset="0"/>
              </a:rPr>
              <a:t>;</a:t>
            </a:r>
            <a:endParaRPr lang="lt-LT" sz="2400" dirty="0">
              <a:cs typeface="Times New Roman" panose="02020603050405020304" pitchFamily="18" charset="0"/>
            </a:endParaRPr>
          </a:p>
          <a:p>
            <a:pPr marL="342900" indent="-342900" algn="just">
              <a:spcAft>
                <a:spcPts val="600"/>
              </a:spcAft>
              <a:buSzPct val="150000"/>
              <a:buBlip>
                <a:blip r:embed="rId3"/>
              </a:buBlip>
            </a:pPr>
            <a:r>
              <a:rPr lang="lt-LT" sz="2400" dirty="0">
                <a:cs typeface="Times New Roman" panose="02020603050405020304" pitchFamily="18" charset="0"/>
              </a:rPr>
              <a:t>tęsiama P. Višinskio gatvės viešųjų erdvių pritaikymas (2020 m.darbų vertė 0,6 mln. Eur)</a:t>
            </a:r>
            <a:r>
              <a:rPr lang="en-US" sz="2400" dirty="0">
                <a:cs typeface="Times New Roman" panose="02020603050405020304" pitchFamily="18" charset="0"/>
              </a:rPr>
              <a:t>.</a:t>
            </a:r>
            <a:endParaRPr lang="lt-LT" sz="2400" dirty="0">
              <a:cs typeface="Times New Roman" panose="02020603050405020304" pitchFamily="18" charset="0"/>
            </a:endParaRPr>
          </a:p>
          <a:p>
            <a:pPr algn="just">
              <a:spcAft>
                <a:spcPts val="600"/>
              </a:spcAft>
              <a:buSzPct val="150000"/>
            </a:pPr>
            <a:r>
              <a:rPr lang="lt-LT" sz="2400" dirty="0">
                <a:cs typeface="Times New Roman" panose="02020603050405020304" pitchFamily="18" charset="0"/>
              </a:rPr>
              <a:t>Iš viso šių projektų 2020 m. darbų vertė </a:t>
            </a:r>
            <a:r>
              <a:rPr lang="lt-LT" sz="2400" b="1" dirty="0">
                <a:cs typeface="Times New Roman" panose="02020603050405020304" pitchFamily="18" charset="0"/>
              </a:rPr>
              <a:t>12,66 mln. eurų</a:t>
            </a:r>
          </a:p>
        </p:txBody>
      </p:sp>
      <p:sp>
        <p:nvSpPr>
          <p:cNvPr id="2" name="TextBox 1">
            <a:extLst>
              <a:ext uri="{FF2B5EF4-FFF2-40B4-BE49-F238E27FC236}">
                <a16:creationId xmlns:a16="http://schemas.microsoft.com/office/drawing/2014/main" id="{347DF0A3-85A0-47D5-AC0A-C8F9A5AF59D8}"/>
              </a:ext>
            </a:extLst>
          </p:cNvPr>
          <p:cNvSpPr txBox="1"/>
          <p:nvPr/>
        </p:nvSpPr>
        <p:spPr>
          <a:xfrm>
            <a:off x="1644073" y="1239054"/>
            <a:ext cx="9153236" cy="523220"/>
          </a:xfrm>
          <a:prstGeom prst="rect">
            <a:avLst/>
          </a:prstGeom>
          <a:noFill/>
        </p:spPr>
        <p:txBody>
          <a:bodyPr wrap="square" rtlCol="0">
            <a:spAutoFit/>
          </a:bodyPr>
          <a:lstStyle/>
          <a:p>
            <a:r>
              <a:rPr lang="lt-LT" b="0" i="0" dirty="0">
                <a:solidFill>
                  <a:srgbClr val="262626"/>
                </a:solidFill>
                <a:effectLst/>
                <a:latin typeface="Courier New" panose="02070309020205020404" pitchFamily="49" charset="0"/>
              </a:rPr>
              <a:t> </a:t>
            </a:r>
            <a:r>
              <a:rPr lang="lt-LT" sz="2800" b="1" dirty="0">
                <a:cs typeface="Times New Roman" panose="02020603050405020304" pitchFamily="18" charset="0"/>
              </a:rPr>
              <a:t>Uždaviniui ,,Sutvarkyti viešąsias erdves" vykdyti projektai:</a:t>
            </a:r>
          </a:p>
        </p:txBody>
      </p:sp>
    </p:spTree>
    <p:extLst>
      <p:ext uri="{BB962C8B-B14F-4D97-AF65-F5344CB8AC3E}">
        <p14:creationId xmlns:p14="http://schemas.microsoft.com/office/powerpoint/2010/main" val="41489895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460952" y="362105"/>
            <a:ext cx="6096001" cy="584775"/>
          </a:xfrm>
          <a:prstGeom prst="rect">
            <a:avLst/>
          </a:prstGeom>
          <a:noFill/>
        </p:spPr>
        <p:txBody>
          <a:bodyPr wrap="square" rtlCol="0">
            <a:spAutoFit/>
          </a:bodyPr>
          <a:lstStyle/>
          <a:p>
            <a:r>
              <a:rPr lang="lt-LT" sz="3200" b="1" dirty="0"/>
              <a:t>Infrastruktūriniai projektai</a:t>
            </a:r>
          </a:p>
        </p:txBody>
      </p:sp>
      <p:sp>
        <p:nvSpPr>
          <p:cNvPr id="8" name="TextBox 7">
            <a:extLst>
              <a:ext uri="{FF2B5EF4-FFF2-40B4-BE49-F238E27FC236}">
                <a16:creationId xmlns:a16="http://schemas.microsoft.com/office/drawing/2014/main" id="{2DC4B995-8785-4207-9CEF-07B4DE0FF461}"/>
              </a:ext>
            </a:extLst>
          </p:cNvPr>
          <p:cNvSpPr txBox="1"/>
          <p:nvPr/>
        </p:nvSpPr>
        <p:spPr>
          <a:xfrm>
            <a:off x="340198" y="1239480"/>
            <a:ext cx="11398080" cy="1938992"/>
          </a:xfrm>
          <a:prstGeom prst="rect">
            <a:avLst/>
          </a:prstGeom>
          <a:noFill/>
        </p:spPr>
        <p:txBody>
          <a:bodyPr wrap="square" rtlCol="0">
            <a:spAutoFit/>
          </a:bodyPr>
          <a:lstStyle/>
          <a:p>
            <a:pPr marL="342900" indent="-342900" algn="just">
              <a:buSzPct val="150000"/>
              <a:buBlip>
                <a:blip r:embed="rId3"/>
              </a:buBlip>
            </a:pPr>
            <a:r>
              <a:rPr lang="lt-LT" sz="2400" dirty="0">
                <a:cs typeface="Times New Roman" panose="02020603050405020304" pitchFamily="18" charset="0"/>
              </a:rPr>
              <a:t>Rekonstruota Aušros alėja nuo Varpo g. iki Žemaitės g. (2020 m. darbų vertė </a:t>
            </a:r>
            <a:r>
              <a:rPr lang="lt-LT" sz="2400" b="1" dirty="0">
                <a:cs typeface="Times New Roman" panose="02020603050405020304" pitchFamily="18" charset="0"/>
              </a:rPr>
              <a:t>2,44 mln. Eur</a:t>
            </a:r>
            <a:r>
              <a:rPr lang="lt-LT" sz="2400" dirty="0">
                <a:cs typeface="Times New Roman" panose="02020603050405020304" pitchFamily="18" charset="0"/>
              </a:rPr>
              <a:t>), atkarpa 630 m kartu su šaligatviais iš abiejų pusių, pakeistos gatvės apšvietimo atramos ir lempos į LED ir atliktas viešųjų erdvių prie Šiaulių kamerinės salės Polifonija, Šiaulių apskrities P. Višinskio viešosios bibliotekos, Šiaulių kultūros centro ir Didždvario parko atnaujinimas</a:t>
            </a:r>
          </a:p>
        </p:txBody>
      </p:sp>
      <p:sp>
        <p:nvSpPr>
          <p:cNvPr id="2" name="TextBox 1">
            <a:extLst>
              <a:ext uri="{FF2B5EF4-FFF2-40B4-BE49-F238E27FC236}">
                <a16:creationId xmlns:a16="http://schemas.microsoft.com/office/drawing/2014/main" id="{DED1529D-14C5-4DA3-A98F-BF952FDB6C15}"/>
              </a:ext>
            </a:extLst>
          </p:cNvPr>
          <p:cNvSpPr txBox="1"/>
          <p:nvPr/>
        </p:nvSpPr>
        <p:spPr>
          <a:xfrm>
            <a:off x="3862787" y="3178472"/>
            <a:ext cx="1717963" cy="369332"/>
          </a:xfrm>
          <a:prstGeom prst="rect">
            <a:avLst/>
          </a:prstGeom>
          <a:noFill/>
        </p:spPr>
        <p:txBody>
          <a:bodyPr wrap="square" rtlCol="0">
            <a:spAutoFit/>
          </a:bodyPr>
          <a:lstStyle/>
          <a:p>
            <a:r>
              <a:rPr lang="lt-LT" dirty="0"/>
              <a:t>Prieš</a:t>
            </a:r>
          </a:p>
        </p:txBody>
      </p:sp>
      <p:sp>
        <p:nvSpPr>
          <p:cNvPr id="4" name="TextBox 3">
            <a:extLst>
              <a:ext uri="{FF2B5EF4-FFF2-40B4-BE49-F238E27FC236}">
                <a16:creationId xmlns:a16="http://schemas.microsoft.com/office/drawing/2014/main" id="{64AD23A8-112D-4BA2-B7AD-BD98AC4F3BB3}"/>
              </a:ext>
            </a:extLst>
          </p:cNvPr>
          <p:cNvSpPr txBox="1"/>
          <p:nvPr/>
        </p:nvSpPr>
        <p:spPr>
          <a:xfrm>
            <a:off x="8768395" y="3178472"/>
            <a:ext cx="868219" cy="369332"/>
          </a:xfrm>
          <a:prstGeom prst="rect">
            <a:avLst/>
          </a:prstGeom>
          <a:noFill/>
        </p:spPr>
        <p:txBody>
          <a:bodyPr wrap="square" rtlCol="0">
            <a:spAutoFit/>
          </a:bodyPr>
          <a:lstStyle/>
          <a:p>
            <a:r>
              <a:rPr lang="lt-LT" dirty="0"/>
              <a:t>Po</a:t>
            </a:r>
          </a:p>
        </p:txBody>
      </p:sp>
      <p:pic>
        <p:nvPicPr>
          <p:cNvPr id="4098" name="Picture 2" descr="Vaizdo rezultatas pagal užklausą „aušros alėja šiauliai“">
            <a:extLst>
              <a:ext uri="{FF2B5EF4-FFF2-40B4-BE49-F238E27FC236}">
                <a16:creationId xmlns:a16="http://schemas.microsoft.com/office/drawing/2014/main" id="{54EABA23-D505-48E4-81ED-4E81BB84CF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197" y="3498742"/>
            <a:ext cx="5873747" cy="330006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Jau leidžiamas eismas atnaujinta Aušros alėja">
            <a:extLst>
              <a:ext uri="{FF2B5EF4-FFF2-40B4-BE49-F238E27FC236}">
                <a16:creationId xmlns:a16="http://schemas.microsoft.com/office/drawing/2014/main" id="{B20452E1-A7E9-46A7-80C2-B8EC5FEFC24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19905"/>
          <a:stretch/>
        </p:blipFill>
        <p:spPr bwMode="auto">
          <a:xfrm>
            <a:off x="6213944" y="3498742"/>
            <a:ext cx="5873745" cy="33000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0117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414299" y="404724"/>
            <a:ext cx="6096001" cy="584775"/>
          </a:xfrm>
          <a:prstGeom prst="rect">
            <a:avLst/>
          </a:prstGeom>
          <a:noFill/>
        </p:spPr>
        <p:txBody>
          <a:bodyPr wrap="square" rtlCol="0">
            <a:spAutoFit/>
          </a:bodyPr>
          <a:lstStyle/>
          <a:p>
            <a:r>
              <a:rPr lang="lt-LT" sz="3200" b="1" dirty="0"/>
              <a:t>Infrastruktūriniai projektai</a:t>
            </a:r>
          </a:p>
        </p:txBody>
      </p:sp>
      <p:sp>
        <p:nvSpPr>
          <p:cNvPr id="8" name="TextBox 7">
            <a:extLst>
              <a:ext uri="{FF2B5EF4-FFF2-40B4-BE49-F238E27FC236}">
                <a16:creationId xmlns:a16="http://schemas.microsoft.com/office/drawing/2014/main" id="{2DC4B995-8785-4207-9CEF-07B4DE0FF461}"/>
              </a:ext>
            </a:extLst>
          </p:cNvPr>
          <p:cNvSpPr txBox="1"/>
          <p:nvPr/>
        </p:nvSpPr>
        <p:spPr>
          <a:xfrm>
            <a:off x="177282" y="1260131"/>
            <a:ext cx="11597951" cy="1569660"/>
          </a:xfrm>
          <a:prstGeom prst="rect">
            <a:avLst/>
          </a:prstGeom>
          <a:noFill/>
        </p:spPr>
        <p:txBody>
          <a:bodyPr wrap="square" rtlCol="0">
            <a:spAutoFit/>
          </a:bodyPr>
          <a:lstStyle/>
          <a:p>
            <a:pPr marL="342900" indent="-342900" algn="just">
              <a:buSzPct val="150000"/>
              <a:buBlip>
                <a:blip r:embed="rId3"/>
              </a:buBlip>
            </a:pPr>
            <a:r>
              <a:rPr lang="lt-LT" sz="2400" dirty="0">
                <a:cs typeface="Times New Roman" panose="02020603050405020304" pitchFamily="18" charset="0"/>
              </a:rPr>
              <a:t>Rekonstruota Poilsio gatvė (</a:t>
            </a:r>
            <a:r>
              <a:rPr lang="en-US" sz="2400" dirty="0">
                <a:cs typeface="Times New Roman" panose="02020603050405020304" pitchFamily="18" charset="0"/>
              </a:rPr>
              <a:t>2020 m. </a:t>
            </a:r>
            <a:r>
              <a:rPr lang="lt-LT" sz="2400" dirty="0">
                <a:cs typeface="Times New Roman" panose="02020603050405020304" pitchFamily="18" charset="0"/>
              </a:rPr>
              <a:t>darbų vertė </a:t>
            </a:r>
            <a:r>
              <a:rPr lang="lt-LT" sz="2400" b="1" dirty="0">
                <a:cs typeface="Times New Roman" panose="02020603050405020304" pitchFamily="18" charset="0"/>
              </a:rPr>
              <a:t>1,4</a:t>
            </a:r>
            <a:r>
              <a:rPr lang="en-US" sz="2400" b="1" dirty="0">
                <a:cs typeface="Times New Roman" panose="02020603050405020304" pitchFamily="18" charset="0"/>
              </a:rPr>
              <a:t>4</a:t>
            </a:r>
            <a:r>
              <a:rPr lang="lt-LT" sz="2400" b="1" dirty="0">
                <a:cs typeface="Times New Roman" panose="02020603050405020304" pitchFamily="18" charset="0"/>
              </a:rPr>
              <a:t> mln. Eur</a:t>
            </a:r>
            <a:r>
              <a:rPr lang="lt-LT" sz="2400" dirty="0">
                <a:cs typeface="Times New Roman" panose="02020603050405020304" pitchFamily="18" charset="0"/>
              </a:rPr>
              <a:t>), atkarpa 800 m kartu su pėsčiųjų taku 972 m, asfaltuota 993 kv.m 51 vietos mašinų stovėjimo aikštelė prie bažnytėlės ir atnaujinta 18 vietų aikštelė prie paplūdimio 752 kv.m trinkelių danga, tarp gatvės ir pėsčiųjų tako įrengta 17 automobilių stovėjimo vietų 891 kv.</a:t>
            </a:r>
            <a:r>
              <a:rPr lang="en-US" sz="2400" dirty="0">
                <a:cs typeface="Times New Roman" panose="02020603050405020304" pitchFamily="18" charset="0"/>
              </a:rPr>
              <a:t> </a:t>
            </a:r>
            <a:r>
              <a:rPr lang="lt-LT" sz="2400" dirty="0">
                <a:cs typeface="Times New Roman" panose="02020603050405020304" pitchFamily="18" charset="0"/>
              </a:rPr>
              <a:t>m</a:t>
            </a:r>
            <a:r>
              <a:rPr lang="en-US" sz="2400" dirty="0">
                <a:cs typeface="Times New Roman" panose="02020603050405020304" pitchFamily="18" charset="0"/>
              </a:rPr>
              <a:t>.</a:t>
            </a:r>
            <a:r>
              <a:rPr lang="lt-LT" sz="2400" dirty="0">
                <a:cs typeface="Times New Roman" panose="02020603050405020304" pitchFamily="18" charset="0"/>
              </a:rPr>
              <a:t> </a:t>
            </a:r>
          </a:p>
        </p:txBody>
      </p:sp>
      <p:pic>
        <p:nvPicPr>
          <p:cNvPr id="1026" name="Picture 2" descr="Vaizdo rezultatas pagal užklausą „baciunu gatves rekonstrukcija“">
            <a:extLst>
              <a:ext uri="{FF2B5EF4-FFF2-40B4-BE49-F238E27FC236}">
                <a16:creationId xmlns:a16="http://schemas.microsoft.com/office/drawing/2014/main" id="{531E8675-E09B-4145-9FED-9BC60D7725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726" y="3220201"/>
            <a:ext cx="6540273" cy="358948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aizdo rezultatas pagal užklausą „poilsio gatvė“">
            <a:extLst>
              <a:ext uri="{FF2B5EF4-FFF2-40B4-BE49-F238E27FC236}">
                <a16:creationId xmlns:a16="http://schemas.microsoft.com/office/drawing/2014/main" id="{03364923-708C-47E5-8106-280D934854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07" y="3237438"/>
            <a:ext cx="5661333" cy="358948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ED1529D-14C5-4DA3-A98F-BF952FDB6C15}"/>
              </a:ext>
            </a:extLst>
          </p:cNvPr>
          <p:cNvSpPr txBox="1"/>
          <p:nvPr/>
        </p:nvSpPr>
        <p:spPr>
          <a:xfrm>
            <a:off x="2370242" y="2744126"/>
            <a:ext cx="1717963" cy="369332"/>
          </a:xfrm>
          <a:prstGeom prst="rect">
            <a:avLst/>
          </a:prstGeom>
          <a:noFill/>
        </p:spPr>
        <p:txBody>
          <a:bodyPr wrap="square" rtlCol="0">
            <a:spAutoFit/>
          </a:bodyPr>
          <a:lstStyle/>
          <a:p>
            <a:r>
              <a:rPr lang="lt-LT" dirty="0"/>
              <a:t>Prieš</a:t>
            </a:r>
          </a:p>
        </p:txBody>
      </p:sp>
      <p:sp>
        <p:nvSpPr>
          <p:cNvPr id="4" name="TextBox 3">
            <a:extLst>
              <a:ext uri="{FF2B5EF4-FFF2-40B4-BE49-F238E27FC236}">
                <a16:creationId xmlns:a16="http://schemas.microsoft.com/office/drawing/2014/main" id="{64AD23A8-112D-4BA2-B7AD-BD98AC4F3BB3}"/>
              </a:ext>
            </a:extLst>
          </p:cNvPr>
          <p:cNvSpPr txBox="1"/>
          <p:nvPr/>
        </p:nvSpPr>
        <p:spPr>
          <a:xfrm>
            <a:off x="8607202" y="2757667"/>
            <a:ext cx="868219" cy="369332"/>
          </a:xfrm>
          <a:prstGeom prst="rect">
            <a:avLst/>
          </a:prstGeom>
          <a:noFill/>
        </p:spPr>
        <p:txBody>
          <a:bodyPr wrap="square" rtlCol="0">
            <a:spAutoFit/>
          </a:bodyPr>
          <a:lstStyle/>
          <a:p>
            <a:r>
              <a:rPr lang="lt-LT" dirty="0"/>
              <a:t>Po</a:t>
            </a:r>
          </a:p>
        </p:txBody>
      </p:sp>
    </p:spTree>
    <p:extLst>
      <p:ext uri="{BB962C8B-B14F-4D97-AF65-F5344CB8AC3E}">
        <p14:creationId xmlns:p14="http://schemas.microsoft.com/office/powerpoint/2010/main" val="1424463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330323" y="524511"/>
            <a:ext cx="6096001" cy="584775"/>
          </a:xfrm>
          <a:prstGeom prst="rect">
            <a:avLst/>
          </a:prstGeom>
          <a:noFill/>
        </p:spPr>
        <p:txBody>
          <a:bodyPr wrap="square" rtlCol="0">
            <a:spAutoFit/>
          </a:bodyPr>
          <a:lstStyle/>
          <a:p>
            <a:r>
              <a:rPr lang="lt-LT" sz="3200" b="1" dirty="0"/>
              <a:t>Infrastruktūriniai projektai</a:t>
            </a:r>
          </a:p>
        </p:txBody>
      </p:sp>
      <p:sp>
        <p:nvSpPr>
          <p:cNvPr id="8" name="TextBox 7">
            <a:extLst>
              <a:ext uri="{FF2B5EF4-FFF2-40B4-BE49-F238E27FC236}">
                <a16:creationId xmlns:a16="http://schemas.microsoft.com/office/drawing/2014/main" id="{2DC4B995-8785-4207-9CEF-07B4DE0FF461}"/>
              </a:ext>
            </a:extLst>
          </p:cNvPr>
          <p:cNvSpPr txBox="1"/>
          <p:nvPr/>
        </p:nvSpPr>
        <p:spPr>
          <a:xfrm>
            <a:off x="330323" y="1261438"/>
            <a:ext cx="11524005" cy="1569660"/>
          </a:xfrm>
          <a:prstGeom prst="rect">
            <a:avLst/>
          </a:prstGeom>
          <a:noFill/>
        </p:spPr>
        <p:txBody>
          <a:bodyPr wrap="square" rtlCol="0">
            <a:spAutoFit/>
          </a:bodyPr>
          <a:lstStyle/>
          <a:p>
            <a:pPr marL="342900" indent="-342900" algn="just">
              <a:buSzPct val="150000"/>
              <a:buBlip>
                <a:blip r:embed="rId3"/>
              </a:buBlip>
            </a:pPr>
            <a:r>
              <a:rPr lang="lt-LT" sz="2400" dirty="0">
                <a:cs typeface="Times New Roman" panose="02020603050405020304" pitchFamily="18" charset="0"/>
              </a:rPr>
              <a:t>Buvo tęsiami Bačiūnų gatvės rekonstrukcijos darbai (2020 m. darbų vertė </a:t>
            </a:r>
            <a:r>
              <a:rPr lang="lt-LT" sz="2400" b="1" dirty="0">
                <a:cs typeface="Times New Roman" panose="02020603050405020304" pitchFamily="18" charset="0"/>
              </a:rPr>
              <a:t>5,77 mln. Eur</a:t>
            </a:r>
            <a:r>
              <a:rPr lang="lt-LT" sz="2400" dirty="0">
                <a:cs typeface="Times New Roman" panose="02020603050405020304" pitchFamily="18" charset="0"/>
              </a:rPr>
              <a:t>, atkarpa 3,58 km, rekonstruotas pėsčiųjų takas 3,2 km, įrengtas naujas pėsčiųjų takas 0,72 km </a:t>
            </a:r>
            <a:r>
              <a:rPr lang="lt-LT" sz="2400" b="0" i="0" dirty="0">
                <a:solidFill>
                  <a:srgbClr val="262626"/>
                </a:solidFill>
                <a:effectLst/>
                <a:latin typeface="Calibri" panose="020F0502020204030204" pitchFamily="34" charset="0"/>
              </a:rPr>
              <a:t>atnaujinti apšvietimo tinklai, įrengtas atskiras apšvietimas pėsčiųjų dviračių takui</a:t>
            </a:r>
            <a:r>
              <a:rPr lang="lt-LT" sz="2400" dirty="0">
                <a:cs typeface="Times New Roman" panose="02020603050405020304" pitchFamily="18" charset="0"/>
              </a:rPr>
              <a:t>, </a:t>
            </a:r>
            <a:r>
              <a:rPr lang="lt-LT" sz="2400" b="0" i="0" dirty="0">
                <a:solidFill>
                  <a:srgbClr val="262626"/>
                </a:solidFill>
                <a:effectLst/>
                <a:latin typeface="Calibri" panose="020F0502020204030204" pitchFamily="34" charset="0"/>
              </a:rPr>
              <a:t>atnaujinti ESO ir elektroninių ryšių tinklai; </a:t>
            </a:r>
            <a:r>
              <a:rPr lang="lt-LT" sz="2400" dirty="0">
                <a:cs typeface="Times New Roman" panose="02020603050405020304" pitchFamily="18" charset="0"/>
              </a:rPr>
              <a:t>įrengtos naujos autobusų stotelės.</a:t>
            </a:r>
          </a:p>
        </p:txBody>
      </p:sp>
      <p:sp>
        <p:nvSpPr>
          <p:cNvPr id="2" name="TextBox 1">
            <a:extLst>
              <a:ext uri="{FF2B5EF4-FFF2-40B4-BE49-F238E27FC236}">
                <a16:creationId xmlns:a16="http://schemas.microsoft.com/office/drawing/2014/main" id="{DED1529D-14C5-4DA3-A98F-BF952FDB6C15}"/>
              </a:ext>
            </a:extLst>
          </p:cNvPr>
          <p:cNvSpPr txBox="1"/>
          <p:nvPr/>
        </p:nvSpPr>
        <p:spPr>
          <a:xfrm>
            <a:off x="2837853" y="2770787"/>
            <a:ext cx="1717963" cy="369332"/>
          </a:xfrm>
          <a:prstGeom prst="rect">
            <a:avLst/>
          </a:prstGeom>
          <a:noFill/>
        </p:spPr>
        <p:txBody>
          <a:bodyPr wrap="square" rtlCol="0">
            <a:spAutoFit/>
          </a:bodyPr>
          <a:lstStyle/>
          <a:p>
            <a:r>
              <a:rPr lang="lt-LT" dirty="0"/>
              <a:t>Prieš</a:t>
            </a:r>
          </a:p>
        </p:txBody>
      </p:sp>
      <p:sp>
        <p:nvSpPr>
          <p:cNvPr id="4" name="TextBox 3">
            <a:extLst>
              <a:ext uri="{FF2B5EF4-FFF2-40B4-BE49-F238E27FC236}">
                <a16:creationId xmlns:a16="http://schemas.microsoft.com/office/drawing/2014/main" id="{64AD23A8-112D-4BA2-B7AD-BD98AC4F3BB3}"/>
              </a:ext>
            </a:extLst>
          </p:cNvPr>
          <p:cNvSpPr txBox="1"/>
          <p:nvPr/>
        </p:nvSpPr>
        <p:spPr>
          <a:xfrm>
            <a:off x="8507165" y="2802845"/>
            <a:ext cx="868219" cy="369332"/>
          </a:xfrm>
          <a:prstGeom prst="rect">
            <a:avLst/>
          </a:prstGeom>
          <a:noFill/>
        </p:spPr>
        <p:txBody>
          <a:bodyPr wrap="square" rtlCol="0">
            <a:spAutoFit/>
          </a:bodyPr>
          <a:lstStyle/>
          <a:p>
            <a:r>
              <a:rPr lang="lt-LT" dirty="0"/>
              <a:t>Po</a:t>
            </a:r>
          </a:p>
        </p:txBody>
      </p:sp>
      <p:pic>
        <p:nvPicPr>
          <p:cNvPr id="2050" name="Picture 2" descr="Vaizdo rezultatas pagal užklausą „bačiūnų gatvė“">
            <a:extLst>
              <a:ext uri="{FF2B5EF4-FFF2-40B4-BE49-F238E27FC236}">
                <a16:creationId xmlns:a16="http://schemas.microsoft.com/office/drawing/2014/main" id="{5D857FBF-B325-453A-8DB8-F8A21169E4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435" y="3140119"/>
            <a:ext cx="5575922" cy="371365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Vaizdo rezultatas pagal užklausą „bačiūnų gatvės rekonstrukcija“">
            <a:extLst>
              <a:ext uri="{FF2B5EF4-FFF2-40B4-BE49-F238E27FC236}">
                <a16:creationId xmlns:a16="http://schemas.microsoft.com/office/drawing/2014/main" id="{E0D12907-A091-45F6-9C3E-FDA4ADC016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3602" y="3128633"/>
            <a:ext cx="5372591" cy="3725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653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2" name="TextBox 1">
            <a:extLst>
              <a:ext uri="{FF2B5EF4-FFF2-40B4-BE49-F238E27FC236}">
                <a16:creationId xmlns:a16="http://schemas.microsoft.com/office/drawing/2014/main" id="{A56DD927-1534-4F9D-8CC1-6B59A206FC5E}"/>
              </a:ext>
            </a:extLst>
          </p:cNvPr>
          <p:cNvSpPr txBox="1"/>
          <p:nvPr/>
        </p:nvSpPr>
        <p:spPr>
          <a:xfrm>
            <a:off x="536291" y="1439284"/>
            <a:ext cx="11306522" cy="1261884"/>
          </a:xfrm>
          <a:prstGeom prst="rect">
            <a:avLst/>
          </a:prstGeom>
          <a:noFill/>
        </p:spPr>
        <p:txBody>
          <a:bodyPr wrap="square" rtlCol="0">
            <a:spAutoFit/>
          </a:bodyPr>
          <a:lstStyle/>
          <a:p>
            <a:pPr marL="342900" indent="-342900">
              <a:buSzPct val="150000"/>
              <a:buBlip>
                <a:blip r:embed="rId3"/>
              </a:buBlip>
            </a:pPr>
            <a:r>
              <a:rPr lang="lt-LT" sz="2400" dirty="0"/>
              <a:t>Šiaulių miesto savivaldybės 20</a:t>
            </a:r>
            <a:r>
              <a:rPr lang="en-US" sz="2400" dirty="0"/>
              <a:t>20</a:t>
            </a:r>
            <a:r>
              <a:rPr lang="lt-LT" sz="2400" dirty="0"/>
              <a:t> m. </a:t>
            </a:r>
            <a:r>
              <a:rPr lang="en-GB" sz="2400" dirty="0" err="1"/>
              <a:t>biudžeto</a:t>
            </a:r>
            <a:r>
              <a:rPr lang="en-GB" sz="2400" dirty="0"/>
              <a:t> </a:t>
            </a:r>
            <a:r>
              <a:rPr lang="en-GB" sz="2400" dirty="0" err="1"/>
              <a:t>patvirtintas</a:t>
            </a:r>
            <a:r>
              <a:rPr lang="en-GB" sz="2400" dirty="0"/>
              <a:t> </a:t>
            </a:r>
            <a:r>
              <a:rPr lang="en-GB" sz="2400" dirty="0" err="1"/>
              <a:t>pajamų</a:t>
            </a:r>
            <a:r>
              <a:rPr lang="en-GB" sz="2400" dirty="0"/>
              <a:t> </a:t>
            </a:r>
            <a:r>
              <a:rPr lang="en-GB" sz="2400" dirty="0" err="1"/>
              <a:t>planas</a:t>
            </a:r>
            <a:r>
              <a:rPr lang="lt-LT" sz="2400" dirty="0"/>
              <a:t>, lyginant su 201</a:t>
            </a:r>
            <a:r>
              <a:rPr lang="en-US" sz="2400" dirty="0"/>
              <a:t>8</a:t>
            </a:r>
            <a:r>
              <a:rPr lang="lt-LT" sz="2400" dirty="0"/>
              <a:t> m., didėjo </a:t>
            </a:r>
            <a:r>
              <a:rPr lang="en-US" sz="2400" dirty="0"/>
              <a:t>19,4</a:t>
            </a:r>
            <a:r>
              <a:rPr lang="lt-LT" sz="2400" dirty="0"/>
              <a:t> proc. ir </a:t>
            </a:r>
            <a:r>
              <a:rPr lang="en-GB" sz="2400" dirty="0" err="1"/>
              <a:t>sudarė</a:t>
            </a:r>
            <a:r>
              <a:rPr lang="en-GB" sz="2400" dirty="0"/>
              <a:t> </a:t>
            </a:r>
            <a:r>
              <a:rPr lang="en-US" sz="2400" dirty="0"/>
              <a:t>177,5 </a:t>
            </a:r>
            <a:r>
              <a:rPr lang="lt-LT" sz="2400" dirty="0"/>
              <a:t>mln. </a:t>
            </a:r>
            <a:r>
              <a:rPr lang="en-GB" sz="2400" dirty="0"/>
              <a:t>Eur</a:t>
            </a:r>
            <a:r>
              <a:rPr lang="lt-LT" sz="2400" dirty="0"/>
              <a:t>.</a:t>
            </a:r>
          </a:p>
          <a:p>
            <a:pPr>
              <a:buSzPct val="150000"/>
            </a:pPr>
            <a:endParaRPr lang="en-US" sz="2800" dirty="0"/>
          </a:p>
        </p:txBody>
      </p:sp>
      <p:sp>
        <p:nvSpPr>
          <p:cNvPr id="6" name="TextBox 5">
            <a:extLst>
              <a:ext uri="{FF2B5EF4-FFF2-40B4-BE49-F238E27FC236}">
                <a16:creationId xmlns:a16="http://schemas.microsoft.com/office/drawing/2014/main" id="{F8FEC40A-024D-4E3A-B49B-0700E6C56322}"/>
              </a:ext>
            </a:extLst>
          </p:cNvPr>
          <p:cNvSpPr txBox="1"/>
          <p:nvPr/>
        </p:nvSpPr>
        <p:spPr>
          <a:xfrm>
            <a:off x="1114095" y="483476"/>
            <a:ext cx="6096001" cy="584775"/>
          </a:xfrm>
          <a:prstGeom prst="rect">
            <a:avLst/>
          </a:prstGeom>
          <a:noFill/>
        </p:spPr>
        <p:txBody>
          <a:bodyPr wrap="square" rtlCol="0">
            <a:spAutoFit/>
          </a:bodyPr>
          <a:lstStyle/>
          <a:p>
            <a:r>
              <a:rPr lang="lt-LT" sz="3200" b="1" dirty="0"/>
              <a:t>Finansų valdymas</a:t>
            </a:r>
          </a:p>
        </p:txBody>
      </p:sp>
      <p:graphicFrame>
        <p:nvGraphicFramePr>
          <p:cNvPr id="7" name="Diagrama 6">
            <a:extLst>
              <a:ext uri="{FF2B5EF4-FFF2-40B4-BE49-F238E27FC236}">
                <a16:creationId xmlns:a16="http://schemas.microsoft.com/office/drawing/2014/main" id="{33942E29-23CC-4CC6-B74B-55B454F0C4AE}"/>
              </a:ext>
            </a:extLst>
          </p:cNvPr>
          <p:cNvGraphicFramePr>
            <a:graphicFrameLocks/>
          </p:cNvGraphicFramePr>
          <p:nvPr>
            <p:extLst>
              <p:ext uri="{D42A27DB-BD31-4B8C-83A1-F6EECF244321}">
                <p14:modId xmlns:p14="http://schemas.microsoft.com/office/powerpoint/2010/main" val="2366200140"/>
              </p:ext>
            </p:extLst>
          </p:nvPr>
        </p:nvGraphicFramePr>
        <p:xfrm>
          <a:off x="2659224" y="2424063"/>
          <a:ext cx="7483152" cy="4182009"/>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0682054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358316" y="660342"/>
            <a:ext cx="6096001" cy="584775"/>
          </a:xfrm>
          <a:prstGeom prst="rect">
            <a:avLst/>
          </a:prstGeom>
          <a:noFill/>
        </p:spPr>
        <p:txBody>
          <a:bodyPr wrap="square" rtlCol="0">
            <a:spAutoFit/>
          </a:bodyPr>
          <a:lstStyle/>
          <a:p>
            <a:r>
              <a:rPr lang="lt-LT" sz="3200" b="1" dirty="0"/>
              <a:t>Infrastruktūriniai projektai</a:t>
            </a:r>
          </a:p>
        </p:txBody>
      </p:sp>
      <p:sp>
        <p:nvSpPr>
          <p:cNvPr id="8" name="TextBox 7">
            <a:extLst>
              <a:ext uri="{FF2B5EF4-FFF2-40B4-BE49-F238E27FC236}">
                <a16:creationId xmlns:a16="http://schemas.microsoft.com/office/drawing/2014/main" id="{2DC4B995-8785-4207-9CEF-07B4DE0FF461}"/>
              </a:ext>
            </a:extLst>
          </p:cNvPr>
          <p:cNvSpPr txBox="1"/>
          <p:nvPr/>
        </p:nvSpPr>
        <p:spPr>
          <a:xfrm>
            <a:off x="552232" y="1280719"/>
            <a:ext cx="11281452" cy="5216813"/>
          </a:xfrm>
          <a:prstGeom prst="rect">
            <a:avLst/>
          </a:prstGeom>
          <a:noFill/>
        </p:spPr>
        <p:txBody>
          <a:bodyPr wrap="square" rtlCol="0">
            <a:spAutoFit/>
          </a:bodyPr>
          <a:lstStyle/>
          <a:p>
            <a:pPr algn="just">
              <a:spcAft>
                <a:spcPts val="600"/>
              </a:spcAft>
              <a:buSzPct val="150000"/>
            </a:pPr>
            <a:r>
              <a:rPr lang="en-US" sz="2400" dirty="0">
                <a:cs typeface="Times New Roman" panose="02020603050405020304" pitchFamily="18" charset="0"/>
              </a:rPr>
              <a:t> </a:t>
            </a:r>
          </a:p>
          <a:p>
            <a:pPr marL="342900" indent="-342900" algn="just">
              <a:spcAft>
                <a:spcPts val="600"/>
              </a:spcAft>
              <a:buSzPct val="150000"/>
              <a:buBlip>
                <a:blip r:embed="rId3"/>
              </a:buBlip>
            </a:pPr>
            <a:r>
              <a:rPr lang="lt-LT" sz="2200" dirty="0">
                <a:cs typeface="Times New Roman" panose="02020603050405020304" pitchFamily="18" charset="0"/>
              </a:rPr>
              <a:t>p</a:t>
            </a:r>
            <a:r>
              <a:rPr lang="en-US" sz="2200" dirty="0">
                <a:cs typeface="Times New Roman" panose="02020603050405020304" pitchFamily="18" charset="0"/>
              </a:rPr>
              <a:t>rad</a:t>
            </a:r>
            <a:r>
              <a:rPr lang="lt-LT" sz="2200" dirty="0">
                <a:cs typeface="Times New Roman" panose="02020603050405020304" pitchFamily="18" charset="0"/>
              </a:rPr>
              <a:t>ėta viaduko Žemaitės g. rekonstrukcija (2020 m. darbų vertė 0,6 mln. Eur)</a:t>
            </a:r>
            <a:r>
              <a:rPr lang="en-US" sz="2200" dirty="0">
                <a:cs typeface="Times New Roman" panose="02020603050405020304" pitchFamily="18" charset="0"/>
              </a:rPr>
              <a:t>;</a:t>
            </a:r>
            <a:endParaRPr lang="lt-LT" sz="2200" dirty="0">
              <a:cs typeface="Times New Roman" panose="02020603050405020304" pitchFamily="18" charset="0"/>
            </a:endParaRPr>
          </a:p>
          <a:p>
            <a:pPr marL="342900" indent="-342900" algn="just">
              <a:spcAft>
                <a:spcPts val="600"/>
              </a:spcAft>
              <a:buSzPct val="150000"/>
              <a:buBlip>
                <a:blip r:embed="rId3"/>
              </a:buBlip>
            </a:pPr>
            <a:r>
              <a:rPr lang="lt-LT" sz="2200" dirty="0">
                <a:cs typeface="Times New Roman" panose="02020603050405020304" pitchFamily="18" charset="0"/>
              </a:rPr>
              <a:t>užklotas naujas asfalto sluoksnis Gardino g. </a:t>
            </a:r>
            <a:r>
              <a:rPr lang="en-US" sz="2200" dirty="0">
                <a:cs typeface="Times New Roman" panose="02020603050405020304" pitchFamily="18" charset="0"/>
              </a:rPr>
              <a:t>0,924 km </a:t>
            </a:r>
            <a:r>
              <a:rPr lang="lt-LT" sz="2200" dirty="0">
                <a:cs typeface="Times New Roman" panose="02020603050405020304" pitchFamily="18" charset="0"/>
              </a:rPr>
              <a:t>(2020 m. darbų vertė 0,6 mln. Eur)</a:t>
            </a:r>
            <a:r>
              <a:rPr lang="en-US" sz="2200" dirty="0">
                <a:cs typeface="Times New Roman" panose="02020603050405020304" pitchFamily="18" charset="0"/>
              </a:rPr>
              <a:t>, </a:t>
            </a:r>
            <a:r>
              <a:rPr lang="en-US" sz="2200" dirty="0" err="1">
                <a:cs typeface="Times New Roman" panose="02020603050405020304" pitchFamily="18" charset="0"/>
              </a:rPr>
              <a:t>kartu</a:t>
            </a:r>
            <a:r>
              <a:rPr lang="en-US" sz="2200" dirty="0">
                <a:cs typeface="Times New Roman" panose="02020603050405020304" pitchFamily="18" charset="0"/>
              </a:rPr>
              <a:t> </a:t>
            </a:r>
            <a:r>
              <a:rPr lang="lt-LT" sz="2200" b="0" i="0" dirty="0">
                <a:solidFill>
                  <a:srgbClr val="262626"/>
                </a:solidFill>
                <a:effectLst/>
                <a:latin typeface="Calibri" panose="020F0502020204030204" pitchFamily="34" charset="0"/>
              </a:rPr>
              <a:t>atnaujinta ir Gardino g. dviračių tako asfalto danga</a:t>
            </a:r>
            <a:r>
              <a:rPr lang="en-US" sz="2200" b="0" i="0" dirty="0">
                <a:solidFill>
                  <a:srgbClr val="262626"/>
                </a:solidFill>
                <a:effectLst/>
                <a:latin typeface="Calibri" panose="020F0502020204030204" pitchFamily="34" charset="0"/>
              </a:rPr>
              <a:t>;</a:t>
            </a:r>
            <a:endParaRPr lang="lt-LT" sz="2200" dirty="0">
              <a:cs typeface="Times New Roman" panose="02020603050405020304" pitchFamily="18" charset="0"/>
            </a:endParaRPr>
          </a:p>
          <a:p>
            <a:pPr marL="342900" indent="-342900" algn="just">
              <a:spcAft>
                <a:spcPts val="600"/>
              </a:spcAft>
              <a:buSzPct val="150000"/>
              <a:buBlip>
                <a:blip r:embed="rId3"/>
              </a:buBlip>
            </a:pPr>
            <a:r>
              <a:rPr lang="lt-LT" sz="2200" dirty="0">
                <a:cs typeface="Times New Roman" panose="02020603050405020304" pitchFamily="18" charset="0"/>
              </a:rPr>
              <a:t>užklotas naujas asfalto sluoksnis Dubijos g. </a:t>
            </a:r>
            <a:r>
              <a:rPr lang="en-US" sz="2200" dirty="0">
                <a:cs typeface="Times New Roman" panose="02020603050405020304" pitchFamily="18" charset="0"/>
              </a:rPr>
              <a:t> 0,433 km </a:t>
            </a:r>
            <a:r>
              <a:rPr lang="lt-LT" sz="2200" dirty="0">
                <a:cs typeface="Times New Roman" panose="02020603050405020304" pitchFamily="18" charset="0"/>
              </a:rPr>
              <a:t>(2020 m. darbų vertė 0,3 mln. Eur)</a:t>
            </a:r>
            <a:r>
              <a:rPr lang="en-US" sz="2200" dirty="0">
                <a:cs typeface="Times New Roman" panose="02020603050405020304" pitchFamily="18" charset="0"/>
              </a:rPr>
              <a:t>;</a:t>
            </a:r>
            <a:endParaRPr lang="lt-LT" sz="2200" dirty="0">
              <a:cs typeface="Times New Roman" panose="02020603050405020304" pitchFamily="18" charset="0"/>
            </a:endParaRPr>
          </a:p>
          <a:p>
            <a:pPr marL="342900" indent="-342900" algn="just">
              <a:spcAft>
                <a:spcPts val="600"/>
              </a:spcAft>
              <a:buSzPct val="150000"/>
              <a:buBlip>
                <a:blip r:embed="rId3"/>
              </a:buBlip>
            </a:pPr>
            <a:r>
              <a:rPr lang="lt-LT" sz="2200" dirty="0">
                <a:cs typeface="Times New Roman" panose="02020603050405020304" pitchFamily="18" charset="0"/>
              </a:rPr>
              <a:t>remontuota Sondeckio g. 0,35 km (2020 m. darbų vertė 0,24 mln. Eur)</a:t>
            </a:r>
            <a:r>
              <a:rPr lang="en-US" sz="2200" dirty="0">
                <a:cs typeface="Times New Roman" panose="02020603050405020304" pitchFamily="18" charset="0"/>
              </a:rPr>
              <a:t>;</a:t>
            </a:r>
            <a:endParaRPr lang="lt-LT" sz="2200" dirty="0">
              <a:cs typeface="Times New Roman" panose="02020603050405020304" pitchFamily="18" charset="0"/>
            </a:endParaRPr>
          </a:p>
          <a:p>
            <a:pPr marL="342900" indent="-342900" algn="just">
              <a:spcAft>
                <a:spcPts val="600"/>
              </a:spcAft>
              <a:buSzPct val="150000"/>
              <a:buBlip>
                <a:blip r:embed="rId3"/>
              </a:buBlip>
            </a:pPr>
            <a:r>
              <a:rPr lang="lt-LT" sz="2200" dirty="0">
                <a:cs typeface="Times New Roman" panose="02020603050405020304" pitchFamily="18" charset="0"/>
              </a:rPr>
              <a:t>rekonstruota Tilžės – Gegužių g. sankryža (2020 m. darbų vertė 0,13 mln. Eur)</a:t>
            </a:r>
            <a:r>
              <a:rPr lang="en-US" sz="2200" dirty="0">
                <a:cs typeface="Times New Roman" panose="02020603050405020304" pitchFamily="18" charset="0"/>
              </a:rPr>
              <a:t>;</a:t>
            </a:r>
            <a:endParaRPr lang="lt-LT" sz="2200" dirty="0">
              <a:cs typeface="Times New Roman" panose="02020603050405020304" pitchFamily="18" charset="0"/>
            </a:endParaRPr>
          </a:p>
          <a:p>
            <a:pPr marL="342900" indent="-342900" algn="just">
              <a:spcAft>
                <a:spcPts val="600"/>
              </a:spcAft>
              <a:buSzPct val="150000"/>
              <a:buBlip>
                <a:blip r:embed="rId3"/>
              </a:buBlip>
            </a:pPr>
            <a:r>
              <a:rPr lang="lt-LT" sz="2200" dirty="0">
                <a:cs typeface="Times New Roman" panose="02020603050405020304" pitchFamily="18" charset="0"/>
              </a:rPr>
              <a:t>baigta Tilžės g.  Nuo Aušros al. </a:t>
            </a:r>
            <a:r>
              <a:rPr lang="en-US" sz="2200" dirty="0" err="1">
                <a:cs typeface="Times New Roman" panose="02020603050405020304" pitchFamily="18" charset="0"/>
              </a:rPr>
              <a:t>ik</a:t>
            </a:r>
            <a:r>
              <a:rPr lang="lt-LT" sz="2200" dirty="0">
                <a:cs typeface="Times New Roman" panose="02020603050405020304" pitchFamily="18" charset="0"/>
              </a:rPr>
              <a:t>i Vaidoto g. 1,68 km dviračių tako rekonstrukcija (2020 m.</a:t>
            </a:r>
            <a:r>
              <a:rPr lang="en-US" sz="2200" dirty="0">
                <a:cs typeface="Times New Roman" panose="02020603050405020304" pitchFamily="18" charset="0"/>
              </a:rPr>
              <a:t> </a:t>
            </a:r>
            <a:r>
              <a:rPr lang="lt-LT" sz="2200" dirty="0">
                <a:cs typeface="Times New Roman" panose="02020603050405020304" pitchFamily="18" charset="0"/>
              </a:rPr>
              <a:t>darbų vertė 0,11 mln. Eur)</a:t>
            </a:r>
            <a:r>
              <a:rPr lang="en-US" sz="2200" dirty="0">
                <a:cs typeface="Times New Roman" panose="02020603050405020304" pitchFamily="18" charset="0"/>
              </a:rPr>
              <a:t>;</a:t>
            </a:r>
            <a:endParaRPr lang="lt-LT" sz="2200" dirty="0">
              <a:cs typeface="Times New Roman" panose="02020603050405020304" pitchFamily="18" charset="0"/>
            </a:endParaRPr>
          </a:p>
          <a:p>
            <a:pPr marL="342900" indent="-342900" algn="just">
              <a:spcAft>
                <a:spcPts val="600"/>
              </a:spcAft>
              <a:buSzPct val="150000"/>
              <a:buBlip>
                <a:blip r:embed="rId3"/>
              </a:buBlip>
            </a:pPr>
            <a:r>
              <a:rPr lang="lt-LT" sz="2200" dirty="0">
                <a:cs typeface="Times New Roman" panose="02020603050405020304" pitchFamily="18" charset="0"/>
              </a:rPr>
              <a:t>baigta Tilžės g. 0,95 km dviračių tako nuo Vaidoto iki miesto ribos rekonstrukcija (2020 m. darbų vertė 0,16 mln. Eur)</a:t>
            </a:r>
            <a:r>
              <a:rPr lang="en-US" sz="2200" dirty="0">
                <a:cs typeface="Times New Roman" panose="02020603050405020304" pitchFamily="18" charset="0"/>
              </a:rPr>
              <a:t>;</a:t>
            </a:r>
            <a:endParaRPr lang="lt-LT" sz="2200" dirty="0">
              <a:cs typeface="Times New Roman" panose="02020603050405020304" pitchFamily="18" charset="0"/>
            </a:endParaRPr>
          </a:p>
          <a:p>
            <a:pPr marL="342900" indent="-342900" algn="just">
              <a:spcAft>
                <a:spcPts val="600"/>
              </a:spcAft>
              <a:buSzPct val="150000"/>
              <a:buBlip>
                <a:blip r:embed="rId3"/>
              </a:buBlip>
            </a:pPr>
            <a:r>
              <a:rPr lang="lt-LT" sz="2200" dirty="0">
                <a:cs typeface="Times New Roman" panose="02020603050405020304" pitchFamily="18" charset="0"/>
              </a:rPr>
              <a:t>baigta Pakruojo g. 1,49 km rekonstrukcija (2020 m. darbų vertė 1 mln. Eur)</a:t>
            </a:r>
            <a:r>
              <a:rPr lang="en-US" sz="2200" dirty="0">
                <a:cs typeface="Times New Roman" panose="02020603050405020304" pitchFamily="18" charset="0"/>
              </a:rPr>
              <a:t>.</a:t>
            </a:r>
            <a:endParaRPr lang="lt-LT" sz="2200" dirty="0">
              <a:cs typeface="Times New Roman" panose="02020603050405020304" pitchFamily="18" charset="0"/>
            </a:endParaRPr>
          </a:p>
          <a:p>
            <a:pPr algn="just">
              <a:buSzPct val="150000"/>
            </a:pPr>
            <a:r>
              <a:rPr lang="lt-LT" sz="2200" dirty="0">
                <a:cs typeface="Times New Roman" panose="02020603050405020304" pitchFamily="18" charset="0"/>
              </a:rPr>
              <a:t>Iš viso šių objektų darbų vertė: </a:t>
            </a:r>
            <a:r>
              <a:rPr lang="lt-LT" sz="2200" b="1" dirty="0">
                <a:cs typeface="Times New Roman" panose="02020603050405020304" pitchFamily="18" charset="0"/>
              </a:rPr>
              <a:t>3,14 mln. eurų</a:t>
            </a:r>
          </a:p>
        </p:txBody>
      </p:sp>
      <p:sp>
        <p:nvSpPr>
          <p:cNvPr id="5" name="TextBox 4">
            <a:extLst>
              <a:ext uri="{FF2B5EF4-FFF2-40B4-BE49-F238E27FC236}">
                <a16:creationId xmlns:a16="http://schemas.microsoft.com/office/drawing/2014/main" id="{AD6327D9-9131-4FBB-B6CD-896844CC9763}"/>
              </a:ext>
            </a:extLst>
          </p:cNvPr>
          <p:cNvSpPr txBox="1"/>
          <p:nvPr/>
        </p:nvSpPr>
        <p:spPr>
          <a:xfrm>
            <a:off x="358316" y="1280719"/>
            <a:ext cx="11606625" cy="461665"/>
          </a:xfrm>
          <a:prstGeom prst="rect">
            <a:avLst/>
          </a:prstGeom>
          <a:noFill/>
        </p:spPr>
        <p:txBody>
          <a:bodyPr wrap="square" rtlCol="0">
            <a:spAutoFit/>
          </a:bodyPr>
          <a:lstStyle/>
          <a:p>
            <a:r>
              <a:rPr lang="lt-LT" b="0" i="0" dirty="0">
                <a:solidFill>
                  <a:srgbClr val="262626"/>
                </a:solidFill>
                <a:effectLst/>
                <a:latin typeface="Courier New" panose="02070309020205020404" pitchFamily="49" charset="0"/>
              </a:rPr>
              <a:t> </a:t>
            </a:r>
            <a:r>
              <a:rPr lang="lt-LT" sz="2400" b="1" dirty="0">
                <a:cs typeface="Times New Roman" panose="02020603050405020304" pitchFamily="18" charset="0"/>
              </a:rPr>
              <a:t>Uždaviniui ,,</a:t>
            </a:r>
            <a:r>
              <a:rPr lang="fi-FI" sz="2400" b="1" dirty="0">
                <a:cs typeface="Times New Roman" panose="02020603050405020304" pitchFamily="18" charset="0"/>
              </a:rPr>
              <a:t> Tobulinti miesto vidaus susisiekimo sistemą</a:t>
            </a:r>
            <a:r>
              <a:rPr lang="lt-LT" sz="2400" b="1" dirty="0">
                <a:cs typeface="Times New Roman" panose="02020603050405020304" pitchFamily="18" charset="0"/>
              </a:rPr>
              <a:t>" vykdyti pagrindinai projektai:</a:t>
            </a:r>
          </a:p>
        </p:txBody>
      </p:sp>
    </p:spTree>
    <p:extLst>
      <p:ext uri="{BB962C8B-B14F-4D97-AF65-F5344CB8AC3E}">
        <p14:creationId xmlns:p14="http://schemas.microsoft.com/office/powerpoint/2010/main" val="6057006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251468" y="478636"/>
            <a:ext cx="6096001" cy="584775"/>
          </a:xfrm>
          <a:prstGeom prst="rect">
            <a:avLst/>
          </a:prstGeom>
          <a:noFill/>
        </p:spPr>
        <p:txBody>
          <a:bodyPr wrap="square" rtlCol="0">
            <a:spAutoFit/>
          </a:bodyPr>
          <a:lstStyle/>
          <a:p>
            <a:r>
              <a:rPr lang="lt-LT" sz="3200" b="1" dirty="0"/>
              <a:t>Infrastruktūriniai projektai</a:t>
            </a:r>
          </a:p>
        </p:txBody>
      </p:sp>
      <p:sp>
        <p:nvSpPr>
          <p:cNvPr id="8" name="TextBox 7">
            <a:extLst>
              <a:ext uri="{FF2B5EF4-FFF2-40B4-BE49-F238E27FC236}">
                <a16:creationId xmlns:a16="http://schemas.microsoft.com/office/drawing/2014/main" id="{2DC4B995-8785-4207-9CEF-07B4DE0FF461}"/>
              </a:ext>
            </a:extLst>
          </p:cNvPr>
          <p:cNvSpPr txBox="1"/>
          <p:nvPr/>
        </p:nvSpPr>
        <p:spPr>
          <a:xfrm>
            <a:off x="251468" y="1414753"/>
            <a:ext cx="7172589" cy="1323439"/>
          </a:xfrm>
          <a:prstGeom prst="rect">
            <a:avLst/>
          </a:prstGeom>
          <a:noFill/>
        </p:spPr>
        <p:txBody>
          <a:bodyPr wrap="square" rtlCol="0">
            <a:spAutoFit/>
          </a:bodyPr>
          <a:lstStyle/>
          <a:p>
            <a:pPr algn="just">
              <a:buSzPct val="150000"/>
            </a:pPr>
            <a:r>
              <a:rPr lang="lt-LT" sz="2800" b="1" dirty="0">
                <a:cs typeface="Times New Roman" panose="02020603050405020304" pitchFamily="18" charset="0"/>
              </a:rPr>
              <a:t>Asfaltuotos žvyruotos Šiaulių gatvės 2020 m. 3,7 km</a:t>
            </a:r>
            <a:r>
              <a:rPr lang="en-US" sz="2800" b="1" dirty="0">
                <a:cs typeface="Times New Roman" panose="02020603050405020304" pitchFamily="18" charset="0"/>
              </a:rPr>
              <a:t>, 1,7 </a:t>
            </a:r>
            <a:r>
              <a:rPr lang="en-US" sz="2800" b="1" dirty="0" err="1">
                <a:cs typeface="Times New Roman" panose="02020603050405020304" pitchFamily="18" charset="0"/>
              </a:rPr>
              <a:t>mln</a:t>
            </a:r>
            <a:r>
              <a:rPr lang="en-US" sz="2800" b="1" dirty="0">
                <a:cs typeface="Times New Roman" panose="02020603050405020304" pitchFamily="18" charset="0"/>
              </a:rPr>
              <a:t>. </a:t>
            </a:r>
            <a:r>
              <a:rPr lang="en-US" sz="2800" b="1" dirty="0" err="1">
                <a:cs typeface="Times New Roman" panose="02020603050405020304" pitchFamily="18" charset="0"/>
              </a:rPr>
              <a:t>eur</a:t>
            </a:r>
            <a:r>
              <a:rPr lang="lt-LT" sz="2800" b="1" dirty="0">
                <a:cs typeface="Times New Roman" panose="02020603050405020304" pitchFamily="18" charset="0"/>
              </a:rPr>
              <a:t> :</a:t>
            </a:r>
            <a:r>
              <a:rPr lang="lt-LT" sz="2400" dirty="0">
                <a:cs typeface="Times New Roman" panose="02020603050405020304" pitchFamily="18" charset="0"/>
              </a:rPr>
              <a:t> </a:t>
            </a:r>
          </a:p>
          <a:p>
            <a:pPr algn="just">
              <a:buSzPct val="150000"/>
            </a:pPr>
            <a:endParaRPr lang="lt-LT" sz="2400" dirty="0">
              <a:cs typeface="Times New Roman" panose="02020603050405020304" pitchFamily="18" charset="0"/>
            </a:endParaRPr>
          </a:p>
        </p:txBody>
      </p:sp>
      <p:sp>
        <p:nvSpPr>
          <p:cNvPr id="2" name="TextBox 1">
            <a:extLst>
              <a:ext uri="{FF2B5EF4-FFF2-40B4-BE49-F238E27FC236}">
                <a16:creationId xmlns:a16="http://schemas.microsoft.com/office/drawing/2014/main" id="{DED1529D-14C5-4DA3-A98F-BF952FDB6C15}"/>
              </a:ext>
            </a:extLst>
          </p:cNvPr>
          <p:cNvSpPr txBox="1"/>
          <p:nvPr/>
        </p:nvSpPr>
        <p:spPr>
          <a:xfrm>
            <a:off x="2013527" y="5342275"/>
            <a:ext cx="1717963" cy="369332"/>
          </a:xfrm>
          <a:prstGeom prst="rect">
            <a:avLst/>
          </a:prstGeom>
          <a:noFill/>
        </p:spPr>
        <p:txBody>
          <a:bodyPr wrap="square" rtlCol="0">
            <a:spAutoFit/>
          </a:bodyPr>
          <a:lstStyle/>
          <a:p>
            <a:r>
              <a:rPr lang="lt-LT" dirty="0"/>
              <a:t>Prieš</a:t>
            </a:r>
          </a:p>
        </p:txBody>
      </p:sp>
      <p:graphicFrame>
        <p:nvGraphicFramePr>
          <p:cNvPr id="5" name="Table 6">
            <a:extLst>
              <a:ext uri="{FF2B5EF4-FFF2-40B4-BE49-F238E27FC236}">
                <a16:creationId xmlns:a16="http://schemas.microsoft.com/office/drawing/2014/main" id="{58DC9277-0D99-4BB4-9D6B-3E108C924D24}"/>
              </a:ext>
            </a:extLst>
          </p:cNvPr>
          <p:cNvGraphicFramePr>
            <a:graphicFrameLocks noGrp="1"/>
          </p:cNvGraphicFramePr>
          <p:nvPr>
            <p:extLst>
              <p:ext uri="{D42A27DB-BD31-4B8C-83A1-F6EECF244321}">
                <p14:modId xmlns:p14="http://schemas.microsoft.com/office/powerpoint/2010/main" val="1997728513"/>
              </p:ext>
            </p:extLst>
          </p:nvPr>
        </p:nvGraphicFramePr>
        <p:xfrm>
          <a:off x="540487" y="2365453"/>
          <a:ext cx="7172589" cy="4385937"/>
        </p:xfrm>
        <a:graphic>
          <a:graphicData uri="http://schemas.openxmlformats.org/drawingml/2006/table">
            <a:tbl>
              <a:tblPr firstRow="1" bandRow="1">
                <a:tableStyleId>{00A15C55-8517-42AA-B614-E9B94910E393}</a:tableStyleId>
              </a:tblPr>
              <a:tblGrid>
                <a:gridCol w="2707984">
                  <a:extLst>
                    <a:ext uri="{9D8B030D-6E8A-4147-A177-3AD203B41FA5}">
                      <a16:colId xmlns:a16="http://schemas.microsoft.com/office/drawing/2014/main" val="1880440730"/>
                    </a:ext>
                  </a:extLst>
                </a:gridCol>
                <a:gridCol w="1563356">
                  <a:extLst>
                    <a:ext uri="{9D8B030D-6E8A-4147-A177-3AD203B41FA5}">
                      <a16:colId xmlns:a16="http://schemas.microsoft.com/office/drawing/2014/main" val="818994349"/>
                    </a:ext>
                  </a:extLst>
                </a:gridCol>
                <a:gridCol w="2901249">
                  <a:extLst>
                    <a:ext uri="{9D8B030D-6E8A-4147-A177-3AD203B41FA5}">
                      <a16:colId xmlns:a16="http://schemas.microsoft.com/office/drawing/2014/main" val="2172383142"/>
                    </a:ext>
                  </a:extLst>
                </a:gridCol>
              </a:tblGrid>
              <a:tr h="409433">
                <a:tc>
                  <a:txBody>
                    <a:bodyPr/>
                    <a:lstStyle/>
                    <a:p>
                      <a:r>
                        <a:rPr lang="lt-LT" dirty="0">
                          <a:solidFill>
                            <a:schemeClr val="tx1"/>
                          </a:solidFill>
                        </a:rPr>
                        <a:t>Gatvė</a:t>
                      </a:r>
                    </a:p>
                  </a:txBody>
                  <a:tcPr/>
                </a:tc>
                <a:tc>
                  <a:txBody>
                    <a:bodyPr/>
                    <a:lstStyle/>
                    <a:p>
                      <a:r>
                        <a:rPr lang="lt-LT" dirty="0">
                          <a:solidFill>
                            <a:schemeClr val="tx1"/>
                          </a:solidFill>
                        </a:rPr>
                        <a:t>Ilgis</a:t>
                      </a:r>
                    </a:p>
                  </a:txBody>
                  <a:tcPr/>
                </a:tc>
                <a:tc>
                  <a:txBody>
                    <a:bodyPr/>
                    <a:lstStyle/>
                    <a:p>
                      <a:r>
                        <a:rPr lang="lt-LT" dirty="0">
                          <a:solidFill>
                            <a:schemeClr val="tx1"/>
                          </a:solidFill>
                        </a:rPr>
                        <a:t>Darbų kaina</a:t>
                      </a:r>
                    </a:p>
                  </a:txBody>
                  <a:tcPr/>
                </a:tc>
                <a:extLst>
                  <a:ext uri="{0D108BD9-81ED-4DB2-BD59-A6C34878D82A}">
                    <a16:rowId xmlns:a16="http://schemas.microsoft.com/office/drawing/2014/main" val="690784992"/>
                  </a:ext>
                </a:extLst>
              </a:tr>
              <a:tr h="611806">
                <a:tc>
                  <a:txBody>
                    <a:bodyPr/>
                    <a:lstStyle/>
                    <a:p>
                      <a:r>
                        <a:rPr lang="lt-LT" sz="2000" dirty="0"/>
                        <a:t>Žaliasodžių g. </a:t>
                      </a:r>
                      <a:r>
                        <a:rPr lang="lt-LT" sz="1200" dirty="0"/>
                        <a:t>(pagal sodų bendrijų kelių asfaltavimo programą)</a:t>
                      </a:r>
                    </a:p>
                  </a:txBody>
                  <a:tcPr/>
                </a:tc>
                <a:tc>
                  <a:txBody>
                    <a:bodyPr/>
                    <a:lstStyle/>
                    <a:p>
                      <a:endParaRPr lang="lt-LT" sz="2000" dirty="0"/>
                    </a:p>
                    <a:p>
                      <a:r>
                        <a:rPr lang="lt-LT" sz="2000" dirty="0"/>
                        <a:t>792 m</a:t>
                      </a:r>
                    </a:p>
                  </a:txBody>
                  <a:tcPr/>
                </a:tc>
                <a:tc>
                  <a:txBody>
                    <a:bodyPr/>
                    <a:lstStyle/>
                    <a:p>
                      <a:endParaRPr lang="lt-LT" sz="2000" dirty="0"/>
                    </a:p>
                    <a:p>
                      <a:r>
                        <a:rPr lang="lt-LT" sz="2000" dirty="0"/>
                        <a:t>382,5 tūkst.eur</a:t>
                      </a:r>
                    </a:p>
                  </a:txBody>
                  <a:tcPr/>
                </a:tc>
                <a:extLst>
                  <a:ext uri="{0D108BD9-81ED-4DB2-BD59-A6C34878D82A}">
                    <a16:rowId xmlns:a16="http://schemas.microsoft.com/office/drawing/2014/main" val="2144219602"/>
                  </a:ext>
                </a:extLst>
              </a:tr>
              <a:tr h="409433">
                <a:tc>
                  <a:txBody>
                    <a:bodyPr/>
                    <a:lstStyle/>
                    <a:p>
                      <a:r>
                        <a:rPr lang="lt-LT" sz="2000" dirty="0"/>
                        <a:t>Žemynos g.</a:t>
                      </a:r>
                    </a:p>
                  </a:txBody>
                  <a:tcPr/>
                </a:tc>
                <a:tc>
                  <a:txBody>
                    <a:bodyPr/>
                    <a:lstStyle/>
                    <a:p>
                      <a:r>
                        <a:rPr lang="lt-LT" sz="2000" dirty="0"/>
                        <a:t>364 m</a:t>
                      </a:r>
                    </a:p>
                  </a:txBody>
                  <a:tcPr/>
                </a:tc>
                <a:tc>
                  <a:txBody>
                    <a:bodyPr/>
                    <a:lstStyle/>
                    <a:p>
                      <a:r>
                        <a:rPr lang="lt-LT" sz="2000" dirty="0"/>
                        <a:t>210,8 tūkst.eur</a:t>
                      </a:r>
                    </a:p>
                  </a:txBody>
                  <a:tcPr/>
                </a:tc>
                <a:extLst>
                  <a:ext uri="{0D108BD9-81ED-4DB2-BD59-A6C34878D82A}">
                    <a16:rowId xmlns:a16="http://schemas.microsoft.com/office/drawing/2014/main" val="910530223"/>
                  </a:ext>
                </a:extLst>
              </a:tr>
              <a:tr h="409433">
                <a:tc>
                  <a:txBody>
                    <a:bodyPr/>
                    <a:lstStyle/>
                    <a:p>
                      <a:r>
                        <a:rPr lang="lt-LT" sz="2000" dirty="0"/>
                        <a:t>Pailių g.</a:t>
                      </a:r>
                    </a:p>
                  </a:txBody>
                  <a:tcPr/>
                </a:tc>
                <a:tc>
                  <a:txBody>
                    <a:bodyPr/>
                    <a:lstStyle/>
                    <a:p>
                      <a:r>
                        <a:rPr lang="lt-LT" sz="2000" dirty="0"/>
                        <a:t>804 m</a:t>
                      </a:r>
                    </a:p>
                  </a:txBody>
                  <a:tcPr/>
                </a:tc>
                <a:tc>
                  <a:txBody>
                    <a:bodyPr/>
                    <a:lstStyle/>
                    <a:p>
                      <a:r>
                        <a:rPr lang="lt-LT" sz="2000" dirty="0"/>
                        <a:t>442,2 tūkst.eur</a:t>
                      </a:r>
                    </a:p>
                  </a:txBody>
                  <a:tcPr/>
                </a:tc>
                <a:extLst>
                  <a:ext uri="{0D108BD9-81ED-4DB2-BD59-A6C34878D82A}">
                    <a16:rowId xmlns:a16="http://schemas.microsoft.com/office/drawing/2014/main" val="1907435313"/>
                  </a:ext>
                </a:extLst>
              </a:tr>
              <a:tr h="409433">
                <a:tc>
                  <a:txBody>
                    <a:bodyPr/>
                    <a:lstStyle/>
                    <a:p>
                      <a:r>
                        <a:rPr lang="lt-LT" sz="2000" dirty="0"/>
                        <a:t>Miško g.</a:t>
                      </a:r>
                    </a:p>
                  </a:txBody>
                  <a:tcPr/>
                </a:tc>
                <a:tc>
                  <a:txBody>
                    <a:bodyPr/>
                    <a:lstStyle/>
                    <a:p>
                      <a:r>
                        <a:rPr lang="lt-LT" sz="2000" dirty="0"/>
                        <a:t>325 m</a:t>
                      </a:r>
                    </a:p>
                  </a:txBody>
                  <a:tcPr/>
                </a:tc>
                <a:tc>
                  <a:txBody>
                    <a:bodyPr/>
                    <a:lstStyle/>
                    <a:p>
                      <a:r>
                        <a:rPr lang="lt-LT" sz="2000" dirty="0"/>
                        <a:t>143,9 tūkst.eur </a:t>
                      </a:r>
                    </a:p>
                  </a:txBody>
                  <a:tcPr/>
                </a:tc>
                <a:extLst>
                  <a:ext uri="{0D108BD9-81ED-4DB2-BD59-A6C34878D82A}">
                    <a16:rowId xmlns:a16="http://schemas.microsoft.com/office/drawing/2014/main" val="3263613411"/>
                  </a:ext>
                </a:extLst>
              </a:tr>
              <a:tr h="409433">
                <a:tc>
                  <a:txBody>
                    <a:bodyPr/>
                    <a:lstStyle/>
                    <a:p>
                      <a:r>
                        <a:rPr lang="lt-LT" sz="2000" dirty="0"/>
                        <a:t>Artojų g.</a:t>
                      </a:r>
                    </a:p>
                  </a:txBody>
                  <a:tcPr/>
                </a:tc>
                <a:tc>
                  <a:txBody>
                    <a:bodyPr/>
                    <a:lstStyle/>
                    <a:p>
                      <a:r>
                        <a:rPr lang="lt-LT" sz="2000" dirty="0"/>
                        <a:t>267 m</a:t>
                      </a:r>
                    </a:p>
                  </a:txBody>
                  <a:tcPr/>
                </a:tc>
                <a:tc>
                  <a:txBody>
                    <a:bodyPr/>
                    <a:lstStyle/>
                    <a:p>
                      <a:r>
                        <a:rPr lang="lt-LT" sz="2000" dirty="0"/>
                        <a:t>111,5 tūkst.eur</a:t>
                      </a:r>
                    </a:p>
                  </a:txBody>
                  <a:tcPr/>
                </a:tc>
                <a:extLst>
                  <a:ext uri="{0D108BD9-81ED-4DB2-BD59-A6C34878D82A}">
                    <a16:rowId xmlns:a16="http://schemas.microsoft.com/office/drawing/2014/main" val="432555414"/>
                  </a:ext>
                </a:extLst>
              </a:tr>
              <a:tr h="409433">
                <a:tc>
                  <a:txBody>
                    <a:bodyPr/>
                    <a:lstStyle/>
                    <a:p>
                      <a:r>
                        <a:rPr lang="lt-LT" sz="2000" dirty="0"/>
                        <a:t>Treniotos g.</a:t>
                      </a:r>
                    </a:p>
                  </a:txBody>
                  <a:tcPr/>
                </a:tc>
                <a:tc>
                  <a:txBody>
                    <a:bodyPr/>
                    <a:lstStyle/>
                    <a:p>
                      <a:r>
                        <a:rPr lang="lt-LT" sz="2000" dirty="0"/>
                        <a:t>125 m</a:t>
                      </a:r>
                    </a:p>
                  </a:txBody>
                  <a:tcPr/>
                </a:tc>
                <a:tc>
                  <a:txBody>
                    <a:bodyPr/>
                    <a:lstStyle/>
                    <a:p>
                      <a:r>
                        <a:rPr lang="lt-LT" sz="2000" dirty="0"/>
                        <a:t>54,4 tūkst.eur</a:t>
                      </a:r>
                    </a:p>
                  </a:txBody>
                  <a:tcPr/>
                </a:tc>
                <a:extLst>
                  <a:ext uri="{0D108BD9-81ED-4DB2-BD59-A6C34878D82A}">
                    <a16:rowId xmlns:a16="http://schemas.microsoft.com/office/drawing/2014/main" val="1756149485"/>
                  </a:ext>
                </a:extLst>
              </a:tr>
              <a:tr h="409433">
                <a:tc>
                  <a:txBody>
                    <a:bodyPr/>
                    <a:lstStyle/>
                    <a:p>
                      <a:r>
                        <a:rPr lang="lt-LT" sz="2000" dirty="0"/>
                        <a:t>Rėkyvos g.</a:t>
                      </a:r>
                    </a:p>
                  </a:txBody>
                  <a:tcPr/>
                </a:tc>
                <a:tc>
                  <a:txBody>
                    <a:bodyPr/>
                    <a:lstStyle/>
                    <a:p>
                      <a:r>
                        <a:rPr lang="lt-LT" sz="2000" dirty="0"/>
                        <a:t>398 m</a:t>
                      </a:r>
                    </a:p>
                  </a:txBody>
                  <a:tcPr/>
                </a:tc>
                <a:tc>
                  <a:txBody>
                    <a:bodyPr/>
                    <a:lstStyle/>
                    <a:p>
                      <a:r>
                        <a:rPr lang="lt-LT" sz="2000" dirty="0"/>
                        <a:t>127,1 tūkst. eur</a:t>
                      </a:r>
                    </a:p>
                  </a:txBody>
                  <a:tcPr/>
                </a:tc>
                <a:extLst>
                  <a:ext uri="{0D108BD9-81ED-4DB2-BD59-A6C34878D82A}">
                    <a16:rowId xmlns:a16="http://schemas.microsoft.com/office/drawing/2014/main" val="3942295429"/>
                  </a:ext>
                </a:extLst>
              </a:tr>
              <a:tr h="4094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2000" dirty="0"/>
                        <a:t>Kybartų g.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lt-LT" sz="2000" dirty="0"/>
                        <a:t>354 m </a:t>
                      </a:r>
                    </a:p>
                  </a:txBody>
                  <a:tcPr/>
                </a:tc>
                <a:tc>
                  <a:txBody>
                    <a:bodyPr/>
                    <a:lstStyle/>
                    <a:p>
                      <a:r>
                        <a:rPr lang="lt-LT" sz="2000" dirty="0"/>
                        <a:t>119,7 tūkst.eur</a:t>
                      </a:r>
                    </a:p>
                  </a:txBody>
                  <a:tcPr/>
                </a:tc>
                <a:extLst>
                  <a:ext uri="{0D108BD9-81ED-4DB2-BD59-A6C34878D82A}">
                    <a16:rowId xmlns:a16="http://schemas.microsoft.com/office/drawing/2014/main" val="2274472999"/>
                  </a:ext>
                </a:extLst>
              </a:tr>
              <a:tr h="409433">
                <a:tc>
                  <a:txBody>
                    <a:bodyPr/>
                    <a:lstStyle/>
                    <a:p>
                      <a:r>
                        <a:rPr lang="lt-LT" sz="2000" dirty="0"/>
                        <a:t>Šilų g.</a:t>
                      </a:r>
                    </a:p>
                  </a:txBody>
                  <a:tcPr/>
                </a:tc>
                <a:tc>
                  <a:txBody>
                    <a:bodyPr/>
                    <a:lstStyle/>
                    <a:p>
                      <a:r>
                        <a:rPr lang="lt-LT" sz="2000" dirty="0"/>
                        <a:t>334 m</a:t>
                      </a:r>
                    </a:p>
                  </a:txBody>
                  <a:tcPr/>
                </a:tc>
                <a:tc>
                  <a:txBody>
                    <a:bodyPr/>
                    <a:lstStyle/>
                    <a:p>
                      <a:r>
                        <a:rPr lang="lt-LT" sz="2000" dirty="0"/>
                        <a:t>67 tūkst. eur</a:t>
                      </a:r>
                    </a:p>
                  </a:txBody>
                  <a:tcPr/>
                </a:tc>
                <a:extLst>
                  <a:ext uri="{0D108BD9-81ED-4DB2-BD59-A6C34878D82A}">
                    <a16:rowId xmlns:a16="http://schemas.microsoft.com/office/drawing/2014/main" val="3214731698"/>
                  </a:ext>
                </a:extLst>
              </a:tr>
            </a:tbl>
          </a:graphicData>
        </a:graphic>
      </p:graphicFrame>
      <p:pic>
        <p:nvPicPr>
          <p:cNvPr id="3074" name="Picture 2" descr="Vaizdo rezultatas pagal užklausą „rėkyvos gatvė šiauliai“">
            <a:extLst>
              <a:ext uri="{FF2B5EF4-FFF2-40B4-BE49-F238E27FC236}">
                <a16:creationId xmlns:a16="http://schemas.microsoft.com/office/drawing/2014/main" id="{4032587A-53CC-499E-BAD6-27ABEF0326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8390" y="4041322"/>
            <a:ext cx="3755571" cy="281667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Vaizdo rezultatas pagal užklausą „artojų gatvė šiauliai“">
            <a:extLst>
              <a:ext uri="{FF2B5EF4-FFF2-40B4-BE49-F238E27FC236}">
                <a16:creationId xmlns:a16="http://schemas.microsoft.com/office/drawing/2014/main" id="{E40EB9C3-3CBF-4D36-B8A4-042250424D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8390" y="1224644"/>
            <a:ext cx="3755571" cy="2816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852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386307" y="518228"/>
            <a:ext cx="6096001" cy="584775"/>
          </a:xfrm>
          <a:prstGeom prst="rect">
            <a:avLst/>
          </a:prstGeom>
          <a:noFill/>
        </p:spPr>
        <p:txBody>
          <a:bodyPr wrap="square" rtlCol="0">
            <a:spAutoFit/>
          </a:bodyPr>
          <a:lstStyle/>
          <a:p>
            <a:r>
              <a:rPr lang="lt-LT" sz="3200" b="1" dirty="0"/>
              <a:t>Infrastruktūriniai objektai</a:t>
            </a:r>
          </a:p>
        </p:txBody>
      </p:sp>
      <p:sp>
        <p:nvSpPr>
          <p:cNvPr id="7" name="TextBox 6">
            <a:extLst>
              <a:ext uri="{FF2B5EF4-FFF2-40B4-BE49-F238E27FC236}">
                <a16:creationId xmlns:a16="http://schemas.microsoft.com/office/drawing/2014/main" id="{AFCDD781-33DB-4D8C-8CFE-C724CC261D82}"/>
              </a:ext>
            </a:extLst>
          </p:cNvPr>
          <p:cNvSpPr txBox="1"/>
          <p:nvPr/>
        </p:nvSpPr>
        <p:spPr>
          <a:xfrm>
            <a:off x="307705" y="1551727"/>
            <a:ext cx="4945429" cy="4401205"/>
          </a:xfrm>
          <a:prstGeom prst="rect">
            <a:avLst/>
          </a:prstGeom>
          <a:noFill/>
        </p:spPr>
        <p:txBody>
          <a:bodyPr wrap="square" rtlCol="0">
            <a:spAutoFit/>
          </a:bodyPr>
          <a:lstStyle/>
          <a:p>
            <a:pPr marL="342900" indent="-342900" algn="just">
              <a:buSzPct val="150000"/>
              <a:buBlip>
                <a:blip r:embed="rId3"/>
              </a:buBlip>
            </a:pPr>
            <a:r>
              <a:rPr lang="lt-LT" sz="2800" dirty="0"/>
              <a:t>sėkmingai įrengtas Rėkyvos ežero tilto apžvalgos aikštelė;</a:t>
            </a:r>
          </a:p>
          <a:p>
            <a:pPr marL="342900" indent="-342900" algn="just">
              <a:buSzPct val="150000"/>
              <a:buBlip>
                <a:blip r:embed="rId3"/>
              </a:buBlip>
            </a:pPr>
            <a:r>
              <a:rPr lang="lt-LT" sz="2800" dirty="0"/>
              <a:t>tęsiamas Talkšos pakrantės sutvarkymo projektas;</a:t>
            </a:r>
          </a:p>
          <a:p>
            <a:pPr marL="342900" indent="-342900" algn="just">
              <a:buSzPct val="150000"/>
              <a:buBlip>
                <a:blip r:embed="rId3"/>
              </a:buBlip>
            </a:pPr>
            <a:r>
              <a:rPr lang="lt-LT" sz="2800" dirty="0"/>
              <a:t>baigti rengti Dainų gyvenamojo rajono detaliojo plano sprendiniai;</a:t>
            </a:r>
          </a:p>
          <a:p>
            <a:pPr marL="342900" indent="-342900" algn="just">
              <a:buSzPct val="150000"/>
              <a:buBlip>
                <a:blip r:embed="rId3"/>
              </a:buBlip>
            </a:pPr>
            <a:r>
              <a:rPr lang="lt-LT" sz="2800" dirty="0"/>
              <a:t>rengiami Gytarių gyvenamojo rajono dalies koregavimo detaliojo plano sprendiniai;</a:t>
            </a:r>
            <a:endParaRPr lang="lt-LT" sz="2800" b="1" dirty="0"/>
          </a:p>
        </p:txBody>
      </p:sp>
      <p:pic>
        <p:nvPicPr>
          <p:cNvPr id="4" name="Paveikslėlis 3">
            <a:extLst>
              <a:ext uri="{FF2B5EF4-FFF2-40B4-BE49-F238E27FC236}">
                <a16:creationId xmlns:a16="http://schemas.microsoft.com/office/drawing/2014/main" id="{F4DBE9EB-13C0-4A60-87DC-FC6456F419C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417820" y="1699489"/>
            <a:ext cx="5998325" cy="4498743"/>
          </a:xfrm>
          <a:prstGeom prst="rect">
            <a:avLst/>
          </a:prstGeom>
        </p:spPr>
      </p:pic>
    </p:spTree>
    <p:extLst>
      <p:ext uri="{BB962C8B-B14F-4D97-AF65-F5344CB8AC3E}">
        <p14:creationId xmlns:p14="http://schemas.microsoft.com/office/powerpoint/2010/main" val="1405935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307706" y="518228"/>
            <a:ext cx="6096001" cy="584775"/>
          </a:xfrm>
          <a:prstGeom prst="rect">
            <a:avLst/>
          </a:prstGeom>
          <a:noFill/>
        </p:spPr>
        <p:txBody>
          <a:bodyPr wrap="square" rtlCol="0">
            <a:spAutoFit/>
          </a:bodyPr>
          <a:lstStyle/>
          <a:p>
            <a:r>
              <a:rPr lang="lt-LT" sz="3200" b="1" dirty="0"/>
              <a:t>Infrastruktūriniai objektai</a:t>
            </a:r>
          </a:p>
        </p:txBody>
      </p:sp>
      <p:sp>
        <p:nvSpPr>
          <p:cNvPr id="7" name="TextBox 6">
            <a:extLst>
              <a:ext uri="{FF2B5EF4-FFF2-40B4-BE49-F238E27FC236}">
                <a16:creationId xmlns:a16="http://schemas.microsoft.com/office/drawing/2014/main" id="{AFCDD781-33DB-4D8C-8CFE-C724CC261D82}"/>
              </a:ext>
            </a:extLst>
          </p:cNvPr>
          <p:cNvSpPr txBox="1"/>
          <p:nvPr/>
        </p:nvSpPr>
        <p:spPr>
          <a:xfrm>
            <a:off x="307706" y="1435895"/>
            <a:ext cx="11468658" cy="2246769"/>
          </a:xfrm>
          <a:prstGeom prst="rect">
            <a:avLst/>
          </a:prstGeom>
          <a:noFill/>
        </p:spPr>
        <p:txBody>
          <a:bodyPr wrap="square" rtlCol="0">
            <a:spAutoFit/>
          </a:bodyPr>
          <a:lstStyle/>
          <a:p>
            <a:pPr marL="342900" indent="-342900" algn="just">
              <a:buSzPct val="150000"/>
              <a:buBlip>
                <a:blip r:embed="rId3"/>
              </a:buBlip>
            </a:pPr>
            <a:r>
              <a:rPr lang="lt-LT" sz="2800" dirty="0"/>
              <a:t>tęsiami svarbiausi centrinės miesto dalies projektai:</a:t>
            </a:r>
          </a:p>
          <a:p>
            <a:pPr marL="800100" lvl="1" indent="-342900" algn="just">
              <a:buSzPct val="150000"/>
              <a:buBlip>
                <a:blip r:embed="rId3"/>
              </a:buBlip>
            </a:pPr>
            <a:r>
              <a:rPr lang="lt-LT" sz="2800" dirty="0"/>
              <a:t>Vilniaus pėsčiųjų gatvės sutvarkymo;</a:t>
            </a:r>
          </a:p>
          <a:p>
            <a:pPr marL="800100" lvl="1" indent="-342900" algn="just">
              <a:buSzPct val="150000"/>
              <a:buBlip>
                <a:blip r:embed="rId3"/>
              </a:buBlip>
            </a:pPr>
            <a:r>
              <a:rPr lang="lt-LT" sz="2800" dirty="0"/>
              <a:t>Vilniaus gatvės amfiteatro erdvės atnaujinimo;</a:t>
            </a:r>
          </a:p>
          <a:p>
            <a:pPr marL="800100" lvl="1" indent="-342900" algn="just">
              <a:buSzPct val="150000"/>
              <a:buBlip>
                <a:blip r:embed="rId3"/>
              </a:buBlip>
            </a:pPr>
            <a:r>
              <a:rPr lang="lt-LT" sz="2800" dirty="0"/>
              <a:t>Skvero už Vilniaus gatvės amfiteatro pritaikymo jaunimo poreikiams; </a:t>
            </a:r>
          </a:p>
          <a:p>
            <a:pPr marL="800100" lvl="1" indent="-342900" algn="just">
              <a:buSzPct val="150000"/>
              <a:buBlip>
                <a:blip r:embed="rId3"/>
              </a:buBlip>
            </a:pPr>
            <a:r>
              <a:rPr lang="lt-LT" sz="2800" dirty="0"/>
              <a:t>P. Višinskio gatvės </a:t>
            </a:r>
            <a:r>
              <a:rPr lang="lt-LT" sz="2800" dirty="0" err="1"/>
              <a:t>rekonst</a:t>
            </a:r>
            <a:r>
              <a:rPr lang="en-US" sz="2800" dirty="0"/>
              <a:t>r</a:t>
            </a:r>
            <a:r>
              <a:rPr lang="lt-LT" sz="2800" dirty="0"/>
              <a:t>avimo.</a:t>
            </a:r>
            <a:endParaRPr lang="lt-LT" sz="2800" b="1" dirty="0"/>
          </a:p>
        </p:txBody>
      </p:sp>
      <p:pic>
        <p:nvPicPr>
          <p:cNvPr id="1026" name="Picture 2">
            <a:extLst>
              <a:ext uri="{FF2B5EF4-FFF2-40B4-BE49-F238E27FC236}">
                <a16:creationId xmlns:a16="http://schemas.microsoft.com/office/drawing/2014/main" id="{D427C09F-D9A8-4995-AF18-A2284551C0A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5091" y="3725617"/>
            <a:ext cx="10825018" cy="2744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77694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307706" y="518228"/>
            <a:ext cx="6096001" cy="584775"/>
          </a:xfrm>
          <a:prstGeom prst="rect">
            <a:avLst/>
          </a:prstGeom>
          <a:noFill/>
        </p:spPr>
        <p:txBody>
          <a:bodyPr wrap="square" rtlCol="0">
            <a:spAutoFit/>
          </a:bodyPr>
          <a:lstStyle/>
          <a:p>
            <a:r>
              <a:rPr lang="lt-LT" sz="3200" b="1" dirty="0"/>
              <a:t>Infrastruktūriniai objektai</a:t>
            </a:r>
          </a:p>
        </p:txBody>
      </p:sp>
      <p:sp>
        <p:nvSpPr>
          <p:cNvPr id="7" name="TextBox 6">
            <a:extLst>
              <a:ext uri="{FF2B5EF4-FFF2-40B4-BE49-F238E27FC236}">
                <a16:creationId xmlns:a16="http://schemas.microsoft.com/office/drawing/2014/main" id="{AFCDD781-33DB-4D8C-8CFE-C724CC261D82}"/>
              </a:ext>
            </a:extLst>
          </p:cNvPr>
          <p:cNvSpPr txBox="1"/>
          <p:nvPr/>
        </p:nvSpPr>
        <p:spPr>
          <a:xfrm>
            <a:off x="307706" y="1239054"/>
            <a:ext cx="11468658" cy="2492990"/>
          </a:xfrm>
          <a:prstGeom prst="rect">
            <a:avLst/>
          </a:prstGeom>
          <a:noFill/>
        </p:spPr>
        <p:txBody>
          <a:bodyPr wrap="square" rtlCol="0">
            <a:spAutoFit/>
          </a:bodyPr>
          <a:lstStyle/>
          <a:p>
            <a:pPr marL="342900" indent="-342900" algn="just">
              <a:buSzPct val="150000"/>
              <a:buBlip>
                <a:blip r:embed="rId3"/>
              </a:buBlip>
            </a:pPr>
            <a:r>
              <a:rPr lang="lt-LT" sz="2600" dirty="0"/>
              <a:t>Baigiama sutvarkyti:</a:t>
            </a:r>
          </a:p>
          <a:p>
            <a:pPr marL="800100" lvl="1" indent="-342900" algn="just">
              <a:buSzPct val="150000"/>
              <a:buBlip>
                <a:blip r:embed="rId3"/>
              </a:buBlip>
            </a:pPr>
            <a:r>
              <a:rPr lang="lt-LT" sz="2600" dirty="0"/>
              <a:t>Kaštonų alėja su prieigomis;</a:t>
            </a:r>
          </a:p>
          <a:p>
            <a:pPr marL="800100" lvl="1" indent="-342900" algn="just">
              <a:buSzPct val="150000"/>
              <a:buBlip>
                <a:blip r:embed="rId3"/>
              </a:buBlip>
            </a:pPr>
            <a:r>
              <a:rPr lang="lt-LT" sz="2600" dirty="0"/>
              <a:t>Centrinio miesto parko teritorija su atnaujinta takų sistema, pakeista apšvietimo įranga, atnaujintais vandens telkiniais, naujai įrengtomis erdvėmis vaikų ir jaunimo aktyvioms veikloms, bei erdve parko kavinei (su inžinerinių tinklų prisijungimais).</a:t>
            </a:r>
          </a:p>
        </p:txBody>
      </p:sp>
      <p:pic>
        <p:nvPicPr>
          <p:cNvPr id="2050" name="Picture 2">
            <a:extLst>
              <a:ext uri="{FF2B5EF4-FFF2-40B4-BE49-F238E27FC236}">
                <a16:creationId xmlns:a16="http://schemas.microsoft.com/office/drawing/2014/main" id="{A8B1FF33-3355-40CE-B628-663DCABBAB1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06090" y="3648566"/>
            <a:ext cx="8801100" cy="2964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82039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307706" y="518228"/>
            <a:ext cx="6096001" cy="584775"/>
          </a:xfrm>
          <a:prstGeom prst="rect">
            <a:avLst/>
          </a:prstGeom>
          <a:noFill/>
        </p:spPr>
        <p:txBody>
          <a:bodyPr wrap="square" rtlCol="0">
            <a:spAutoFit/>
          </a:bodyPr>
          <a:lstStyle/>
          <a:p>
            <a:r>
              <a:rPr lang="lt-LT" sz="3200" b="1" dirty="0"/>
              <a:t>Infrastruktūriniai objektai</a:t>
            </a:r>
          </a:p>
        </p:txBody>
      </p:sp>
      <p:sp>
        <p:nvSpPr>
          <p:cNvPr id="7" name="TextBox 6">
            <a:extLst>
              <a:ext uri="{FF2B5EF4-FFF2-40B4-BE49-F238E27FC236}">
                <a16:creationId xmlns:a16="http://schemas.microsoft.com/office/drawing/2014/main" id="{AFCDD781-33DB-4D8C-8CFE-C724CC261D82}"/>
              </a:ext>
            </a:extLst>
          </p:cNvPr>
          <p:cNvSpPr txBox="1"/>
          <p:nvPr/>
        </p:nvSpPr>
        <p:spPr>
          <a:xfrm>
            <a:off x="307706" y="1551727"/>
            <a:ext cx="11468658" cy="892552"/>
          </a:xfrm>
          <a:prstGeom prst="rect">
            <a:avLst/>
          </a:prstGeom>
          <a:noFill/>
        </p:spPr>
        <p:txBody>
          <a:bodyPr wrap="square" rtlCol="0">
            <a:spAutoFit/>
          </a:bodyPr>
          <a:lstStyle/>
          <a:p>
            <a:pPr marL="342900" indent="-342900" algn="just">
              <a:buSzPct val="150000"/>
              <a:buBlip>
                <a:blip r:embed="rId3"/>
              </a:buBlip>
            </a:pPr>
            <a:r>
              <a:rPr lang="lt-LT" sz="2600" dirty="0"/>
              <a:t>Atnaujintas Aušros tako laiptų kompleksas įrengiant papildomus turėklus, erdvius takus pritaikytus žmonėms su judėjimo negalia.</a:t>
            </a:r>
          </a:p>
        </p:txBody>
      </p:sp>
      <p:pic>
        <p:nvPicPr>
          <p:cNvPr id="4" name="Paveikslėlis 3">
            <a:extLst>
              <a:ext uri="{FF2B5EF4-FFF2-40B4-BE49-F238E27FC236}">
                <a16:creationId xmlns:a16="http://schemas.microsoft.com/office/drawing/2014/main" id="{0EE00113-D781-4FB1-9794-35D65D6D0557}"/>
              </a:ext>
            </a:extLst>
          </p:cNvPr>
          <p:cNvPicPr>
            <a:picLocks noChangeAspect="1"/>
          </p:cNvPicPr>
          <p:nvPr/>
        </p:nvPicPr>
        <p:blipFill>
          <a:blip r:embed="rId4"/>
          <a:stretch>
            <a:fillRect/>
          </a:stretch>
        </p:blipFill>
        <p:spPr>
          <a:xfrm>
            <a:off x="502209" y="2948940"/>
            <a:ext cx="11243329" cy="3198996"/>
          </a:xfrm>
          <a:prstGeom prst="rect">
            <a:avLst/>
          </a:prstGeom>
        </p:spPr>
      </p:pic>
    </p:spTree>
    <p:extLst>
      <p:ext uri="{BB962C8B-B14F-4D97-AF65-F5344CB8AC3E}">
        <p14:creationId xmlns:p14="http://schemas.microsoft.com/office/powerpoint/2010/main" val="36623152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307706" y="418162"/>
            <a:ext cx="6096001" cy="584775"/>
          </a:xfrm>
          <a:prstGeom prst="rect">
            <a:avLst/>
          </a:prstGeom>
          <a:noFill/>
        </p:spPr>
        <p:txBody>
          <a:bodyPr wrap="square" rtlCol="0">
            <a:spAutoFit/>
          </a:bodyPr>
          <a:lstStyle/>
          <a:p>
            <a:r>
              <a:rPr lang="lt-LT" sz="3200" b="1" dirty="0"/>
              <a:t>Infrastruktūriniai objektai</a:t>
            </a:r>
          </a:p>
        </p:txBody>
      </p:sp>
      <p:sp>
        <p:nvSpPr>
          <p:cNvPr id="7" name="TextBox 6">
            <a:extLst>
              <a:ext uri="{FF2B5EF4-FFF2-40B4-BE49-F238E27FC236}">
                <a16:creationId xmlns:a16="http://schemas.microsoft.com/office/drawing/2014/main" id="{AFCDD781-33DB-4D8C-8CFE-C724CC261D82}"/>
              </a:ext>
            </a:extLst>
          </p:cNvPr>
          <p:cNvSpPr txBox="1"/>
          <p:nvPr/>
        </p:nvSpPr>
        <p:spPr>
          <a:xfrm>
            <a:off x="307705" y="1551727"/>
            <a:ext cx="4516221" cy="2677656"/>
          </a:xfrm>
          <a:prstGeom prst="rect">
            <a:avLst/>
          </a:prstGeom>
          <a:noFill/>
        </p:spPr>
        <p:txBody>
          <a:bodyPr wrap="square" rtlCol="0">
            <a:spAutoFit/>
          </a:bodyPr>
          <a:lstStyle/>
          <a:p>
            <a:pPr marL="342900" indent="-342900">
              <a:buSzPct val="150000"/>
              <a:buBlip>
                <a:blip r:embed="rId3"/>
              </a:buBlip>
            </a:pPr>
            <a:r>
              <a:rPr lang="lt-LT" sz="2800" dirty="0"/>
              <a:t>Perduota miesto bendruomenės poreikiams pagrindinė miesto aikštė;</a:t>
            </a:r>
          </a:p>
          <a:p>
            <a:pPr marL="342900" indent="-342900">
              <a:buSzPct val="150000"/>
              <a:buBlip>
                <a:blip r:embed="rId3"/>
              </a:buBlip>
            </a:pPr>
            <a:r>
              <a:rPr lang="lt-LT" sz="2800" dirty="0"/>
              <a:t>Užbaigtas II pasaulinio karo palaidojimo vietos sutvarkymas.</a:t>
            </a:r>
          </a:p>
        </p:txBody>
      </p:sp>
      <p:pic>
        <p:nvPicPr>
          <p:cNvPr id="3074" name="Picture 2">
            <a:extLst>
              <a:ext uri="{FF2B5EF4-FFF2-40B4-BE49-F238E27FC236}">
                <a16:creationId xmlns:a16="http://schemas.microsoft.com/office/drawing/2014/main" id="{EB659767-C9EB-4C5F-B172-28EE3B6A8EE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81707" y="1566097"/>
            <a:ext cx="6849530" cy="3826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01675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2" name="TextBox 1">
            <a:extLst>
              <a:ext uri="{FF2B5EF4-FFF2-40B4-BE49-F238E27FC236}">
                <a16:creationId xmlns:a16="http://schemas.microsoft.com/office/drawing/2014/main" id="{A56DD927-1534-4F9D-8CC1-6B59A206FC5E}"/>
              </a:ext>
            </a:extLst>
          </p:cNvPr>
          <p:cNvSpPr txBox="1"/>
          <p:nvPr/>
        </p:nvSpPr>
        <p:spPr>
          <a:xfrm>
            <a:off x="374487" y="1400890"/>
            <a:ext cx="9257193" cy="769441"/>
          </a:xfrm>
          <a:prstGeom prst="rect">
            <a:avLst/>
          </a:prstGeom>
          <a:noFill/>
        </p:spPr>
        <p:txBody>
          <a:bodyPr wrap="square" rtlCol="0">
            <a:spAutoFit/>
          </a:bodyPr>
          <a:lstStyle/>
          <a:p>
            <a:endParaRPr lang="lt-LT" sz="2200" dirty="0"/>
          </a:p>
          <a:p>
            <a:pPr algn="just"/>
            <a:endParaRPr lang="en-US" sz="2200" dirty="0"/>
          </a:p>
        </p:txBody>
      </p:sp>
      <p:sp>
        <p:nvSpPr>
          <p:cNvPr id="6" name="TextBox 5">
            <a:extLst>
              <a:ext uri="{FF2B5EF4-FFF2-40B4-BE49-F238E27FC236}">
                <a16:creationId xmlns:a16="http://schemas.microsoft.com/office/drawing/2014/main" id="{F8FEC40A-024D-4E3A-B49B-0700E6C56322}"/>
              </a:ext>
            </a:extLst>
          </p:cNvPr>
          <p:cNvSpPr txBox="1"/>
          <p:nvPr/>
        </p:nvSpPr>
        <p:spPr>
          <a:xfrm>
            <a:off x="401300" y="1433024"/>
            <a:ext cx="7978638" cy="2031325"/>
          </a:xfrm>
          <a:prstGeom prst="rect">
            <a:avLst/>
          </a:prstGeom>
          <a:noFill/>
        </p:spPr>
        <p:txBody>
          <a:bodyPr wrap="square" rtlCol="0">
            <a:spAutoFit/>
          </a:bodyPr>
          <a:lstStyle/>
          <a:p>
            <a:pPr algn="ctr"/>
            <a:r>
              <a:rPr lang="lt-LT" sz="3000" b="1" dirty="0"/>
              <a:t>Aplinkos apsauga – komunalinės atliekos</a:t>
            </a:r>
          </a:p>
          <a:p>
            <a:pPr marL="342900" indent="-342900">
              <a:buSzPct val="150000"/>
              <a:buBlip>
                <a:blip r:embed="rId3"/>
              </a:buBlip>
            </a:pPr>
            <a:r>
              <a:rPr lang="lt-LT" sz="2400" dirty="0"/>
              <a:t>2020 m. vietinės atliekų rinkliavos buvo surinkta </a:t>
            </a:r>
            <a:r>
              <a:rPr lang="en-US" sz="2400" dirty="0"/>
              <a:t>u</a:t>
            </a:r>
            <a:r>
              <a:rPr lang="lt-LT" sz="2400" dirty="0"/>
              <a:t>ž 3</a:t>
            </a:r>
            <a:r>
              <a:rPr lang="en-US" sz="2400" dirty="0"/>
              <a:t> </a:t>
            </a:r>
            <a:r>
              <a:rPr lang="lt-LT" sz="2400" dirty="0"/>
              <a:t>410 tūkst. </a:t>
            </a:r>
            <a:r>
              <a:rPr lang="lt-LT" sz="2400" dirty="0" err="1"/>
              <a:t>eur</a:t>
            </a:r>
            <a:r>
              <a:rPr lang="lt-LT" sz="2400" dirty="0"/>
              <a:t> ;</a:t>
            </a:r>
          </a:p>
          <a:p>
            <a:pPr marL="342900" indent="-342900">
              <a:buSzPct val="150000"/>
              <a:buBlip>
                <a:blip r:embed="rId3"/>
              </a:buBlip>
            </a:pPr>
            <a:r>
              <a:rPr lang="lt-LT" sz="2400" dirty="0"/>
              <a:t>2020 m. komunalinių atliekų surinkta 3</a:t>
            </a:r>
            <a:r>
              <a:rPr lang="en-US" sz="2400" dirty="0"/>
              <a:t>7</a:t>
            </a:r>
            <a:r>
              <a:rPr lang="lt-LT" sz="2400" dirty="0"/>
              <a:t>,</a:t>
            </a:r>
            <a:r>
              <a:rPr lang="en-US" sz="2400" dirty="0"/>
              <a:t>9</a:t>
            </a:r>
            <a:r>
              <a:rPr lang="lt-LT" sz="2400" dirty="0"/>
              <a:t> tūkst. tonų,   (2019 m. – 38,9 tūkst.t)</a:t>
            </a:r>
            <a:r>
              <a:rPr lang="lt-LT" sz="800" b="1" i="0" u="none" strike="noStrike" dirty="0">
                <a:effectLst/>
                <a:latin typeface="Arial" panose="020B0604020202020204" pitchFamily="34" charset="0"/>
              </a:rPr>
              <a:t> </a:t>
            </a:r>
            <a:endParaRPr lang="lt-LT" sz="3200" dirty="0"/>
          </a:p>
        </p:txBody>
      </p:sp>
      <p:sp>
        <p:nvSpPr>
          <p:cNvPr id="8" name="TextBox 7">
            <a:extLst>
              <a:ext uri="{FF2B5EF4-FFF2-40B4-BE49-F238E27FC236}">
                <a16:creationId xmlns:a16="http://schemas.microsoft.com/office/drawing/2014/main" id="{D9BA35A3-518F-4C60-8F28-6EDEAD3FCFE8}"/>
              </a:ext>
            </a:extLst>
          </p:cNvPr>
          <p:cNvSpPr txBox="1"/>
          <p:nvPr/>
        </p:nvSpPr>
        <p:spPr>
          <a:xfrm>
            <a:off x="399720" y="345578"/>
            <a:ext cx="6096001" cy="523220"/>
          </a:xfrm>
          <a:prstGeom prst="rect">
            <a:avLst/>
          </a:prstGeom>
          <a:noFill/>
        </p:spPr>
        <p:txBody>
          <a:bodyPr wrap="square" rtlCol="0">
            <a:spAutoFit/>
          </a:bodyPr>
          <a:lstStyle/>
          <a:p>
            <a:r>
              <a:rPr lang="lt-LT" sz="2800" b="1" dirty="0"/>
              <a:t>Aplinkos apsauga</a:t>
            </a:r>
          </a:p>
        </p:txBody>
      </p:sp>
      <p:graphicFrame>
        <p:nvGraphicFramePr>
          <p:cNvPr id="5" name="Table 8">
            <a:extLst>
              <a:ext uri="{FF2B5EF4-FFF2-40B4-BE49-F238E27FC236}">
                <a16:creationId xmlns:a16="http://schemas.microsoft.com/office/drawing/2014/main" id="{6E5FA9BF-E542-47CA-9B35-7D2C943B3879}"/>
              </a:ext>
            </a:extLst>
          </p:cNvPr>
          <p:cNvGraphicFramePr>
            <a:graphicFrameLocks noGrp="1"/>
          </p:cNvGraphicFramePr>
          <p:nvPr>
            <p:extLst>
              <p:ext uri="{D42A27DB-BD31-4B8C-83A1-F6EECF244321}">
                <p14:modId xmlns:p14="http://schemas.microsoft.com/office/powerpoint/2010/main" val="480807782"/>
              </p:ext>
            </p:extLst>
          </p:nvPr>
        </p:nvGraphicFramePr>
        <p:xfrm>
          <a:off x="374487" y="3816941"/>
          <a:ext cx="11503380" cy="2565198"/>
        </p:xfrm>
        <a:graphic>
          <a:graphicData uri="http://schemas.openxmlformats.org/drawingml/2006/table">
            <a:tbl>
              <a:tblPr firstRow="1" bandRow="1">
                <a:tableStyleId>{00A15C55-8517-42AA-B614-E9B94910E393}</a:tableStyleId>
              </a:tblPr>
              <a:tblGrid>
                <a:gridCol w="1323942">
                  <a:extLst>
                    <a:ext uri="{9D8B030D-6E8A-4147-A177-3AD203B41FA5}">
                      <a16:colId xmlns:a16="http://schemas.microsoft.com/office/drawing/2014/main" val="701307782"/>
                    </a:ext>
                  </a:extLst>
                </a:gridCol>
                <a:gridCol w="2191954">
                  <a:extLst>
                    <a:ext uri="{9D8B030D-6E8A-4147-A177-3AD203B41FA5}">
                      <a16:colId xmlns:a16="http://schemas.microsoft.com/office/drawing/2014/main" val="2912042896"/>
                    </a:ext>
                  </a:extLst>
                </a:gridCol>
                <a:gridCol w="2423407">
                  <a:extLst>
                    <a:ext uri="{9D8B030D-6E8A-4147-A177-3AD203B41FA5}">
                      <a16:colId xmlns:a16="http://schemas.microsoft.com/office/drawing/2014/main" val="3087983948"/>
                    </a:ext>
                  </a:extLst>
                </a:gridCol>
                <a:gridCol w="1522349">
                  <a:extLst>
                    <a:ext uri="{9D8B030D-6E8A-4147-A177-3AD203B41FA5}">
                      <a16:colId xmlns:a16="http://schemas.microsoft.com/office/drawing/2014/main" val="4255665207"/>
                    </a:ext>
                  </a:extLst>
                </a:gridCol>
                <a:gridCol w="675408">
                  <a:extLst>
                    <a:ext uri="{9D8B030D-6E8A-4147-A177-3AD203B41FA5}">
                      <a16:colId xmlns:a16="http://schemas.microsoft.com/office/drawing/2014/main" val="1452869644"/>
                    </a:ext>
                  </a:extLst>
                </a:gridCol>
                <a:gridCol w="3366320">
                  <a:extLst>
                    <a:ext uri="{9D8B030D-6E8A-4147-A177-3AD203B41FA5}">
                      <a16:colId xmlns:a16="http://schemas.microsoft.com/office/drawing/2014/main" val="2241163465"/>
                    </a:ext>
                  </a:extLst>
                </a:gridCol>
              </a:tblGrid>
              <a:tr h="1163062">
                <a:tc>
                  <a:txBody>
                    <a:bodyPr/>
                    <a:lstStyle/>
                    <a:p>
                      <a:r>
                        <a:rPr lang="lt-LT" sz="1800" dirty="0">
                          <a:solidFill>
                            <a:schemeClr val="tx1"/>
                          </a:solidFill>
                        </a:rPr>
                        <a:t>Metai</a:t>
                      </a:r>
                    </a:p>
                  </a:txBody>
                  <a:tcPr/>
                </a:tc>
                <a:tc>
                  <a:txBody>
                    <a:bodyPr/>
                    <a:lstStyle/>
                    <a:p>
                      <a:pPr algn="ctr"/>
                      <a:r>
                        <a:rPr lang="lt-LT" sz="1800" dirty="0">
                          <a:solidFill>
                            <a:schemeClr val="tx1"/>
                          </a:solidFill>
                        </a:rPr>
                        <a:t>Komunalinių atliekų rinkliavos mokėtojų skaičius</a:t>
                      </a:r>
                    </a:p>
                  </a:txBody>
                  <a:tcPr/>
                </a:tc>
                <a:tc>
                  <a:txBody>
                    <a:bodyPr/>
                    <a:lstStyle/>
                    <a:p>
                      <a:pPr algn="ctr"/>
                      <a:r>
                        <a:rPr lang="lt-LT" sz="1800" dirty="0">
                          <a:solidFill>
                            <a:schemeClr val="tx1"/>
                          </a:solidFill>
                        </a:rPr>
                        <a:t>Atliekų surinkimas iš viso, tonomis</a:t>
                      </a:r>
                    </a:p>
                  </a:txBody>
                  <a:tcPr/>
                </a:tc>
                <a:tc>
                  <a:txBody>
                    <a:bodyPr/>
                    <a:lstStyle/>
                    <a:p>
                      <a:pPr algn="ctr"/>
                      <a:r>
                        <a:rPr lang="lt-LT" sz="1800" b="0" dirty="0">
                          <a:solidFill>
                            <a:schemeClr val="tx1"/>
                          </a:solidFill>
                        </a:rPr>
                        <a:t>Iš jų nerūšiuotos</a:t>
                      </a:r>
                    </a:p>
                  </a:txBody>
                  <a:tcPr/>
                </a:tc>
                <a:tc>
                  <a:txBody>
                    <a:bodyPr/>
                    <a:lstStyle/>
                    <a:p>
                      <a:pPr algn="ctr"/>
                      <a:r>
                        <a:rPr lang="en-US" sz="1800" dirty="0">
                          <a:solidFill>
                            <a:schemeClr val="tx1"/>
                          </a:solidFill>
                        </a:rPr>
                        <a:t>% </a:t>
                      </a:r>
                      <a:r>
                        <a:rPr lang="lt-LT" sz="1800" dirty="0">
                          <a:solidFill>
                            <a:schemeClr val="tx1"/>
                          </a:solidFill>
                        </a:rPr>
                        <a:t>nuo visų</a:t>
                      </a:r>
                    </a:p>
                  </a:txBody>
                  <a:tcPr/>
                </a:tc>
                <a:tc>
                  <a:txBody>
                    <a:bodyPr/>
                    <a:lstStyle/>
                    <a:p>
                      <a:pPr algn="ctr"/>
                      <a:r>
                        <a:rPr lang="lt-LT" sz="1800" dirty="0">
                          <a:solidFill>
                            <a:schemeClr val="tx1"/>
                          </a:solidFill>
                        </a:rPr>
                        <a:t>Surinkta vietinė atliekų rinkliava į biudžetą, eur</a:t>
                      </a:r>
                    </a:p>
                  </a:txBody>
                  <a:tcPr/>
                </a:tc>
                <a:extLst>
                  <a:ext uri="{0D108BD9-81ED-4DB2-BD59-A6C34878D82A}">
                    <a16:rowId xmlns:a16="http://schemas.microsoft.com/office/drawing/2014/main" val="825214254"/>
                  </a:ext>
                </a:extLst>
              </a:tr>
              <a:tr h="471686">
                <a:tc>
                  <a:txBody>
                    <a:bodyPr/>
                    <a:lstStyle/>
                    <a:p>
                      <a:r>
                        <a:rPr lang="lt-LT" sz="1800" dirty="0"/>
                        <a:t>2020 m.</a:t>
                      </a:r>
                    </a:p>
                  </a:txBody>
                  <a:tcPr/>
                </a:tc>
                <a:tc>
                  <a:txBody>
                    <a:bodyPr/>
                    <a:lstStyle/>
                    <a:p>
                      <a:pPr algn="ctr"/>
                      <a:r>
                        <a:rPr lang="en-US" sz="1800" dirty="0"/>
                        <a:t>111.268</a:t>
                      </a:r>
                      <a:endParaRPr lang="lt-LT" sz="1800" dirty="0"/>
                    </a:p>
                  </a:txBody>
                  <a:tcPr/>
                </a:tc>
                <a:tc>
                  <a:txBody>
                    <a:bodyPr/>
                    <a:lstStyle/>
                    <a:p>
                      <a:pPr algn="ctr"/>
                      <a:r>
                        <a:rPr lang="lt-LT" sz="1800" dirty="0">
                          <a:solidFill>
                            <a:schemeClr val="tx1"/>
                          </a:solidFill>
                        </a:rPr>
                        <a:t>3</a:t>
                      </a:r>
                      <a:r>
                        <a:rPr lang="en-US" sz="1800" dirty="0">
                          <a:solidFill>
                            <a:schemeClr val="tx1"/>
                          </a:solidFill>
                        </a:rPr>
                        <a:t>8</a:t>
                      </a:r>
                      <a:r>
                        <a:rPr lang="lt-LT" sz="1800" dirty="0">
                          <a:solidFill>
                            <a:schemeClr val="tx1"/>
                          </a:solidFill>
                        </a:rPr>
                        <a:t>.9</a:t>
                      </a:r>
                      <a:r>
                        <a:rPr lang="en-US" sz="1800" dirty="0">
                          <a:solidFill>
                            <a:schemeClr val="tx1"/>
                          </a:solidFill>
                        </a:rPr>
                        <a:t>17</a:t>
                      </a:r>
                      <a:r>
                        <a:rPr lang="lt-LT" sz="1800" dirty="0">
                          <a:solidFill>
                            <a:schemeClr val="tx1"/>
                          </a:solidFill>
                        </a:rPr>
                        <a:t>,</a:t>
                      </a:r>
                      <a:r>
                        <a:rPr lang="en-US" sz="1800" dirty="0">
                          <a:solidFill>
                            <a:schemeClr val="tx1"/>
                          </a:solidFill>
                        </a:rPr>
                        <a:t>10</a:t>
                      </a:r>
                      <a:endParaRPr lang="lt-LT" sz="1800" dirty="0">
                        <a:solidFill>
                          <a:schemeClr val="tx1"/>
                        </a:solidFill>
                      </a:endParaRPr>
                    </a:p>
                  </a:txBody>
                  <a:tcPr/>
                </a:tc>
                <a:tc>
                  <a:txBody>
                    <a:bodyPr/>
                    <a:lstStyle/>
                    <a:p>
                      <a:pPr algn="ctr"/>
                      <a:r>
                        <a:rPr lang="en-US" sz="1800" dirty="0">
                          <a:solidFill>
                            <a:schemeClr val="tx1"/>
                          </a:solidFill>
                        </a:rPr>
                        <a:t>25.725,47</a:t>
                      </a:r>
                      <a:endParaRPr lang="lt-LT" sz="1800" dirty="0">
                        <a:solidFill>
                          <a:schemeClr val="tx1"/>
                        </a:solidFill>
                      </a:endParaRPr>
                    </a:p>
                  </a:txBody>
                  <a:tcPr/>
                </a:tc>
                <a:tc>
                  <a:txBody>
                    <a:bodyPr/>
                    <a:lstStyle/>
                    <a:p>
                      <a:pPr algn="ctr"/>
                      <a:r>
                        <a:rPr lang="en-US" sz="1800" dirty="0">
                          <a:solidFill>
                            <a:schemeClr val="tx1"/>
                          </a:solidFill>
                        </a:rPr>
                        <a:t>66,1</a:t>
                      </a:r>
                      <a:endParaRPr lang="lt-LT" sz="1800" dirty="0">
                        <a:solidFill>
                          <a:schemeClr val="tx1"/>
                        </a:solidFill>
                      </a:endParaRPr>
                    </a:p>
                  </a:txBody>
                  <a:tcPr/>
                </a:tc>
                <a:tc>
                  <a:txBody>
                    <a:bodyPr/>
                    <a:lstStyle/>
                    <a:p>
                      <a:pPr algn="ctr"/>
                      <a:r>
                        <a:rPr lang="lt-LT" sz="1800" dirty="0">
                          <a:solidFill>
                            <a:schemeClr val="tx1"/>
                          </a:solidFill>
                        </a:rPr>
                        <a:t>3.410.000</a:t>
                      </a:r>
                    </a:p>
                  </a:txBody>
                  <a:tcPr/>
                </a:tc>
                <a:extLst>
                  <a:ext uri="{0D108BD9-81ED-4DB2-BD59-A6C34878D82A}">
                    <a16:rowId xmlns:a16="http://schemas.microsoft.com/office/drawing/2014/main" val="2252066363"/>
                  </a:ext>
                </a:extLst>
              </a:tr>
              <a:tr h="465225">
                <a:tc>
                  <a:txBody>
                    <a:bodyPr/>
                    <a:lstStyle/>
                    <a:p>
                      <a:r>
                        <a:rPr lang="lt-LT" sz="1800" dirty="0"/>
                        <a:t>2019 m. </a:t>
                      </a:r>
                    </a:p>
                  </a:txBody>
                  <a:tcPr/>
                </a:tc>
                <a:tc>
                  <a:txBody>
                    <a:bodyPr/>
                    <a:lstStyle/>
                    <a:p>
                      <a:pPr algn="ctr"/>
                      <a:r>
                        <a:rPr lang="lt-LT" sz="1800" dirty="0"/>
                        <a:t>106.893</a:t>
                      </a:r>
                    </a:p>
                  </a:txBody>
                  <a:tcPr/>
                </a:tc>
                <a:tc>
                  <a:txBody>
                    <a:bodyPr/>
                    <a:lstStyle/>
                    <a:p>
                      <a:pPr algn="ctr"/>
                      <a:r>
                        <a:rPr lang="lt-LT" sz="1800" dirty="0"/>
                        <a:t>38.874,49</a:t>
                      </a:r>
                    </a:p>
                  </a:txBody>
                  <a:tcPr/>
                </a:tc>
                <a:tc>
                  <a:txBody>
                    <a:bodyPr/>
                    <a:lstStyle/>
                    <a:p>
                      <a:pPr algn="ctr"/>
                      <a:r>
                        <a:rPr lang="en-US" sz="1800" dirty="0"/>
                        <a:t>27.560,82</a:t>
                      </a:r>
                      <a:endParaRPr lang="lt-LT" sz="1800" dirty="0"/>
                    </a:p>
                  </a:txBody>
                  <a:tcPr/>
                </a:tc>
                <a:tc>
                  <a:txBody>
                    <a:bodyPr/>
                    <a:lstStyle/>
                    <a:p>
                      <a:pPr algn="ctr"/>
                      <a:r>
                        <a:rPr lang="en-US" sz="1800" dirty="0"/>
                        <a:t>70,9</a:t>
                      </a:r>
                      <a:endParaRPr lang="lt-LT" sz="1800" dirty="0"/>
                    </a:p>
                  </a:txBody>
                  <a:tcPr/>
                </a:tc>
                <a:tc>
                  <a:txBody>
                    <a:bodyPr/>
                    <a:lstStyle/>
                    <a:p>
                      <a:pPr algn="ctr"/>
                      <a:r>
                        <a:rPr lang="lt-LT" sz="1800" dirty="0"/>
                        <a:t>3.130.000</a:t>
                      </a:r>
                    </a:p>
                  </a:txBody>
                  <a:tcPr/>
                </a:tc>
                <a:extLst>
                  <a:ext uri="{0D108BD9-81ED-4DB2-BD59-A6C34878D82A}">
                    <a16:rowId xmlns:a16="http://schemas.microsoft.com/office/drawing/2014/main" val="1645664016"/>
                  </a:ext>
                </a:extLst>
              </a:tr>
              <a:tr h="465225">
                <a:tc>
                  <a:txBody>
                    <a:bodyPr/>
                    <a:lstStyle/>
                    <a:p>
                      <a:r>
                        <a:rPr lang="lt-LT" sz="1800" dirty="0"/>
                        <a:t>2018 m. </a:t>
                      </a:r>
                    </a:p>
                  </a:txBody>
                  <a:tcPr/>
                </a:tc>
                <a:tc>
                  <a:txBody>
                    <a:bodyPr/>
                    <a:lstStyle/>
                    <a:p>
                      <a:pPr algn="ctr"/>
                      <a:r>
                        <a:rPr lang="lt-LT" sz="1800" dirty="0"/>
                        <a:t>112.449</a:t>
                      </a:r>
                    </a:p>
                  </a:txBody>
                  <a:tcPr/>
                </a:tc>
                <a:tc>
                  <a:txBody>
                    <a:bodyPr/>
                    <a:lstStyle/>
                    <a:p>
                      <a:pPr algn="ctr"/>
                      <a:r>
                        <a:rPr lang="lt-LT" sz="1800" dirty="0"/>
                        <a:t>37.304,41</a:t>
                      </a:r>
                    </a:p>
                  </a:txBody>
                  <a:tcPr/>
                </a:tc>
                <a:tc>
                  <a:txBody>
                    <a:bodyPr/>
                    <a:lstStyle/>
                    <a:p>
                      <a:pPr algn="ctr"/>
                      <a:r>
                        <a:rPr lang="en-US" sz="1800" dirty="0"/>
                        <a:t>27.850,8</a:t>
                      </a:r>
                      <a:endParaRPr lang="lt-LT" sz="1800" dirty="0"/>
                    </a:p>
                  </a:txBody>
                  <a:tcPr/>
                </a:tc>
                <a:tc>
                  <a:txBody>
                    <a:bodyPr/>
                    <a:lstStyle/>
                    <a:p>
                      <a:pPr algn="ctr"/>
                      <a:r>
                        <a:rPr lang="en-US" sz="1800" dirty="0"/>
                        <a:t>74,7</a:t>
                      </a:r>
                      <a:endParaRPr lang="lt-LT" sz="1800" dirty="0"/>
                    </a:p>
                  </a:txBody>
                  <a:tcPr/>
                </a:tc>
                <a:tc>
                  <a:txBody>
                    <a:bodyPr/>
                    <a:lstStyle/>
                    <a:p>
                      <a:pPr algn="ctr"/>
                      <a:r>
                        <a:rPr lang="lt-LT" sz="1800" dirty="0"/>
                        <a:t>2.900.000</a:t>
                      </a:r>
                    </a:p>
                  </a:txBody>
                  <a:tcPr/>
                </a:tc>
                <a:extLst>
                  <a:ext uri="{0D108BD9-81ED-4DB2-BD59-A6C34878D82A}">
                    <a16:rowId xmlns:a16="http://schemas.microsoft.com/office/drawing/2014/main" val="619121298"/>
                  </a:ext>
                </a:extLst>
              </a:tr>
            </a:tbl>
          </a:graphicData>
        </a:graphic>
      </p:graphicFrame>
      <p:pic>
        <p:nvPicPr>
          <p:cNvPr id="2050" name="Picture 2">
            <a:extLst>
              <a:ext uri="{FF2B5EF4-FFF2-40B4-BE49-F238E27FC236}">
                <a16:creationId xmlns:a16="http://schemas.microsoft.com/office/drawing/2014/main" id="{15912376-B33C-42DD-973A-636276104B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3101" y="1239054"/>
            <a:ext cx="3628899" cy="2419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7181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2" name="TextBox 1">
            <a:extLst>
              <a:ext uri="{FF2B5EF4-FFF2-40B4-BE49-F238E27FC236}">
                <a16:creationId xmlns:a16="http://schemas.microsoft.com/office/drawing/2014/main" id="{A56DD927-1534-4F9D-8CC1-6B59A206FC5E}"/>
              </a:ext>
            </a:extLst>
          </p:cNvPr>
          <p:cNvSpPr txBox="1"/>
          <p:nvPr/>
        </p:nvSpPr>
        <p:spPr>
          <a:xfrm>
            <a:off x="399721" y="2041054"/>
            <a:ext cx="6195044" cy="3847207"/>
          </a:xfrm>
          <a:prstGeom prst="rect">
            <a:avLst/>
          </a:prstGeom>
          <a:noFill/>
        </p:spPr>
        <p:txBody>
          <a:bodyPr wrap="square" rtlCol="0">
            <a:spAutoFit/>
          </a:bodyPr>
          <a:lstStyle/>
          <a:p>
            <a:pPr marL="457200" indent="-457200" algn="just">
              <a:spcAft>
                <a:spcPts val="1200"/>
              </a:spcAft>
              <a:buSzPct val="150000"/>
              <a:buBlip>
                <a:blip r:embed="rId3"/>
              </a:buBlip>
            </a:pPr>
            <a:r>
              <a:rPr lang="lt-LT" sz="2600" dirty="0"/>
              <a:t>Gatvių apie 336 km (valoma danga, barstoma slidumą mažinančiomis medžiagomis, užtaisomos duobės ir kt.); </a:t>
            </a:r>
          </a:p>
          <a:p>
            <a:pPr marL="457200" indent="-457200" algn="just">
              <a:buSzPct val="150000"/>
              <a:buBlip>
                <a:blip r:embed="rId3"/>
              </a:buBlip>
            </a:pPr>
            <a:r>
              <a:rPr lang="lt-LT" sz="2600" dirty="0"/>
              <a:t>žali plotai mieste apie 250 ha (pjaunama žolė, tvarkomi želdiniai)</a:t>
            </a:r>
            <a:r>
              <a:rPr lang="en-US" sz="2600" dirty="0"/>
              <a:t>,</a:t>
            </a:r>
            <a:r>
              <a:rPr lang="lt-LT" sz="2600" dirty="0"/>
              <a:t> iš jų :</a:t>
            </a:r>
          </a:p>
          <a:p>
            <a:pPr marL="914400" lvl="1" indent="-457200" algn="just">
              <a:buSzPct val="150000"/>
              <a:buBlip>
                <a:blip r:embed="rId3"/>
              </a:buBlip>
            </a:pPr>
            <a:r>
              <a:rPr lang="lt-LT" sz="2600" dirty="0"/>
              <a:t>12 parkų (apie 100 ha)</a:t>
            </a:r>
            <a:r>
              <a:rPr lang="en-US" sz="2600" dirty="0"/>
              <a:t>;</a:t>
            </a:r>
            <a:endParaRPr lang="lt-LT" sz="2600" dirty="0"/>
          </a:p>
          <a:p>
            <a:pPr marL="914400" lvl="1" indent="-457200" algn="just">
              <a:buSzPct val="150000"/>
              <a:buBlip>
                <a:blip r:embed="rId3"/>
              </a:buBlip>
            </a:pPr>
            <a:r>
              <a:rPr lang="lt-LT" sz="2600" dirty="0"/>
              <a:t>žaliosios gatvių juostos</a:t>
            </a:r>
            <a:r>
              <a:rPr lang="en-US" sz="2600" dirty="0"/>
              <a:t>;</a:t>
            </a:r>
            <a:endParaRPr lang="lt-LT" sz="2600" dirty="0"/>
          </a:p>
          <a:p>
            <a:pPr marL="914400" lvl="1" indent="-457200" algn="just">
              <a:buSzPct val="150000"/>
              <a:buBlip>
                <a:blip r:embed="rId3"/>
              </a:buBlip>
            </a:pPr>
            <a:r>
              <a:rPr lang="lt-LT" sz="2600" dirty="0"/>
              <a:t>kitos bendro naudojimo teritorijos</a:t>
            </a:r>
            <a:r>
              <a:rPr lang="en-US" sz="2600" dirty="0"/>
              <a:t>.</a:t>
            </a:r>
            <a:endParaRPr lang="lt-LT" sz="2600" dirty="0"/>
          </a:p>
          <a:p>
            <a:pPr marL="457200" indent="-457200" algn="just">
              <a:buSzPct val="150000"/>
              <a:buBlip>
                <a:blip r:embed="rId3"/>
              </a:buBlip>
            </a:pPr>
            <a:r>
              <a:rPr lang="lt-LT" sz="2600" dirty="0"/>
              <a:t>16 kapinių (iš jų 14 – neveikiančių).</a:t>
            </a:r>
          </a:p>
        </p:txBody>
      </p:sp>
      <p:sp>
        <p:nvSpPr>
          <p:cNvPr id="5" name="Pavadinimas 1">
            <a:extLst>
              <a:ext uri="{FF2B5EF4-FFF2-40B4-BE49-F238E27FC236}">
                <a16:creationId xmlns:a16="http://schemas.microsoft.com/office/drawing/2014/main" id="{1867AE00-5DC6-4EBA-8113-854532A142A0}"/>
              </a:ext>
            </a:extLst>
          </p:cNvPr>
          <p:cNvSpPr txBox="1">
            <a:spLocks/>
          </p:cNvSpPr>
          <p:nvPr/>
        </p:nvSpPr>
        <p:spPr>
          <a:xfrm>
            <a:off x="514525" y="1290573"/>
            <a:ext cx="10515600" cy="70579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t-LT" sz="2800" b="1" dirty="0">
                <a:latin typeface="+mn-lt"/>
                <a:ea typeface="Arial Unicode MS" panose="020B0604020202020204" pitchFamily="34" charset="-128"/>
                <a:cs typeface="Arial Unicode MS" panose="020B0604020202020204" pitchFamily="34" charset="-128"/>
              </a:rPr>
              <a:t>Prižiūrimos miesto teritorijos</a:t>
            </a:r>
          </a:p>
        </p:txBody>
      </p:sp>
      <p:sp>
        <p:nvSpPr>
          <p:cNvPr id="7" name="TextBox 6">
            <a:extLst>
              <a:ext uri="{FF2B5EF4-FFF2-40B4-BE49-F238E27FC236}">
                <a16:creationId xmlns:a16="http://schemas.microsoft.com/office/drawing/2014/main" id="{6586D29E-699E-4026-AE12-A2D96F55DD8E}"/>
              </a:ext>
            </a:extLst>
          </p:cNvPr>
          <p:cNvSpPr txBox="1"/>
          <p:nvPr/>
        </p:nvSpPr>
        <p:spPr>
          <a:xfrm>
            <a:off x="399720" y="345578"/>
            <a:ext cx="6096001" cy="523220"/>
          </a:xfrm>
          <a:prstGeom prst="rect">
            <a:avLst/>
          </a:prstGeom>
          <a:noFill/>
        </p:spPr>
        <p:txBody>
          <a:bodyPr wrap="square" rtlCol="0">
            <a:spAutoFit/>
          </a:bodyPr>
          <a:lstStyle/>
          <a:p>
            <a:r>
              <a:rPr lang="lt-LT" sz="2800" b="1" dirty="0"/>
              <a:t>Kitos sritys</a:t>
            </a:r>
          </a:p>
        </p:txBody>
      </p:sp>
      <p:pic>
        <p:nvPicPr>
          <p:cNvPr id="1026" name="Picture 2" descr="Vaizdo rezultatas pagal užklausą „nevalytos šiaulių gatvės“">
            <a:extLst>
              <a:ext uri="{FF2B5EF4-FFF2-40B4-BE49-F238E27FC236}">
                <a16:creationId xmlns:a16="http://schemas.microsoft.com/office/drawing/2014/main" id="{370A4579-9ADF-49F1-A0F5-3FBB8ED020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3380" y="1239054"/>
            <a:ext cx="5448620" cy="24465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ED95C1B-3985-49B4-BA77-AD6A56F2DD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3380" y="3899342"/>
            <a:ext cx="4423928" cy="2882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403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8" name="TextBox 7">
            <a:extLst>
              <a:ext uri="{FF2B5EF4-FFF2-40B4-BE49-F238E27FC236}">
                <a16:creationId xmlns:a16="http://schemas.microsoft.com/office/drawing/2014/main" id="{D9BA35A3-518F-4C60-8F28-6EDEAD3FCFE8}"/>
              </a:ext>
            </a:extLst>
          </p:cNvPr>
          <p:cNvSpPr txBox="1"/>
          <p:nvPr/>
        </p:nvSpPr>
        <p:spPr>
          <a:xfrm>
            <a:off x="399720" y="345578"/>
            <a:ext cx="6096001" cy="523220"/>
          </a:xfrm>
          <a:prstGeom prst="rect">
            <a:avLst/>
          </a:prstGeom>
          <a:noFill/>
        </p:spPr>
        <p:txBody>
          <a:bodyPr wrap="square" rtlCol="0">
            <a:spAutoFit/>
          </a:bodyPr>
          <a:lstStyle/>
          <a:p>
            <a:r>
              <a:rPr lang="lt-LT" sz="2800" b="1" dirty="0"/>
              <a:t>Kitos sritys</a:t>
            </a:r>
          </a:p>
        </p:txBody>
      </p:sp>
      <p:sp>
        <p:nvSpPr>
          <p:cNvPr id="2" name="Pavadinimas 1">
            <a:extLst>
              <a:ext uri="{FF2B5EF4-FFF2-40B4-BE49-F238E27FC236}">
                <a16:creationId xmlns:a16="http://schemas.microsoft.com/office/drawing/2014/main" id="{5A27791C-C98D-45FD-9F3A-D564F4E2F12C}"/>
              </a:ext>
            </a:extLst>
          </p:cNvPr>
          <p:cNvSpPr>
            <a:spLocks noGrp="1"/>
          </p:cNvSpPr>
          <p:nvPr>
            <p:ph type="title"/>
          </p:nvPr>
        </p:nvSpPr>
        <p:spPr>
          <a:xfrm>
            <a:off x="3058885" y="1320505"/>
            <a:ext cx="6150429" cy="528253"/>
          </a:xfrm>
        </p:spPr>
        <p:txBody>
          <a:bodyPr>
            <a:noAutofit/>
          </a:bodyPr>
          <a:lstStyle/>
          <a:p>
            <a:pPr algn="ctr"/>
            <a:r>
              <a:rPr lang="lt-LT" sz="3200" b="1" dirty="0">
                <a:latin typeface="+mn-lt"/>
                <a:cs typeface="Times New Roman" panose="02020603050405020304" pitchFamily="18" charset="0"/>
              </a:rPr>
              <a:t>Miesto problemų koordinavimas</a:t>
            </a:r>
            <a:endParaRPr lang="lt-LT" sz="3200" dirty="0">
              <a:latin typeface="+mn-lt"/>
              <a:cs typeface="Times New Roman" panose="02020603050405020304" pitchFamily="18" charset="0"/>
            </a:endParaRPr>
          </a:p>
        </p:txBody>
      </p:sp>
      <p:sp>
        <p:nvSpPr>
          <p:cNvPr id="4" name="Turinio vietos rezervavimo ženklas 3">
            <a:extLst>
              <a:ext uri="{FF2B5EF4-FFF2-40B4-BE49-F238E27FC236}">
                <a16:creationId xmlns:a16="http://schemas.microsoft.com/office/drawing/2014/main" id="{22DD1718-81EC-4818-819E-F09322FE3067}"/>
              </a:ext>
            </a:extLst>
          </p:cNvPr>
          <p:cNvSpPr>
            <a:spLocks noGrp="1"/>
          </p:cNvSpPr>
          <p:nvPr>
            <p:ph sz="half" idx="1"/>
          </p:nvPr>
        </p:nvSpPr>
        <p:spPr>
          <a:xfrm>
            <a:off x="289249" y="2097982"/>
            <a:ext cx="5806751" cy="3439514"/>
          </a:xfrm>
        </p:spPr>
        <p:txBody>
          <a:bodyPr>
            <a:normAutofit/>
          </a:bodyPr>
          <a:lstStyle/>
          <a:p>
            <a:pPr marL="342900" indent="-342900" algn="just">
              <a:buSzPct val="150000"/>
              <a:buBlip>
                <a:blip r:embed="rId4"/>
              </a:buBlip>
            </a:pPr>
            <a:r>
              <a:rPr lang="lt-LT" sz="2400" dirty="0">
                <a:cs typeface="Times New Roman" panose="02020603050405020304" pitchFamily="18" charset="0"/>
              </a:rPr>
              <a:t>2020 m. įsteigtas Miesto koordinavimo skyrius (MKS), kuris fiksuoja, priima, registruoja, sistemina ir perduoda spręsti pranešimus apie miesto problemas 24/7 režimu;</a:t>
            </a:r>
          </a:p>
          <a:p>
            <a:pPr marL="342900" indent="-342900" algn="just">
              <a:buSzPct val="150000"/>
              <a:buBlip>
                <a:blip r:embed="rId4"/>
              </a:buBlip>
            </a:pPr>
            <a:r>
              <a:rPr lang="lt-LT" sz="2400" dirty="0">
                <a:cs typeface="Times New Roman" panose="02020603050405020304" pitchFamily="18" charset="0"/>
              </a:rPr>
              <a:t>per 2020 m. antrąjį pusmetį iš viso priimta, užfiksuota ir perduota spręsti 7 271 vnt. pranešimų įskaitant galimai padarytus administracinius nusižengimus.</a:t>
            </a:r>
            <a:endParaRPr lang="lt-LT" sz="2400" dirty="0"/>
          </a:p>
        </p:txBody>
      </p:sp>
      <p:graphicFrame>
        <p:nvGraphicFramePr>
          <p:cNvPr id="10" name="Turinio vietos rezervavimo ženklas 9">
            <a:extLst>
              <a:ext uri="{FF2B5EF4-FFF2-40B4-BE49-F238E27FC236}">
                <a16:creationId xmlns:a16="http://schemas.microsoft.com/office/drawing/2014/main" id="{070D3312-6E05-4C7A-8496-DCF6AFADCB3D}"/>
              </a:ext>
            </a:extLst>
          </p:cNvPr>
          <p:cNvGraphicFramePr>
            <a:graphicFrameLocks noGrp="1"/>
          </p:cNvGraphicFramePr>
          <p:nvPr>
            <p:ph sz="half" idx="2"/>
            <p:extLst>
              <p:ext uri="{D42A27DB-BD31-4B8C-83A1-F6EECF244321}">
                <p14:modId xmlns:p14="http://schemas.microsoft.com/office/powerpoint/2010/main" val="71218938"/>
              </p:ext>
            </p:extLst>
          </p:nvPr>
        </p:nvGraphicFramePr>
        <p:xfrm>
          <a:off x="6095999" y="1930209"/>
          <a:ext cx="5806751" cy="476664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126948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2" name="TextBox 1">
            <a:extLst>
              <a:ext uri="{FF2B5EF4-FFF2-40B4-BE49-F238E27FC236}">
                <a16:creationId xmlns:a16="http://schemas.microsoft.com/office/drawing/2014/main" id="{A56DD927-1534-4F9D-8CC1-6B59A206FC5E}"/>
              </a:ext>
            </a:extLst>
          </p:cNvPr>
          <p:cNvSpPr txBox="1"/>
          <p:nvPr/>
        </p:nvSpPr>
        <p:spPr>
          <a:xfrm>
            <a:off x="536291" y="1439284"/>
            <a:ext cx="11443025" cy="1631216"/>
          </a:xfrm>
          <a:prstGeom prst="rect">
            <a:avLst/>
          </a:prstGeom>
          <a:noFill/>
        </p:spPr>
        <p:txBody>
          <a:bodyPr wrap="square" rtlCol="0">
            <a:spAutoFit/>
          </a:bodyPr>
          <a:lstStyle/>
          <a:p>
            <a:pPr marL="342900" indent="-342900">
              <a:buSzPct val="150000"/>
              <a:buBlip>
                <a:blip r:embed="rId3"/>
              </a:buBlip>
              <a:defRPr sz="1400" b="0" i="0" u="none" strike="noStrike" kern="1200" spc="0" baseline="0">
                <a:solidFill>
                  <a:prstClr val="black">
                    <a:lumMod val="65000"/>
                    <a:lumOff val="35000"/>
                  </a:prstClr>
                </a:solidFill>
                <a:latin typeface="+mn-lt"/>
                <a:ea typeface="+mn-ea"/>
                <a:cs typeface="+mn-cs"/>
              </a:defRPr>
            </a:pPr>
            <a:r>
              <a:rPr lang="lt-LT" sz="2400" dirty="0"/>
              <a:t>20</a:t>
            </a:r>
            <a:r>
              <a:rPr lang="en-US" sz="2400" dirty="0"/>
              <a:t>20</a:t>
            </a:r>
            <a:r>
              <a:rPr lang="lt-LT" sz="2400" dirty="0"/>
              <a:t> metų biudžeto pajamų vykdymas buvo </a:t>
            </a:r>
            <a:r>
              <a:rPr lang="en-US" sz="2400" dirty="0"/>
              <a:t>28,8</a:t>
            </a:r>
            <a:r>
              <a:rPr lang="lt-LT" sz="2400" dirty="0"/>
              <a:t> proc. didesnis nei 201</a:t>
            </a:r>
            <a:r>
              <a:rPr lang="en-US" sz="2400" dirty="0"/>
              <a:t>8</a:t>
            </a:r>
            <a:r>
              <a:rPr lang="lt-LT" sz="2400" dirty="0"/>
              <a:t> m.</a:t>
            </a:r>
            <a:r>
              <a:rPr lang="en-US" sz="2400" dirty="0"/>
              <a:t>;</a:t>
            </a:r>
            <a:endParaRPr lang="lt-LT" sz="2400" dirty="0"/>
          </a:p>
          <a:p>
            <a:pPr marL="342900" indent="-342900">
              <a:buSzPct val="150000"/>
              <a:buBlip>
                <a:blip r:embed="rId3"/>
              </a:buBlip>
              <a:defRPr sz="1400" b="0" i="0" u="none" strike="noStrike" kern="1200" spc="0" baseline="0">
                <a:solidFill>
                  <a:prstClr val="black">
                    <a:lumMod val="65000"/>
                    <a:lumOff val="35000"/>
                  </a:prstClr>
                </a:solidFill>
                <a:latin typeface="+mn-lt"/>
                <a:ea typeface="+mn-ea"/>
                <a:cs typeface="+mn-cs"/>
              </a:defRPr>
            </a:pPr>
            <a:r>
              <a:rPr lang="lt-LT" sz="2400" dirty="0"/>
              <a:t>Pagrindinė biudžeto augimo priežastis – savivaldybės biudžeto pajamų iš dotacijų didėjimas.</a:t>
            </a:r>
          </a:p>
          <a:p>
            <a:pPr>
              <a:buSzPct val="150000"/>
            </a:pPr>
            <a:endParaRPr lang="en-US" sz="2800" dirty="0"/>
          </a:p>
        </p:txBody>
      </p:sp>
      <p:sp>
        <p:nvSpPr>
          <p:cNvPr id="6" name="TextBox 5">
            <a:extLst>
              <a:ext uri="{FF2B5EF4-FFF2-40B4-BE49-F238E27FC236}">
                <a16:creationId xmlns:a16="http://schemas.microsoft.com/office/drawing/2014/main" id="{F8FEC40A-024D-4E3A-B49B-0700E6C56322}"/>
              </a:ext>
            </a:extLst>
          </p:cNvPr>
          <p:cNvSpPr txBox="1"/>
          <p:nvPr/>
        </p:nvSpPr>
        <p:spPr>
          <a:xfrm>
            <a:off x="1114095" y="483476"/>
            <a:ext cx="6096001" cy="584775"/>
          </a:xfrm>
          <a:prstGeom prst="rect">
            <a:avLst/>
          </a:prstGeom>
          <a:noFill/>
        </p:spPr>
        <p:txBody>
          <a:bodyPr wrap="square" rtlCol="0">
            <a:spAutoFit/>
          </a:bodyPr>
          <a:lstStyle/>
          <a:p>
            <a:r>
              <a:rPr lang="lt-LT" sz="3200" b="1" dirty="0"/>
              <a:t>Finansų valdymas</a:t>
            </a:r>
          </a:p>
        </p:txBody>
      </p:sp>
      <p:graphicFrame>
        <p:nvGraphicFramePr>
          <p:cNvPr id="8" name="Diagrama 7">
            <a:extLst>
              <a:ext uri="{FF2B5EF4-FFF2-40B4-BE49-F238E27FC236}">
                <a16:creationId xmlns:a16="http://schemas.microsoft.com/office/drawing/2014/main" id="{8653D241-64CD-43CB-B824-F4D52B995C8D}"/>
              </a:ext>
            </a:extLst>
          </p:cNvPr>
          <p:cNvGraphicFramePr>
            <a:graphicFrameLocks/>
          </p:cNvGraphicFramePr>
          <p:nvPr>
            <p:extLst>
              <p:ext uri="{D42A27DB-BD31-4B8C-83A1-F6EECF244321}">
                <p14:modId xmlns:p14="http://schemas.microsoft.com/office/powerpoint/2010/main" val="451789698"/>
              </p:ext>
            </p:extLst>
          </p:nvPr>
        </p:nvGraphicFramePr>
        <p:xfrm>
          <a:off x="2836506" y="2701679"/>
          <a:ext cx="6885991" cy="377376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369758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597417" y="1495664"/>
            <a:ext cx="10755983" cy="5232202"/>
          </a:xfrm>
          <a:prstGeom prst="rect">
            <a:avLst/>
          </a:prstGeom>
          <a:noFill/>
        </p:spPr>
        <p:txBody>
          <a:bodyPr wrap="square" rtlCol="0">
            <a:spAutoFit/>
          </a:bodyPr>
          <a:lstStyle/>
          <a:p>
            <a:pPr algn="ctr"/>
            <a:r>
              <a:rPr lang="lt-LT" sz="3200" b="1" dirty="0">
                <a:cs typeface="Times New Roman" panose="02020603050405020304" pitchFamily="18" charset="0"/>
              </a:rPr>
              <a:t>Miesto stebėjimas vaizdo kameromis</a:t>
            </a:r>
            <a:endParaRPr lang="en-US" sz="3200" b="1" dirty="0">
              <a:cs typeface="Times New Roman" panose="02020603050405020304" pitchFamily="18" charset="0"/>
            </a:endParaRPr>
          </a:p>
          <a:p>
            <a:pPr algn="ctr"/>
            <a:endParaRPr lang="lt-LT" sz="3200" b="1" dirty="0">
              <a:cs typeface="Times New Roman" panose="02020603050405020304" pitchFamily="18" charset="0"/>
            </a:endParaRPr>
          </a:p>
          <a:p>
            <a:pPr marL="342900" indent="-342900" algn="just">
              <a:buSzPct val="150000"/>
              <a:buBlip>
                <a:blip r:embed="rId3"/>
              </a:buBlip>
            </a:pPr>
            <a:r>
              <a:rPr lang="lt-LT" sz="3000" dirty="0">
                <a:cs typeface="Times New Roman" panose="02020603050405020304" pitchFamily="18" charset="0"/>
              </a:rPr>
              <a:t>Sukurtas vaizdo stebėjimo kamerų išdėstymo žemėlapis, prieinamas visiems gyventojams ir kitoms suinteresuotoms grupėms;</a:t>
            </a:r>
          </a:p>
          <a:p>
            <a:pPr algn="just">
              <a:buSzPct val="150000"/>
            </a:pPr>
            <a:endParaRPr lang="lt-LT" sz="3000" dirty="0">
              <a:cs typeface="Times New Roman" panose="02020603050405020304" pitchFamily="18" charset="0"/>
            </a:endParaRPr>
          </a:p>
          <a:p>
            <a:pPr marL="342900" indent="-342900" algn="just">
              <a:buSzPct val="150000"/>
              <a:buBlip>
                <a:blip r:embed="rId3"/>
              </a:buBlip>
            </a:pPr>
            <a:r>
              <a:rPr lang="lt-LT" sz="3000" dirty="0">
                <a:cs typeface="Times New Roman" panose="02020603050405020304" pitchFamily="18" charset="0"/>
              </a:rPr>
              <a:t>Šiaulių miestas stebimas 64 vaizdo kameromis;</a:t>
            </a:r>
          </a:p>
          <a:p>
            <a:pPr algn="just">
              <a:buSzPct val="150000"/>
            </a:pPr>
            <a:endParaRPr lang="lt-LT" sz="3000" dirty="0">
              <a:cs typeface="Times New Roman" panose="02020603050405020304" pitchFamily="18" charset="0"/>
            </a:endParaRPr>
          </a:p>
          <a:p>
            <a:pPr marL="342900" indent="-342900" algn="just">
              <a:buSzPct val="150000"/>
              <a:buBlip>
                <a:blip r:embed="rId3"/>
              </a:buBlip>
            </a:pPr>
            <a:r>
              <a:rPr lang="lt-LT" sz="3000" dirty="0">
                <a:cs typeface="Times New Roman" panose="02020603050405020304" pitchFamily="18" charset="0"/>
              </a:rPr>
              <a:t>2020 m. birželio-gruodžio mėnesiais vaizdo stebėjimo kameromis užfiksuoti 2 214 vnt. galimai padarytų administracinių nusižengimų.</a:t>
            </a:r>
            <a:endParaRPr lang="lt-LT" sz="3000" b="1" dirty="0"/>
          </a:p>
        </p:txBody>
      </p:sp>
      <p:sp>
        <p:nvSpPr>
          <p:cNvPr id="8" name="TextBox 7">
            <a:extLst>
              <a:ext uri="{FF2B5EF4-FFF2-40B4-BE49-F238E27FC236}">
                <a16:creationId xmlns:a16="http://schemas.microsoft.com/office/drawing/2014/main" id="{D9BA35A3-518F-4C60-8F28-6EDEAD3FCFE8}"/>
              </a:ext>
            </a:extLst>
          </p:cNvPr>
          <p:cNvSpPr txBox="1"/>
          <p:nvPr/>
        </p:nvSpPr>
        <p:spPr>
          <a:xfrm>
            <a:off x="399720" y="345578"/>
            <a:ext cx="6096001" cy="523220"/>
          </a:xfrm>
          <a:prstGeom prst="rect">
            <a:avLst/>
          </a:prstGeom>
          <a:noFill/>
        </p:spPr>
        <p:txBody>
          <a:bodyPr wrap="square" rtlCol="0">
            <a:spAutoFit/>
          </a:bodyPr>
          <a:lstStyle/>
          <a:p>
            <a:r>
              <a:rPr lang="lt-LT" sz="2800" b="1" dirty="0"/>
              <a:t>Kitos sritys</a:t>
            </a:r>
          </a:p>
        </p:txBody>
      </p:sp>
    </p:spTree>
    <p:extLst>
      <p:ext uri="{BB962C8B-B14F-4D97-AF65-F5344CB8AC3E}">
        <p14:creationId xmlns:p14="http://schemas.microsoft.com/office/powerpoint/2010/main" val="11400130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a:extLst>
              <a:ext uri="{FF2B5EF4-FFF2-40B4-BE49-F238E27FC236}">
                <a16:creationId xmlns:a16="http://schemas.microsoft.com/office/drawing/2014/main" id="{472A2D4E-ABFB-46EC-A89D-114758C974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0" y="-4145"/>
            <a:ext cx="12192000" cy="1239054"/>
          </a:xfrm>
          <a:prstGeom prst="rect">
            <a:avLst/>
          </a:prstGeom>
        </p:spPr>
      </p:pic>
      <p:sp>
        <p:nvSpPr>
          <p:cNvPr id="12" name="Rectangle 2">
            <a:extLst>
              <a:ext uri="{FF2B5EF4-FFF2-40B4-BE49-F238E27FC236}">
                <a16:creationId xmlns:a16="http://schemas.microsoft.com/office/drawing/2014/main" id="{BBF9C500-6B55-4C70-9966-0945467FEC84}"/>
              </a:ext>
            </a:extLst>
          </p:cNvPr>
          <p:cNvSpPr>
            <a:spLocks noChangeArrowheads="1"/>
          </p:cNvSpPr>
          <p:nvPr/>
        </p:nvSpPr>
        <p:spPr bwMode="auto">
          <a:xfrm>
            <a:off x="1005457" y="1408931"/>
            <a:ext cx="10777195" cy="5430910"/>
          </a:xfrm>
          <a:prstGeom prst="rect">
            <a:avLst/>
          </a:prstGeom>
          <a:noFill/>
          <a:ln>
            <a:noFill/>
          </a:ln>
        </p:spPr>
        <p:txBody>
          <a:bodyPr wrap="square">
            <a:spAutoFit/>
          </a:bodyPr>
          <a:lstStyle>
            <a:lvl1pPr marL="342900" indent="-342900">
              <a:lnSpc>
                <a:spcPct val="102000"/>
              </a:lnSpc>
              <a:spcBef>
                <a:spcPts val="800"/>
              </a:spcBef>
              <a:buClr>
                <a:srgbClr val="000000"/>
              </a:buClr>
              <a:buSzPct val="100000"/>
              <a:buFont typeface="Arial" pitchFamily="34" charset="0"/>
              <a:buChar char="•"/>
              <a:defRPr sz="3200">
                <a:solidFill>
                  <a:srgbClr val="000000"/>
                </a:solidFill>
                <a:latin typeface="Calibri" pitchFamily="34" charset="0"/>
                <a:cs typeface="Lucida Sans Unicode" pitchFamily="34" charset="0"/>
              </a:defRPr>
            </a:lvl1pPr>
            <a:lvl2pPr marL="742950" indent="-285750">
              <a:lnSpc>
                <a:spcPct val="102000"/>
              </a:lnSpc>
              <a:spcBef>
                <a:spcPts val="700"/>
              </a:spcBef>
              <a:buClr>
                <a:srgbClr val="000000"/>
              </a:buClr>
              <a:buSzPct val="100000"/>
              <a:buFont typeface="Arial" pitchFamily="34" charset="0"/>
              <a:buChar char="–"/>
              <a:defRPr sz="2800">
                <a:solidFill>
                  <a:srgbClr val="000000"/>
                </a:solidFill>
                <a:latin typeface="Calibri" pitchFamily="34" charset="0"/>
                <a:cs typeface="Lucida Sans Unicode" pitchFamily="34" charset="0"/>
              </a:defRPr>
            </a:lvl2pPr>
            <a:lvl3pPr marL="1143000" indent="-228600">
              <a:lnSpc>
                <a:spcPct val="102000"/>
              </a:lnSpc>
              <a:spcBef>
                <a:spcPts val="600"/>
              </a:spcBef>
              <a:buClr>
                <a:srgbClr val="000000"/>
              </a:buClr>
              <a:buSzPct val="100000"/>
              <a:buFont typeface="Arial" pitchFamily="34" charset="0"/>
              <a:buChar char="•"/>
              <a:defRPr sz="2400">
                <a:solidFill>
                  <a:srgbClr val="000000"/>
                </a:solidFill>
                <a:latin typeface="Calibri" pitchFamily="34" charset="0"/>
                <a:cs typeface="Lucida Sans Unicode" pitchFamily="34" charset="0"/>
              </a:defRPr>
            </a:lvl3pPr>
            <a:lvl4pPr marL="1600200" indent="-228600">
              <a:lnSpc>
                <a:spcPct val="102000"/>
              </a:lnSpc>
              <a:spcBef>
                <a:spcPts val="500"/>
              </a:spcBef>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4pPr>
            <a:lvl5pPr marL="2057400" indent="-228600">
              <a:lnSpc>
                <a:spcPct val="102000"/>
              </a:lnSpc>
              <a:spcBef>
                <a:spcPts val="500"/>
              </a:spcBef>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5pPr>
            <a:lvl6pPr marL="2514600" indent="-228600" defTabSz="449263" eaLnBrk="0" fontAlgn="base" hangingPunct="0">
              <a:lnSpc>
                <a:spcPct val="102000"/>
              </a:lnSpc>
              <a:spcBef>
                <a:spcPts val="500"/>
              </a:spcBef>
              <a:spcAft>
                <a:spcPct val="0"/>
              </a:spcAft>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6pPr>
            <a:lvl7pPr marL="2971800" indent="-228600" defTabSz="449263" eaLnBrk="0" fontAlgn="base" hangingPunct="0">
              <a:lnSpc>
                <a:spcPct val="102000"/>
              </a:lnSpc>
              <a:spcBef>
                <a:spcPts val="500"/>
              </a:spcBef>
              <a:spcAft>
                <a:spcPct val="0"/>
              </a:spcAft>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7pPr>
            <a:lvl8pPr marL="3429000" indent="-228600" defTabSz="449263" eaLnBrk="0" fontAlgn="base" hangingPunct="0">
              <a:lnSpc>
                <a:spcPct val="102000"/>
              </a:lnSpc>
              <a:spcBef>
                <a:spcPts val="500"/>
              </a:spcBef>
              <a:spcAft>
                <a:spcPct val="0"/>
              </a:spcAft>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8pPr>
            <a:lvl9pPr marL="3886200" indent="-228600" defTabSz="449263" eaLnBrk="0" fontAlgn="base" hangingPunct="0">
              <a:lnSpc>
                <a:spcPct val="102000"/>
              </a:lnSpc>
              <a:spcBef>
                <a:spcPts val="500"/>
              </a:spcBef>
              <a:spcAft>
                <a:spcPct val="0"/>
              </a:spcAft>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9pPr>
          </a:lstStyle>
          <a:p>
            <a:pPr marL="0" indent="0" algn="r">
              <a:spcBef>
                <a:spcPts val="1800"/>
              </a:spcBef>
              <a:buClr>
                <a:srgbClr val="FC6417"/>
              </a:buClr>
              <a:buSzPct val="130000"/>
              <a:buNone/>
              <a:defRPr/>
            </a:pPr>
            <a:r>
              <a:rPr lang="lt-LT" sz="2000" b="1" dirty="0">
                <a:solidFill>
                  <a:schemeClr val="tx1"/>
                </a:solidFill>
                <a:latin typeface="Arial" panose="020B0604020202020204" pitchFamily="34" charset="0"/>
                <a:cs typeface="Arial" panose="020B0604020202020204" pitchFamily="34" charset="0"/>
              </a:rPr>
              <a:t>Vilniaus gatvės pėsčiųjų bulvaro ir amfiteatro rekonstrukcija;</a:t>
            </a:r>
            <a:endParaRPr lang="en-US" sz="2000" b="1" dirty="0">
              <a:solidFill>
                <a:schemeClr val="tx1"/>
              </a:solidFill>
              <a:latin typeface="Arial" panose="020B0604020202020204" pitchFamily="34" charset="0"/>
              <a:cs typeface="Arial" panose="020B0604020202020204" pitchFamily="34" charset="0"/>
            </a:endParaRPr>
          </a:p>
          <a:p>
            <a:pPr marL="0" indent="0" algn="r">
              <a:spcBef>
                <a:spcPts val="1800"/>
              </a:spcBef>
              <a:buClr>
                <a:srgbClr val="FC6417"/>
              </a:buClr>
              <a:buSzPct val="130000"/>
              <a:buNone/>
              <a:defRPr/>
            </a:pPr>
            <a:r>
              <a:rPr lang="lt-LT" sz="2000" b="1" dirty="0">
                <a:solidFill>
                  <a:schemeClr val="tx1"/>
                </a:solidFill>
                <a:latin typeface="Arial" panose="020B0604020202020204" pitchFamily="34" charset="0"/>
                <a:cs typeface="Arial" panose="020B0604020202020204" pitchFamily="34" charset="0"/>
              </a:rPr>
              <a:t> Talkšos ežero pakrantės plėtra; </a:t>
            </a:r>
            <a:endParaRPr lang="en-US" sz="2000" b="1" dirty="0">
              <a:solidFill>
                <a:schemeClr val="tx1"/>
              </a:solidFill>
              <a:latin typeface="Arial" panose="020B0604020202020204" pitchFamily="34" charset="0"/>
              <a:cs typeface="Arial" panose="020B0604020202020204" pitchFamily="34" charset="0"/>
            </a:endParaRPr>
          </a:p>
          <a:p>
            <a:pPr marL="0" indent="0" algn="r">
              <a:spcBef>
                <a:spcPts val="1800"/>
              </a:spcBef>
              <a:buClr>
                <a:srgbClr val="FC6417"/>
              </a:buClr>
              <a:buSzPct val="130000"/>
              <a:buNone/>
              <a:defRPr/>
            </a:pPr>
            <a:r>
              <a:rPr lang="lt-LT" sz="2000" b="1" dirty="0">
                <a:solidFill>
                  <a:schemeClr val="tx1"/>
                </a:solidFill>
                <a:latin typeface="Arial" panose="020B0604020202020204" pitchFamily="34" charset="0"/>
                <a:cs typeface="Arial" panose="020B0604020202020204" pitchFamily="34" charset="0"/>
              </a:rPr>
              <a:t>P. Višinskio gatvės pritaikymas jaunimo poreikiams; </a:t>
            </a:r>
            <a:endParaRPr lang="en-US" sz="2000" b="1" dirty="0">
              <a:solidFill>
                <a:schemeClr val="tx1"/>
              </a:solidFill>
              <a:latin typeface="Arial" panose="020B0604020202020204" pitchFamily="34" charset="0"/>
              <a:cs typeface="Arial" panose="020B0604020202020204" pitchFamily="34" charset="0"/>
            </a:endParaRPr>
          </a:p>
          <a:p>
            <a:pPr marL="0" indent="0" algn="r">
              <a:spcBef>
                <a:spcPts val="1800"/>
              </a:spcBef>
              <a:buClr>
                <a:srgbClr val="FC6417"/>
              </a:buClr>
              <a:buSzPct val="130000"/>
              <a:buNone/>
              <a:defRPr/>
            </a:pPr>
            <a:r>
              <a:rPr lang="lt-LT" sz="2000" b="1" dirty="0">
                <a:solidFill>
                  <a:schemeClr val="tx1"/>
                </a:solidFill>
                <a:latin typeface="Arial" panose="020B0604020202020204" pitchFamily="34" charset="0"/>
                <a:cs typeface="Arial" panose="020B0604020202020204" pitchFamily="34" charset="0"/>
              </a:rPr>
              <a:t>Centrinio ir </a:t>
            </a:r>
            <a:r>
              <a:rPr lang="lt-LT" sz="2000" b="1" dirty="0" err="1">
                <a:solidFill>
                  <a:schemeClr val="tx1"/>
                </a:solidFill>
                <a:latin typeface="Arial" panose="020B0604020202020204" pitchFamily="34" charset="0"/>
                <a:cs typeface="Arial" panose="020B0604020202020204" pitchFamily="34" charset="0"/>
              </a:rPr>
              <a:t>Didždvario</a:t>
            </a:r>
            <a:r>
              <a:rPr lang="lt-LT" sz="2000" b="1" dirty="0">
                <a:solidFill>
                  <a:schemeClr val="tx1"/>
                </a:solidFill>
                <a:latin typeface="Arial" panose="020B0604020202020204" pitchFamily="34" charset="0"/>
                <a:cs typeface="Arial" panose="020B0604020202020204" pitchFamily="34" charset="0"/>
              </a:rPr>
              <a:t> parkų bei jų prieigų sutvarkymas;</a:t>
            </a:r>
            <a:endParaRPr lang="en-US" sz="2000" b="1" dirty="0">
              <a:solidFill>
                <a:schemeClr val="tx1"/>
              </a:solidFill>
              <a:latin typeface="Arial" panose="020B0604020202020204" pitchFamily="34" charset="0"/>
              <a:cs typeface="Arial" panose="020B0604020202020204" pitchFamily="34" charset="0"/>
            </a:endParaRPr>
          </a:p>
          <a:p>
            <a:pPr marL="0" indent="0" algn="r">
              <a:spcBef>
                <a:spcPts val="1800"/>
              </a:spcBef>
              <a:buClr>
                <a:srgbClr val="FC6417"/>
              </a:buClr>
              <a:buSzPct val="130000"/>
              <a:buNone/>
              <a:defRPr/>
            </a:pPr>
            <a:r>
              <a:rPr lang="lt-LT" sz="2000" b="1" dirty="0">
                <a:solidFill>
                  <a:schemeClr val="tx1"/>
                </a:solidFill>
                <a:latin typeface="Arial" panose="020B0604020202020204" pitchFamily="34" charset="0"/>
                <a:cs typeface="Arial" panose="020B0604020202020204" pitchFamily="34" charset="0"/>
              </a:rPr>
              <a:t> Aušros alėjos (nuo Žemaitės g. iki Varpo g.) viešųjų pastatų ir viešųjų erdvių prieigų rekonstrukcija; </a:t>
            </a:r>
            <a:endParaRPr lang="en-US" sz="2000" b="1" dirty="0">
              <a:solidFill>
                <a:schemeClr val="tx1"/>
              </a:solidFill>
              <a:latin typeface="Arial" panose="020B0604020202020204" pitchFamily="34" charset="0"/>
              <a:cs typeface="Arial" panose="020B0604020202020204" pitchFamily="34" charset="0"/>
            </a:endParaRPr>
          </a:p>
          <a:p>
            <a:pPr marL="0" indent="0" algn="r">
              <a:spcBef>
                <a:spcPts val="1800"/>
              </a:spcBef>
              <a:buClr>
                <a:srgbClr val="FC6417"/>
              </a:buClr>
              <a:buSzPct val="130000"/>
              <a:buNone/>
              <a:defRPr/>
            </a:pPr>
            <a:r>
              <a:rPr lang="lt-LT" sz="2000" b="1" dirty="0">
                <a:solidFill>
                  <a:schemeClr val="tx1"/>
                </a:solidFill>
                <a:latin typeface="Arial" panose="020B0604020202020204" pitchFamily="34" charset="0"/>
                <a:cs typeface="Arial" panose="020B0604020202020204" pitchFamily="34" charset="0"/>
              </a:rPr>
              <a:t>Darnaus judumo priemonių diegimas Šiaulių mieste;</a:t>
            </a:r>
          </a:p>
          <a:p>
            <a:pPr marL="0" indent="0" algn="r">
              <a:spcBef>
                <a:spcPts val="1800"/>
              </a:spcBef>
              <a:buClr>
                <a:srgbClr val="FC6417"/>
              </a:buClr>
              <a:buSzPct val="130000"/>
              <a:buNone/>
              <a:defRPr/>
            </a:pPr>
            <a:r>
              <a:rPr lang="lt-LT" sz="2000" b="1" dirty="0">
                <a:solidFill>
                  <a:schemeClr val="tx1"/>
                </a:solidFill>
                <a:latin typeface="Arial" panose="020B0604020202020204" pitchFamily="34" charset="0"/>
                <a:cs typeface="Arial" panose="020B0604020202020204" pitchFamily="34" charset="0"/>
              </a:rPr>
              <a:t>Bačiūnų g. rekonstrukcija</a:t>
            </a:r>
            <a:r>
              <a:rPr lang="en-US" sz="2000" b="1" dirty="0">
                <a:solidFill>
                  <a:schemeClr val="tx1"/>
                </a:solidFill>
                <a:latin typeface="Arial" panose="020B0604020202020204" pitchFamily="34" charset="0"/>
                <a:cs typeface="Arial" panose="020B0604020202020204" pitchFamily="34" charset="0"/>
              </a:rPr>
              <a:t>;</a:t>
            </a:r>
          </a:p>
          <a:p>
            <a:pPr marL="0" indent="0" algn="r">
              <a:spcBef>
                <a:spcPts val="1800"/>
              </a:spcBef>
              <a:buClr>
                <a:srgbClr val="FC6417"/>
              </a:buClr>
              <a:buSzPct val="130000"/>
              <a:buNone/>
              <a:defRPr/>
            </a:pPr>
            <a:r>
              <a:rPr lang="lt-LT" sz="2000" b="1" dirty="0">
                <a:solidFill>
                  <a:schemeClr val="tx1"/>
                </a:solidFill>
                <a:latin typeface="Arial" panose="020B0604020202020204" pitchFamily="34" charset="0"/>
                <a:cs typeface="Arial" panose="020B0604020202020204" pitchFamily="34" charset="0"/>
              </a:rPr>
              <a:t>Viešųjų erdvių ir gyvenamosios aplinkos gerinimas teritorijoje, besiribojančioje su Draugystės prospektu  Vytauto gatve, P. Višinskio gatve ir Dubijos gatve</a:t>
            </a:r>
            <a:endParaRPr lang="en-US" sz="2000" b="1" dirty="0">
              <a:solidFill>
                <a:schemeClr val="tx1"/>
              </a:solidFill>
              <a:latin typeface="Arial" panose="020B0604020202020204" pitchFamily="34" charset="0"/>
              <a:cs typeface="Arial" panose="020B0604020202020204" pitchFamily="34" charset="0"/>
            </a:endParaRPr>
          </a:p>
          <a:p>
            <a:pPr marL="0" indent="0" algn="r">
              <a:spcBef>
                <a:spcPts val="1800"/>
              </a:spcBef>
              <a:buClr>
                <a:srgbClr val="FC6417"/>
              </a:buClr>
              <a:buSzPct val="130000"/>
              <a:buNone/>
              <a:defRPr/>
            </a:pPr>
            <a:r>
              <a:rPr lang="lt-LT" sz="2400" b="1" dirty="0">
                <a:solidFill>
                  <a:srgbClr val="FEF0CE"/>
                </a:solidFill>
                <a:latin typeface="Arial" panose="020B0604020202020204" pitchFamily="34" charset="0"/>
                <a:cs typeface="Arial" panose="020B0604020202020204" pitchFamily="34" charset="0"/>
              </a:rPr>
              <a:t>                                    </a:t>
            </a:r>
            <a:endParaRPr lang="en-GB" sz="2400" b="1" dirty="0">
              <a:solidFill>
                <a:srgbClr val="FEF0CE"/>
              </a:solidFill>
              <a:latin typeface="Arial" panose="020B0604020202020204" pitchFamily="34" charset="0"/>
              <a:cs typeface="Arial" panose="020B0604020202020204" pitchFamily="34" charset="0"/>
            </a:endParaRPr>
          </a:p>
        </p:txBody>
      </p:sp>
      <p:sp>
        <p:nvSpPr>
          <p:cNvPr id="16" name="Stačiakampis 15">
            <a:extLst>
              <a:ext uri="{FF2B5EF4-FFF2-40B4-BE49-F238E27FC236}">
                <a16:creationId xmlns:a16="http://schemas.microsoft.com/office/drawing/2014/main" id="{A048F5C8-332D-42A7-87F3-3C447EC8FCC8}"/>
              </a:ext>
            </a:extLst>
          </p:cNvPr>
          <p:cNvSpPr/>
          <p:nvPr/>
        </p:nvSpPr>
        <p:spPr>
          <a:xfrm>
            <a:off x="306865" y="579573"/>
            <a:ext cx="3701654" cy="523220"/>
          </a:xfrm>
          <a:prstGeom prst="rect">
            <a:avLst/>
          </a:prstGeom>
        </p:spPr>
        <p:txBody>
          <a:bodyPr wrap="none">
            <a:spAutoFit/>
          </a:bodyPr>
          <a:lstStyle/>
          <a:p>
            <a:pPr>
              <a:buClr>
                <a:srgbClr val="FC6417"/>
              </a:buClr>
              <a:buSzPct val="130000"/>
              <a:defRPr/>
            </a:pPr>
            <a:r>
              <a:rPr lang="en-US" sz="2800" b="1" dirty="0">
                <a:latin typeface="Arial" panose="020B0604020202020204" pitchFamily="34" charset="0"/>
                <a:cs typeface="Arial" panose="020B0604020202020204" pitchFamily="34" charset="0"/>
              </a:rPr>
              <a:t>2021 met</a:t>
            </a:r>
            <a:r>
              <a:rPr lang="lt-LT" sz="2800" b="1" dirty="0">
                <a:latin typeface="Arial" panose="020B0604020202020204" pitchFamily="34" charset="0"/>
                <a:cs typeface="Arial" panose="020B0604020202020204" pitchFamily="34" charset="0"/>
              </a:rPr>
              <a:t>ų p</a:t>
            </a:r>
            <a:r>
              <a:rPr lang="en-US" sz="2800" b="1" dirty="0" err="1">
                <a:latin typeface="Arial" panose="020B0604020202020204" pitchFamily="34" charset="0"/>
                <a:cs typeface="Arial" panose="020B0604020202020204" pitchFamily="34" charset="0"/>
              </a:rPr>
              <a:t>rioritetai</a:t>
            </a:r>
            <a:endParaRPr lang="en-US" sz="2800" b="1" dirty="0">
              <a:latin typeface="Arial" panose="020B0604020202020204" pitchFamily="34" charset="0"/>
              <a:cs typeface="Arial" panose="020B0604020202020204" pitchFamily="34" charset="0"/>
            </a:endParaRPr>
          </a:p>
        </p:txBody>
      </p:sp>
      <p:sp>
        <p:nvSpPr>
          <p:cNvPr id="7" name="Rodyklė: dešinėn 6">
            <a:extLst>
              <a:ext uri="{FF2B5EF4-FFF2-40B4-BE49-F238E27FC236}">
                <a16:creationId xmlns:a16="http://schemas.microsoft.com/office/drawing/2014/main" id="{4283246D-EDEB-4C05-8540-054BD89E8078}"/>
              </a:ext>
            </a:extLst>
          </p:cNvPr>
          <p:cNvSpPr/>
          <p:nvPr/>
        </p:nvSpPr>
        <p:spPr>
          <a:xfrm>
            <a:off x="409348" y="1443146"/>
            <a:ext cx="3241678" cy="1711735"/>
          </a:xfrm>
          <a:prstGeom prst="rightArrow">
            <a:avLst/>
          </a:prstGeom>
          <a:solidFill>
            <a:srgbClr val="FEB5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b="1" kern="0" dirty="0">
              <a:solidFill>
                <a:schemeClr val="tx1"/>
              </a:solidFill>
              <a:latin typeface="Arial" panose="020B0604020202020204" pitchFamily="34" charset="0"/>
              <a:cs typeface="Arial" panose="020B0604020202020204" pitchFamily="34" charset="0"/>
            </a:endParaRPr>
          </a:p>
          <a:p>
            <a:pPr algn="ctr"/>
            <a:r>
              <a:rPr lang="lt-LT" b="1" kern="0" dirty="0">
                <a:solidFill>
                  <a:schemeClr val="tx1"/>
                </a:solidFill>
                <a:latin typeface="Arial" panose="020B0604020202020204" pitchFamily="34" charset="0"/>
                <a:cs typeface="Arial" panose="020B0604020202020204" pitchFamily="34" charset="0"/>
              </a:rPr>
              <a:t>Tęstinių infrastruktūros projektų įgyvendinimas, </a:t>
            </a:r>
            <a:r>
              <a:rPr lang="en-US" b="1" kern="0" dirty="0">
                <a:solidFill>
                  <a:schemeClr val="tx1"/>
                </a:solidFill>
                <a:latin typeface="Arial" panose="020B0604020202020204" pitchFamily="34" charset="0"/>
                <a:cs typeface="Arial" panose="020B0604020202020204" pitchFamily="34" charset="0"/>
              </a:rPr>
              <a:t>14 884,4 </a:t>
            </a:r>
            <a:r>
              <a:rPr lang="lt-LT" b="1" kern="0" dirty="0">
                <a:solidFill>
                  <a:schemeClr val="tx1"/>
                </a:solidFill>
                <a:latin typeface="Arial" panose="020B0604020202020204" pitchFamily="34" charset="0"/>
                <a:cs typeface="Arial" panose="020B0604020202020204" pitchFamily="34" charset="0"/>
              </a:rPr>
              <a:t>tūkst. </a:t>
            </a:r>
            <a:r>
              <a:rPr lang="en-US" b="1" kern="0" dirty="0" err="1">
                <a:solidFill>
                  <a:schemeClr val="tx1"/>
                </a:solidFill>
                <a:latin typeface="Arial" panose="020B0604020202020204" pitchFamily="34" charset="0"/>
                <a:cs typeface="Arial" panose="020B0604020202020204" pitchFamily="34" charset="0"/>
              </a:rPr>
              <a:t>eur</a:t>
            </a:r>
            <a:r>
              <a:rPr lang="lt-LT" b="1" kern="0" dirty="0">
                <a:solidFill>
                  <a:schemeClr val="tx1"/>
                </a:solidFill>
                <a:latin typeface="Arial" panose="020B0604020202020204" pitchFamily="34" charset="0"/>
                <a:cs typeface="Arial" panose="020B0604020202020204" pitchFamily="34" charset="0"/>
              </a:rPr>
              <a:t>ų</a:t>
            </a:r>
            <a:endParaRPr lang="en-US" b="1" kern="0" dirty="0">
              <a:solidFill>
                <a:schemeClr val="tx1"/>
              </a:solidFill>
              <a:latin typeface="Arial" panose="020B0604020202020204" pitchFamily="34" charset="0"/>
              <a:cs typeface="Arial" panose="020B0604020202020204" pitchFamily="34" charset="0"/>
            </a:endParaRPr>
          </a:p>
          <a:p>
            <a:pPr algn="ctr"/>
            <a:endParaRPr lang="lt-LT" dirty="0"/>
          </a:p>
        </p:txBody>
      </p:sp>
    </p:spTree>
    <p:extLst>
      <p:ext uri="{BB962C8B-B14F-4D97-AF65-F5344CB8AC3E}">
        <p14:creationId xmlns:p14="http://schemas.microsoft.com/office/powerpoint/2010/main" val="22722631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a:extLst>
              <a:ext uri="{FF2B5EF4-FFF2-40B4-BE49-F238E27FC236}">
                <a16:creationId xmlns:a16="http://schemas.microsoft.com/office/drawing/2014/main" id="{472A2D4E-ABFB-46EC-A89D-114758C974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20" y="-4145"/>
            <a:ext cx="12192000" cy="1239054"/>
          </a:xfrm>
          <a:prstGeom prst="rect">
            <a:avLst/>
          </a:prstGeom>
        </p:spPr>
      </p:pic>
      <p:sp>
        <p:nvSpPr>
          <p:cNvPr id="12" name="Rectangle 2">
            <a:extLst>
              <a:ext uri="{FF2B5EF4-FFF2-40B4-BE49-F238E27FC236}">
                <a16:creationId xmlns:a16="http://schemas.microsoft.com/office/drawing/2014/main" id="{BBF9C500-6B55-4C70-9966-0945467FEC84}"/>
              </a:ext>
            </a:extLst>
          </p:cNvPr>
          <p:cNvSpPr>
            <a:spLocks noChangeArrowheads="1"/>
          </p:cNvSpPr>
          <p:nvPr/>
        </p:nvSpPr>
        <p:spPr bwMode="auto">
          <a:xfrm>
            <a:off x="1147688" y="1234909"/>
            <a:ext cx="10777195" cy="444930"/>
          </a:xfrm>
          <a:prstGeom prst="rect">
            <a:avLst/>
          </a:prstGeom>
          <a:noFill/>
          <a:ln>
            <a:noFill/>
          </a:ln>
        </p:spPr>
        <p:txBody>
          <a:bodyPr wrap="square">
            <a:spAutoFit/>
          </a:bodyPr>
          <a:lstStyle>
            <a:lvl1pPr marL="342900" indent="-342900">
              <a:lnSpc>
                <a:spcPct val="102000"/>
              </a:lnSpc>
              <a:spcBef>
                <a:spcPts val="800"/>
              </a:spcBef>
              <a:buClr>
                <a:srgbClr val="000000"/>
              </a:buClr>
              <a:buSzPct val="100000"/>
              <a:buFont typeface="Arial" pitchFamily="34" charset="0"/>
              <a:buChar char="•"/>
              <a:defRPr sz="3200">
                <a:solidFill>
                  <a:srgbClr val="000000"/>
                </a:solidFill>
                <a:latin typeface="Calibri" pitchFamily="34" charset="0"/>
                <a:cs typeface="Lucida Sans Unicode" pitchFamily="34" charset="0"/>
              </a:defRPr>
            </a:lvl1pPr>
            <a:lvl2pPr marL="742950" indent="-285750">
              <a:lnSpc>
                <a:spcPct val="102000"/>
              </a:lnSpc>
              <a:spcBef>
                <a:spcPts val="700"/>
              </a:spcBef>
              <a:buClr>
                <a:srgbClr val="000000"/>
              </a:buClr>
              <a:buSzPct val="100000"/>
              <a:buFont typeface="Arial" pitchFamily="34" charset="0"/>
              <a:buChar char="–"/>
              <a:defRPr sz="2800">
                <a:solidFill>
                  <a:srgbClr val="000000"/>
                </a:solidFill>
                <a:latin typeface="Calibri" pitchFamily="34" charset="0"/>
                <a:cs typeface="Lucida Sans Unicode" pitchFamily="34" charset="0"/>
              </a:defRPr>
            </a:lvl2pPr>
            <a:lvl3pPr marL="1143000" indent="-228600">
              <a:lnSpc>
                <a:spcPct val="102000"/>
              </a:lnSpc>
              <a:spcBef>
                <a:spcPts val="600"/>
              </a:spcBef>
              <a:buClr>
                <a:srgbClr val="000000"/>
              </a:buClr>
              <a:buSzPct val="100000"/>
              <a:buFont typeface="Arial" pitchFamily="34" charset="0"/>
              <a:buChar char="•"/>
              <a:defRPr sz="2400">
                <a:solidFill>
                  <a:srgbClr val="000000"/>
                </a:solidFill>
                <a:latin typeface="Calibri" pitchFamily="34" charset="0"/>
                <a:cs typeface="Lucida Sans Unicode" pitchFamily="34" charset="0"/>
              </a:defRPr>
            </a:lvl3pPr>
            <a:lvl4pPr marL="1600200" indent="-228600">
              <a:lnSpc>
                <a:spcPct val="102000"/>
              </a:lnSpc>
              <a:spcBef>
                <a:spcPts val="500"/>
              </a:spcBef>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4pPr>
            <a:lvl5pPr marL="2057400" indent="-228600">
              <a:lnSpc>
                <a:spcPct val="102000"/>
              </a:lnSpc>
              <a:spcBef>
                <a:spcPts val="500"/>
              </a:spcBef>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5pPr>
            <a:lvl6pPr marL="2514600" indent="-228600" defTabSz="449263" eaLnBrk="0" fontAlgn="base" hangingPunct="0">
              <a:lnSpc>
                <a:spcPct val="102000"/>
              </a:lnSpc>
              <a:spcBef>
                <a:spcPts val="500"/>
              </a:spcBef>
              <a:spcAft>
                <a:spcPct val="0"/>
              </a:spcAft>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6pPr>
            <a:lvl7pPr marL="2971800" indent="-228600" defTabSz="449263" eaLnBrk="0" fontAlgn="base" hangingPunct="0">
              <a:lnSpc>
                <a:spcPct val="102000"/>
              </a:lnSpc>
              <a:spcBef>
                <a:spcPts val="500"/>
              </a:spcBef>
              <a:spcAft>
                <a:spcPct val="0"/>
              </a:spcAft>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7pPr>
            <a:lvl8pPr marL="3429000" indent="-228600" defTabSz="449263" eaLnBrk="0" fontAlgn="base" hangingPunct="0">
              <a:lnSpc>
                <a:spcPct val="102000"/>
              </a:lnSpc>
              <a:spcBef>
                <a:spcPts val="500"/>
              </a:spcBef>
              <a:spcAft>
                <a:spcPct val="0"/>
              </a:spcAft>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8pPr>
            <a:lvl9pPr marL="3886200" indent="-228600" defTabSz="449263" eaLnBrk="0" fontAlgn="base" hangingPunct="0">
              <a:lnSpc>
                <a:spcPct val="102000"/>
              </a:lnSpc>
              <a:spcBef>
                <a:spcPts val="500"/>
              </a:spcBef>
              <a:spcAft>
                <a:spcPct val="0"/>
              </a:spcAft>
              <a:buClr>
                <a:srgbClr val="000000"/>
              </a:buClr>
              <a:buSzPct val="100000"/>
              <a:buFont typeface="Arial" pitchFamily="34" charset="0"/>
              <a:buChar char="»"/>
              <a:defRPr sz="2000">
                <a:solidFill>
                  <a:srgbClr val="000000"/>
                </a:solidFill>
                <a:latin typeface="Calibri" pitchFamily="34" charset="0"/>
                <a:cs typeface="Lucida Sans Unicode" pitchFamily="34" charset="0"/>
              </a:defRPr>
            </a:lvl9pPr>
          </a:lstStyle>
          <a:p>
            <a:pPr marL="0" indent="0" algn="r">
              <a:spcBef>
                <a:spcPts val="1800"/>
              </a:spcBef>
              <a:buClr>
                <a:srgbClr val="FC6417"/>
              </a:buClr>
              <a:buSzPct val="130000"/>
              <a:buNone/>
              <a:defRPr/>
            </a:pPr>
            <a:r>
              <a:rPr lang="lt-LT" sz="2400" b="1" dirty="0">
                <a:solidFill>
                  <a:srgbClr val="FEF0CE"/>
                </a:solidFill>
                <a:latin typeface="Arial" panose="020B0604020202020204" pitchFamily="34" charset="0"/>
                <a:cs typeface="Arial" panose="020B0604020202020204" pitchFamily="34" charset="0"/>
              </a:rPr>
              <a:t>                                    </a:t>
            </a:r>
            <a:endParaRPr lang="en-GB" sz="2400" b="1" dirty="0">
              <a:solidFill>
                <a:srgbClr val="FEF0CE"/>
              </a:solidFill>
              <a:latin typeface="Arial" panose="020B0604020202020204" pitchFamily="34" charset="0"/>
              <a:cs typeface="Arial" panose="020B0604020202020204" pitchFamily="34" charset="0"/>
            </a:endParaRPr>
          </a:p>
        </p:txBody>
      </p:sp>
      <p:sp>
        <p:nvSpPr>
          <p:cNvPr id="16" name="Stačiakampis 15">
            <a:extLst>
              <a:ext uri="{FF2B5EF4-FFF2-40B4-BE49-F238E27FC236}">
                <a16:creationId xmlns:a16="http://schemas.microsoft.com/office/drawing/2014/main" id="{A048F5C8-332D-42A7-87F3-3C447EC8FCC8}"/>
              </a:ext>
            </a:extLst>
          </p:cNvPr>
          <p:cNvSpPr/>
          <p:nvPr/>
        </p:nvSpPr>
        <p:spPr>
          <a:xfrm>
            <a:off x="306865" y="579573"/>
            <a:ext cx="3701654" cy="523220"/>
          </a:xfrm>
          <a:prstGeom prst="rect">
            <a:avLst/>
          </a:prstGeom>
        </p:spPr>
        <p:txBody>
          <a:bodyPr wrap="none">
            <a:spAutoFit/>
          </a:bodyPr>
          <a:lstStyle/>
          <a:p>
            <a:pPr>
              <a:buClr>
                <a:srgbClr val="FC6417"/>
              </a:buClr>
              <a:buSzPct val="130000"/>
              <a:defRPr/>
            </a:pPr>
            <a:r>
              <a:rPr lang="en-US" sz="2800" b="1" dirty="0">
                <a:latin typeface="Arial" panose="020B0604020202020204" pitchFamily="34" charset="0"/>
                <a:cs typeface="Arial" panose="020B0604020202020204" pitchFamily="34" charset="0"/>
              </a:rPr>
              <a:t>2021 met</a:t>
            </a:r>
            <a:r>
              <a:rPr lang="lt-LT" sz="2800" b="1" dirty="0">
                <a:latin typeface="Arial" panose="020B0604020202020204" pitchFamily="34" charset="0"/>
                <a:cs typeface="Arial" panose="020B0604020202020204" pitchFamily="34" charset="0"/>
              </a:rPr>
              <a:t>ų p</a:t>
            </a:r>
            <a:r>
              <a:rPr lang="en-US" sz="2800" b="1" dirty="0" err="1">
                <a:latin typeface="Arial" panose="020B0604020202020204" pitchFamily="34" charset="0"/>
                <a:cs typeface="Arial" panose="020B0604020202020204" pitchFamily="34" charset="0"/>
              </a:rPr>
              <a:t>rioritetai</a:t>
            </a:r>
            <a:endParaRPr lang="en-US" sz="2800" b="1" dirty="0">
              <a:latin typeface="Arial" panose="020B0604020202020204" pitchFamily="34" charset="0"/>
              <a:cs typeface="Arial" panose="020B0604020202020204" pitchFamily="34" charset="0"/>
            </a:endParaRPr>
          </a:p>
        </p:txBody>
      </p:sp>
      <p:sp>
        <p:nvSpPr>
          <p:cNvPr id="7" name="Rodyklė: dešinėn 6">
            <a:extLst>
              <a:ext uri="{FF2B5EF4-FFF2-40B4-BE49-F238E27FC236}">
                <a16:creationId xmlns:a16="http://schemas.microsoft.com/office/drawing/2014/main" id="{4283246D-EDEB-4C05-8540-054BD89E8078}"/>
              </a:ext>
            </a:extLst>
          </p:cNvPr>
          <p:cNvSpPr/>
          <p:nvPr/>
        </p:nvSpPr>
        <p:spPr>
          <a:xfrm>
            <a:off x="838200" y="2485460"/>
            <a:ext cx="3667469" cy="1711735"/>
          </a:xfrm>
          <a:prstGeom prst="rightArrow">
            <a:avLst>
              <a:gd name="adj1" fmla="val 53112"/>
              <a:gd name="adj2" fmla="val 50000"/>
            </a:avLst>
          </a:prstGeom>
          <a:solidFill>
            <a:srgbClr val="FEB5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b="1" kern="0" dirty="0">
              <a:solidFill>
                <a:schemeClr val="tx1"/>
              </a:solidFill>
              <a:latin typeface="Arial" panose="020B0604020202020204" pitchFamily="34" charset="0"/>
              <a:cs typeface="Arial" panose="020B0604020202020204" pitchFamily="34" charset="0"/>
            </a:endParaRPr>
          </a:p>
          <a:p>
            <a:pPr algn="ctr"/>
            <a:r>
              <a:rPr lang="lt-LT" b="1" kern="0" dirty="0">
                <a:solidFill>
                  <a:schemeClr val="tx1"/>
                </a:solidFill>
                <a:latin typeface="Arial" panose="020B0604020202020204" pitchFamily="34" charset="0"/>
                <a:cs typeface="Arial" panose="020B0604020202020204" pitchFamily="34" charset="0"/>
              </a:rPr>
              <a:t>Kitų tęstinių projektų įgyvendinimas, </a:t>
            </a:r>
            <a:r>
              <a:rPr lang="en-US" b="1" kern="0" dirty="0">
                <a:solidFill>
                  <a:schemeClr val="tx1"/>
                </a:solidFill>
                <a:latin typeface="Arial" panose="020B0604020202020204" pitchFamily="34" charset="0"/>
                <a:cs typeface="Arial" panose="020B0604020202020204" pitchFamily="34" charset="0"/>
              </a:rPr>
              <a:t>11 789,3 </a:t>
            </a:r>
            <a:r>
              <a:rPr lang="lt-LT" b="1" kern="0" dirty="0">
                <a:solidFill>
                  <a:schemeClr val="tx1"/>
                </a:solidFill>
                <a:latin typeface="Arial" panose="020B0604020202020204" pitchFamily="34" charset="0"/>
                <a:cs typeface="Arial" panose="020B0604020202020204" pitchFamily="34" charset="0"/>
              </a:rPr>
              <a:t>tūkst. eurų</a:t>
            </a:r>
            <a:endParaRPr lang="en-US" b="1" kern="0" dirty="0">
              <a:solidFill>
                <a:schemeClr val="tx1"/>
              </a:solidFill>
              <a:latin typeface="Arial" panose="020B0604020202020204" pitchFamily="34" charset="0"/>
              <a:cs typeface="Arial" panose="020B0604020202020204" pitchFamily="34" charset="0"/>
            </a:endParaRPr>
          </a:p>
          <a:p>
            <a:pPr algn="ctr"/>
            <a:endParaRPr lang="lt-LT" dirty="0"/>
          </a:p>
        </p:txBody>
      </p:sp>
      <p:sp>
        <p:nvSpPr>
          <p:cNvPr id="9" name="Turinio vietos rezervavimo ženklas 8">
            <a:extLst>
              <a:ext uri="{FF2B5EF4-FFF2-40B4-BE49-F238E27FC236}">
                <a16:creationId xmlns:a16="http://schemas.microsoft.com/office/drawing/2014/main" id="{19BB2DEF-7757-4939-916D-C3980EF25C7C}"/>
              </a:ext>
            </a:extLst>
          </p:cNvPr>
          <p:cNvSpPr>
            <a:spLocks noGrp="1"/>
          </p:cNvSpPr>
          <p:nvPr>
            <p:ph idx="1"/>
          </p:nvPr>
        </p:nvSpPr>
        <p:spPr>
          <a:xfrm>
            <a:off x="707402" y="1457374"/>
            <a:ext cx="10777195" cy="4674186"/>
          </a:xfrm>
        </p:spPr>
        <p:txBody>
          <a:bodyPr>
            <a:normAutofit/>
          </a:bodyPr>
          <a:lstStyle/>
          <a:p>
            <a:pPr marL="0" indent="0" algn="r">
              <a:buNone/>
            </a:pPr>
            <a:r>
              <a:rPr lang="lt-LT" b="1" dirty="0"/>
              <a:t>Šiaulių laisvosios ekonominės zonos infrastruktūros vystymas</a:t>
            </a:r>
            <a:endParaRPr lang="en-US" b="1" dirty="0"/>
          </a:p>
          <a:p>
            <a:pPr marL="0" indent="0" algn="r">
              <a:buNone/>
            </a:pPr>
            <a:r>
              <a:rPr lang="lt-LT" b="1" dirty="0"/>
              <a:t>Ekonominės veiklos centro infrastruktūros įrengimas</a:t>
            </a:r>
            <a:r>
              <a:rPr lang="lt-LT" dirty="0"/>
              <a:t> </a:t>
            </a:r>
            <a:endParaRPr lang="en-US" dirty="0"/>
          </a:p>
          <a:p>
            <a:pPr marL="0" indent="0" algn="r">
              <a:buNone/>
            </a:pPr>
            <a:endParaRPr lang="en-US" dirty="0"/>
          </a:p>
          <a:p>
            <a:pPr marL="0" indent="0" algn="r">
              <a:buNone/>
            </a:pPr>
            <a:endParaRPr lang="en-US" sz="2400" dirty="0"/>
          </a:p>
          <a:p>
            <a:pPr marL="0" indent="0" algn="r">
              <a:buNone/>
            </a:pPr>
            <a:endParaRPr lang="en-US" sz="2400" dirty="0"/>
          </a:p>
          <a:p>
            <a:pPr marL="0" indent="0" algn="r">
              <a:buNone/>
            </a:pPr>
            <a:r>
              <a:rPr lang="lt-LT" b="1" dirty="0"/>
              <a:t>Aplinkkelio įrengimas</a:t>
            </a:r>
            <a:endParaRPr lang="en-US" b="1" dirty="0"/>
          </a:p>
        </p:txBody>
      </p:sp>
      <p:sp>
        <p:nvSpPr>
          <p:cNvPr id="8" name="Rodyklė: dešinėn 6">
            <a:extLst>
              <a:ext uri="{FF2B5EF4-FFF2-40B4-BE49-F238E27FC236}">
                <a16:creationId xmlns:a16="http://schemas.microsoft.com/office/drawing/2014/main" id="{DFC11DBF-B1E8-42BB-B2AE-16F1DF70ED60}"/>
              </a:ext>
            </a:extLst>
          </p:cNvPr>
          <p:cNvSpPr/>
          <p:nvPr/>
        </p:nvSpPr>
        <p:spPr>
          <a:xfrm>
            <a:off x="4393163" y="4566692"/>
            <a:ext cx="3667469" cy="1711735"/>
          </a:xfrm>
          <a:prstGeom prst="rightArrow">
            <a:avLst>
              <a:gd name="adj1" fmla="val 53112"/>
              <a:gd name="adj2" fmla="val 50000"/>
            </a:avLst>
          </a:prstGeom>
          <a:solidFill>
            <a:srgbClr val="FEB5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b="1" kern="0" dirty="0">
              <a:solidFill>
                <a:schemeClr val="tx1"/>
              </a:solidFill>
              <a:latin typeface="Arial" panose="020B0604020202020204" pitchFamily="34" charset="0"/>
              <a:cs typeface="Arial" panose="020B0604020202020204" pitchFamily="34" charset="0"/>
            </a:endParaRPr>
          </a:p>
          <a:p>
            <a:pPr algn="ctr"/>
            <a:r>
              <a:rPr lang="lt-LT" b="1" kern="0" dirty="0">
                <a:solidFill>
                  <a:schemeClr val="tx1"/>
                </a:solidFill>
                <a:latin typeface="Arial" panose="020B0604020202020204" pitchFamily="34" charset="0"/>
                <a:cs typeface="Arial" panose="020B0604020202020204" pitchFamily="34" charset="0"/>
              </a:rPr>
              <a:t>Sąlygų verslo plėtrai sukūrimas - </a:t>
            </a:r>
            <a:r>
              <a:rPr lang="en-US" b="1" kern="0" dirty="0">
                <a:solidFill>
                  <a:schemeClr val="tx1"/>
                </a:solidFill>
                <a:latin typeface="Arial" panose="020B0604020202020204" pitchFamily="34" charset="0"/>
                <a:cs typeface="Arial" panose="020B0604020202020204" pitchFamily="34" charset="0"/>
              </a:rPr>
              <a:t>1</a:t>
            </a:r>
            <a:r>
              <a:rPr lang="lt-LT" b="1" kern="0" dirty="0">
                <a:solidFill>
                  <a:schemeClr val="tx1"/>
                </a:solidFill>
                <a:latin typeface="Arial" panose="020B0604020202020204" pitchFamily="34" charset="0"/>
                <a:cs typeface="Arial" panose="020B0604020202020204" pitchFamily="34" charset="0"/>
              </a:rPr>
              <a:t> 646,0</a:t>
            </a:r>
            <a:r>
              <a:rPr lang="en-US" b="1" kern="0" dirty="0">
                <a:solidFill>
                  <a:schemeClr val="tx1"/>
                </a:solidFill>
                <a:latin typeface="Arial" panose="020B0604020202020204" pitchFamily="34" charset="0"/>
                <a:cs typeface="Arial" panose="020B0604020202020204" pitchFamily="34" charset="0"/>
              </a:rPr>
              <a:t> </a:t>
            </a:r>
            <a:r>
              <a:rPr lang="lt-LT" b="1" kern="0" dirty="0">
                <a:solidFill>
                  <a:schemeClr val="tx1"/>
                </a:solidFill>
                <a:latin typeface="Arial" panose="020B0604020202020204" pitchFamily="34" charset="0"/>
                <a:cs typeface="Arial" panose="020B0604020202020204" pitchFamily="34" charset="0"/>
              </a:rPr>
              <a:t>tūkst. </a:t>
            </a:r>
            <a:r>
              <a:rPr lang="en-US" b="1" kern="0" dirty="0" err="1">
                <a:solidFill>
                  <a:schemeClr val="tx1"/>
                </a:solidFill>
                <a:latin typeface="Arial" panose="020B0604020202020204" pitchFamily="34" charset="0"/>
                <a:cs typeface="Arial" panose="020B0604020202020204" pitchFamily="34" charset="0"/>
              </a:rPr>
              <a:t>eur</a:t>
            </a:r>
            <a:r>
              <a:rPr lang="lt-LT" b="1" kern="0" dirty="0">
                <a:solidFill>
                  <a:schemeClr val="tx1"/>
                </a:solidFill>
                <a:latin typeface="Arial" panose="020B0604020202020204" pitchFamily="34" charset="0"/>
                <a:cs typeface="Arial" panose="020B0604020202020204" pitchFamily="34" charset="0"/>
              </a:rPr>
              <a:t>ų</a:t>
            </a:r>
            <a:endParaRPr lang="en-US" b="1" kern="0" dirty="0">
              <a:solidFill>
                <a:schemeClr val="tx1"/>
              </a:solidFill>
              <a:latin typeface="Arial" panose="020B0604020202020204" pitchFamily="34" charset="0"/>
              <a:cs typeface="Arial" panose="020B0604020202020204" pitchFamily="34" charset="0"/>
            </a:endParaRPr>
          </a:p>
          <a:p>
            <a:pPr algn="ctr"/>
            <a:endParaRPr lang="lt-LT" dirty="0"/>
          </a:p>
        </p:txBody>
      </p:sp>
    </p:spTree>
    <p:extLst>
      <p:ext uri="{BB962C8B-B14F-4D97-AF65-F5344CB8AC3E}">
        <p14:creationId xmlns:p14="http://schemas.microsoft.com/office/powerpoint/2010/main" val="26832996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7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6" name="TextBox 5">
            <a:extLst>
              <a:ext uri="{FF2B5EF4-FFF2-40B4-BE49-F238E27FC236}">
                <a16:creationId xmlns:a16="http://schemas.microsoft.com/office/drawing/2014/main" id="{F8FEC40A-024D-4E3A-B49B-0700E6C56322}"/>
              </a:ext>
            </a:extLst>
          </p:cNvPr>
          <p:cNvSpPr txBox="1"/>
          <p:nvPr/>
        </p:nvSpPr>
        <p:spPr>
          <a:xfrm>
            <a:off x="1114095" y="483476"/>
            <a:ext cx="6096001" cy="584775"/>
          </a:xfrm>
          <a:prstGeom prst="rect">
            <a:avLst/>
          </a:prstGeom>
          <a:noFill/>
        </p:spPr>
        <p:txBody>
          <a:bodyPr wrap="square" rtlCol="0">
            <a:spAutoFit/>
          </a:bodyPr>
          <a:lstStyle/>
          <a:p>
            <a:r>
              <a:rPr lang="lt-LT" sz="3200" b="1" dirty="0"/>
              <a:t>Finansų valdymas</a:t>
            </a:r>
          </a:p>
        </p:txBody>
      </p:sp>
      <p:graphicFrame>
        <p:nvGraphicFramePr>
          <p:cNvPr id="5" name="Diagrama 4">
            <a:extLst>
              <a:ext uri="{FF2B5EF4-FFF2-40B4-BE49-F238E27FC236}">
                <a16:creationId xmlns:a16="http://schemas.microsoft.com/office/drawing/2014/main" id="{32ACCE1E-09D2-4BB8-9BD2-1EB5375BF5B2}"/>
              </a:ext>
            </a:extLst>
          </p:cNvPr>
          <p:cNvGraphicFramePr>
            <a:graphicFrameLocks/>
          </p:cNvGraphicFramePr>
          <p:nvPr>
            <p:extLst>
              <p:ext uri="{D42A27DB-BD31-4B8C-83A1-F6EECF244321}">
                <p14:modId xmlns:p14="http://schemas.microsoft.com/office/powerpoint/2010/main" val="3672613694"/>
              </p:ext>
            </p:extLst>
          </p:nvPr>
        </p:nvGraphicFramePr>
        <p:xfrm>
          <a:off x="2530136" y="1443805"/>
          <a:ext cx="7288567" cy="47616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6333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7" name="TextBox 6">
            <a:extLst>
              <a:ext uri="{FF2B5EF4-FFF2-40B4-BE49-F238E27FC236}">
                <a16:creationId xmlns:a16="http://schemas.microsoft.com/office/drawing/2014/main" id="{5E405D1A-A0D4-4BB2-BED0-ABB93633A059}"/>
              </a:ext>
            </a:extLst>
          </p:cNvPr>
          <p:cNvSpPr txBox="1"/>
          <p:nvPr/>
        </p:nvSpPr>
        <p:spPr>
          <a:xfrm>
            <a:off x="423629" y="452046"/>
            <a:ext cx="6096001" cy="584775"/>
          </a:xfrm>
          <a:prstGeom prst="rect">
            <a:avLst/>
          </a:prstGeom>
          <a:noFill/>
        </p:spPr>
        <p:txBody>
          <a:bodyPr wrap="square" rtlCol="0">
            <a:spAutoFit/>
          </a:bodyPr>
          <a:lstStyle/>
          <a:p>
            <a:r>
              <a:rPr lang="lt-LT" sz="3200" b="1" dirty="0"/>
              <a:t>Problemos</a:t>
            </a:r>
          </a:p>
        </p:txBody>
      </p:sp>
      <p:sp>
        <p:nvSpPr>
          <p:cNvPr id="8" name="TextBox 7">
            <a:extLst>
              <a:ext uri="{FF2B5EF4-FFF2-40B4-BE49-F238E27FC236}">
                <a16:creationId xmlns:a16="http://schemas.microsoft.com/office/drawing/2014/main" id="{0BDD4EA8-BC83-467A-B2D8-A7DF2A653D41}"/>
              </a:ext>
            </a:extLst>
          </p:cNvPr>
          <p:cNvSpPr txBox="1"/>
          <p:nvPr/>
        </p:nvSpPr>
        <p:spPr>
          <a:xfrm>
            <a:off x="261257" y="1348800"/>
            <a:ext cx="11700588" cy="5847755"/>
          </a:xfrm>
          <a:prstGeom prst="rect">
            <a:avLst/>
          </a:prstGeom>
          <a:noFill/>
        </p:spPr>
        <p:txBody>
          <a:bodyPr wrap="square" rtlCol="0">
            <a:spAutoFit/>
          </a:bodyPr>
          <a:lstStyle/>
          <a:p>
            <a:pPr marL="342900" indent="-342900" algn="just">
              <a:buSzPct val="150000"/>
              <a:buBlip>
                <a:blip r:embed="rId3"/>
              </a:buBlip>
            </a:pPr>
            <a:r>
              <a:rPr lang="en-GB" sz="2200" dirty="0">
                <a:solidFill>
                  <a:srgbClr val="262626"/>
                </a:solidFill>
                <a:effectLst/>
                <a:ea typeface="Times New Roman" panose="02020603050405020304" pitchFamily="18" charset="0"/>
              </a:rPr>
              <a:t>Šiaulių </a:t>
            </a:r>
            <a:r>
              <a:rPr lang="lt-LT" sz="2200" dirty="0">
                <a:solidFill>
                  <a:srgbClr val="262626"/>
                </a:solidFill>
                <a:effectLst/>
                <a:ea typeface="Times New Roman" panose="02020603050405020304" pitchFamily="18" charset="0"/>
              </a:rPr>
              <a:t>oro uoste infrastruktūros įrengimo projektas nebuvo užbaigtas </a:t>
            </a:r>
            <a:r>
              <a:rPr lang="en-GB" sz="2200" dirty="0">
                <a:solidFill>
                  <a:srgbClr val="262626"/>
                </a:solidFill>
                <a:effectLst/>
                <a:ea typeface="Times New Roman" panose="02020603050405020304" pitchFamily="18" charset="0"/>
              </a:rPr>
              <a:t>visa </a:t>
            </a:r>
            <a:r>
              <a:rPr lang="lt-LT" sz="2200" dirty="0">
                <a:solidFill>
                  <a:srgbClr val="262626"/>
                </a:solidFill>
                <a:effectLst/>
                <a:ea typeface="Times New Roman" panose="02020603050405020304" pitchFamily="18" charset="0"/>
              </a:rPr>
              <a:t>apimtimi;</a:t>
            </a:r>
          </a:p>
          <a:p>
            <a:pPr marL="342900" indent="-342900" algn="just">
              <a:buSzPct val="150000"/>
              <a:buBlip>
                <a:blip r:embed="rId3"/>
              </a:buBlip>
            </a:pPr>
            <a:r>
              <a:rPr lang="lt-LT" sz="2200" dirty="0">
                <a:solidFill>
                  <a:srgbClr val="262626"/>
                </a:solidFill>
                <a:effectLst/>
                <a:ea typeface="Times New Roman" panose="02020603050405020304" pitchFamily="18" charset="0"/>
              </a:rPr>
              <a:t>s</a:t>
            </a:r>
            <a:r>
              <a:rPr lang="lt-LT" sz="2200" dirty="0">
                <a:solidFill>
                  <a:srgbClr val="050505"/>
                </a:solidFill>
                <a:effectLst/>
                <a:ea typeface="Times New Roman" panose="02020603050405020304" pitchFamily="18" charset="0"/>
              </a:rPr>
              <a:t>unkiai buvo įgyvendinamas pusiau požeminių konteinerių įrengimo projektas</a:t>
            </a:r>
            <a:r>
              <a:rPr lang="lt-LT" sz="2200" dirty="0">
                <a:solidFill>
                  <a:srgbClr val="050505"/>
                </a:solidFill>
                <a:ea typeface="Times New Roman" panose="02020603050405020304" pitchFamily="18" charset="0"/>
              </a:rPr>
              <a:t>, nes pats p</a:t>
            </a:r>
            <a:r>
              <a:rPr lang="lt-LT" sz="2200" dirty="0">
                <a:solidFill>
                  <a:srgbClr val="050505"/>
                </a:solidFill>
                <a:effectLst/>
                <a:ea typeface="Times New Roman" panose="02020603050405020304" pitchFamily="18" charset="0"/>
              </a:rPr>
              <a:t>rojektas yra labai sudėtingas dėl skirtingų interesų derinimo (</a:t>
            </a:r>
            <a:r>
              <a:rPr lang="lt-LT" sz="2200" dirty="0" err="1">
                <a:solidFill>
                  <a:srgbClr val="050505"/>
                </a:solidFill>
                <a:effectLst/>
                <a:ea typeface="Times New Roman" panose="02020603050405020304" pitchFamily="18" charset="0"/>
              </a:rPr>
              <a:t>ats</a:t>
            </a:r>
            <a:r>
              <a:rPr lang="en-US" sz="2200" dirty="0">
                <a:solidFill>
                  <a:srgbClr val="050505"/>
                </a:solidFill>
                <a:effectLst/>
                <a:ea typeface="Times New Roman" panose="02020603050405020304" pitchFamily="18" charset="0"/>
              </a:rPr>
              <a:t>t</a:t>
            </a:r>
            <a:r>
              <a:rPr lang="lt-LT" sz="2200" dirty="0" err="1">
                <a:solidFill>
                  <a:srgbClr val="050505"/>
                </a:solidFill>
                <a:effectLst/>
                <a:ea typeface="Times New Roman" panose="02020603050405020304" pitchFamily="18" charset="0"/>
              </a:rPr>
              <a:t>umai</a:t>
            </a:r>
            <a:r>
              <a:rPr lang="lt-LT" sz="2200" dirty="0">
                <a:solidFill>
                  <a:srgbClr val="050505"/>
                </a:solidFill>
                <a:effectLst/>
                <a:ea typeface="Times New Roman" panose="02020603050405020304" pitchFamily="18" charset="0"/>
              </a:rPr>
              <a:t> iki langų, iki vaikų žaidimo aikštelių, nuo įvažiavimų, nuo požeminių tinklų ir </a:t>
            </a:r>
            <a:r>
              <a:rPr lang="en-GB" sz="2200" dirty="0">
                <a:solidFill>
                  <a:srgbClr val="050505"/>
                </a:solidFill>
                <a:effectLst/>
                <a:ea typeface="Times New Roman" panose="02020603050405020304" pitchFamily="18" charset="0"/>
              </a:rPr>
              <a:t>t</a:t>
            </a:r>
            <a:r>
              <a:rPr lang="lt-LT" sz="2200" dirty="0">
                <a:solidFill>
                  <a:srgbClr val="050505"/>
                </a:solidFill>
                <a:effectLst/>
                <a:ea typeface="Times New Roman" panose="02020603050405020304" pitchFamily="18" charset="0"/>
              </a:rPr>
              <a:t>. </a:t>
            </a:r>
            <a:r>
              <a:rPr lang="en-GB" sz="2200" dirty="0">
                <a:solidFill>
                  <a:srgbClr val="050505"/>
                </a:solidFill>
                <a:effectLst/>
                <a:ea typeface="Times New Roman" panose="02020603050405020304" pitchFamily="18" charset="0"/>
              </a:rPr>
              <a:t>t.)</a:t>
            </a:r>
            <a:r>
              <a:rPr lang="lt-LT" sz="2200" dirty="0">
                <a:solidFill>
                  <a:srgbClr val="050505"/>
                </a:solidFill>
                <a:effectLst/>
                <a:ea typeface="Times New Roman" panose="02020603050405020304" pitchFamily="18" charset="0"/>
              </a:rPr>
              <a:t>;</a:t>
            </a:r>
          </a:p>
          <a:p>
            <a:pPr marL="342900" indent="-342900" algn="just">
              <a:buSzPct val="150000"/>
              <a:buBlip>
                <a:blip r:embed="rId3"/>
              </a:buBlip>
            </a:pPr>
            <a:r>
              <a:rPr lang="lt-LT" sz="2200" dirty="0">
                <a:solidFill>
                  <a:srgbClr val="262626"/>
                </a:solidFill>
                <a:effectLst/>
                <a:ea typeface="Times New Roman" panose="02020603050405020304" pitchFamily="18" charset="0"/>
              </a:rPr>
              <a:t>vėlavo </a:t>
            </a:r>
            <a:r>
              <a:rPr lang="lt-LT" sz="2200" dirty="0">
                <a:solidFill>
                  <a:srgbClr val="262626"/>
                </a:solidFill>
                <a:ea typeface="Times New Roman" panose="02020603050405020304" pitchFamily="18" charset="0"/>
              </a:rPr>
              <a:t>Žemaitės viaduko rangos darbai, Rasos ir Tiesos gatvių projektavimas</a:t>
            </a:r>
            <a:r>
              <a:rPr lang="en-GB" sz="2200" dirty="0">
                <a:solidFill>
                  <a:srgbClr val="262626"/>
                </a:solidFill>
                <a:ea typeface="Times New Roman" panose="02020603050405020304" pitchFamily="18" charset="0"/>
              </a:rPr>
              <a:t>;</a:t>
            </a:r>
            <a:r>
              <a:rPr lang="lt-LT" sz="2200" dirty="0">
                <a:solidFill>
                  <a:srgbClr val="262626"/>
                </a:solidFill>
                <a:ea typeface="Times New Roman" panose="02020603050405020304" pitchFamily="18" charset="0"/>
              </a:rPr>
              <a:t> </a:t>
            </a:r>
          </a:p>
          <a:p>
            <a:pPr marL="342900" indent="-342900" algn="just">
              <a:buSzPct val="150000"/>
              <a:buBlip>
                <a:blip r:embed="rId3"/>
              </a:buBlip>
            </a:pPr>
            <a:r>
              <a:rPr lang="lt-LT" sz="2200" dirty="0">
                <a:solidFill>
                  <a:srgbClr val="262626"/>
                </a:solidFill>
                <a:ea typeface="Times New Roman" panose="02020603050405020304" pitchFamily="18" charset="0"/>
              </a:rPr>
              <a:t>atsiliekama su naujų dviračių takų ar jų jungčių įrengimu bei dangų atnaujinimu;</a:t>
            </a:r>
          </a:p>
          <a:p>
            <a:pPr marL="342900" indent="-342900" algn="just">
              <a:buSzPct val="150000"/>
              <a:buBlip>
                <a:blip r:embed="rId3"/>
              </a:buBlip>
            </a:pPr>
            <a:r>
              <a:rPr lang="lt-LT" sz="2200" dirty="0">
                <a:solidFill>
                  <a:srgbClr val="262626"/>
                </a:solidFill>
                <a:ea typeface="Times New Roman" panose="02020603050405020304" pitchFamily="18" charset="0"/>
              </a:rPr>
              <a:t>nepilnai pasiekti Judumo plane numatyti rodikliai;</a:t>
            </a:r>
          </a:p>
          <a:p>
            <a:pPr marL="342900" indent="-342900" algn="just">
              <a:buSzPct val="150000"/>
              <a:buBlip>
                <a:blip r:embed="rId3"/>
              </a:buBlip>
            </a:pPr>
            <a:r>
              <a:rPr lang="lt-LT" sz="2200" dirty="0">
                <a:solidFill>
                  <a:srgbClr val="262626"/>
                </a:solidFill>
                <a:ea typeface="Times New Roman" panose="02020603050405020304" pitchFamily="18" charset="0"/>
              </a:rPr>
              <a:t>nebaigti laikino apgyvendinimo tarnybos (Tiesos </a:t>
            </a:r>
            <a:r>
              <a:rPr lang="en-GB" sz="2200" dirty="0">
                <a:solidFill>
                  <a:srgbClr val="262626"/>
                </a:solidFill>
                <a:ea typeface="Times New Roman" panose="02020603050405020304" pitchFamily="18" charset="0"/>
              </a:rPr>
              <a:t>g. 3) </a:t>
            </a:r>
            <a:r>
              <a:rPr lang="lt-LT" sz="2200" dirty="0">
                <a:solidFill>
                  <a:srgbClr val="262626"/>
                </a:solidFill>
                <a:ea typeface="Times New Roman" panose="02020603050405020304" pitchFamily="18" charset="0"/>
              </a:rPr>
              <a:t>pastato remonto ir pritaikymo apgyvendinimui darbai;</a:t>
            </a:r>
          </a:p>
          <a:p>
            <a:pPr marL="342900" indent="-342900" algn="just">
              <a:buSzPct val="150000"/>
              <a:buBlip>
                <a:blip r:embed="rId3"/>
              </a:buBlip>
            </a:pPr>
            <a:r>
              <a:rPr lang="lt-LT" sz="2200" dirty="0">
                <a:solidFill>
                  <a:srgbClr val="262626"/>
                </a:solidFill>
                <a:ea typeface="Times New Roman" panose="02020603050405020304" pitchFamily="18" charset="0"/>
              </a:rPr>
              <a:t>nepradėti laikino </a:t>
            </a:r>
            <a:r>
              <a:rPr lang="lt-LT" sz="2200" dirty="0" err="1">
                <a:solidFill>
                  <a:srgbClr val="262626"/>
                </a:solidFill>
                <a:ea typeface="Times New Roman" panose="02020603050405020304" pitchFamily="18" charset="0"/>
              </a:rPr>
              <a:t>apnakvindinimo</a:t>
            </a:r>
            <a:r>
              <a:rPr lang="lt-LT" sz="2200" dirty="0">
                <a:solidFill>
                  <a:srgbClr val="262626"/>
                </a:solidFill>
                <a:ea typeface="Times New Roman" panose="02020603050405020304" pitchFamily="18" charset="0"/>
              </a:rPr>
              <a:t> (Kauno g. 6) pastatų remonto ir pritaikymo laikino </a:t>
            </a:r>
            <a:r>
              <a:rPr lang="lt-LT" sz="2200" dirty="0" err="1">
                <a:solidFill>
                  <a:srgbClr val="262626"/>
                </a:solidFill>
                <a:ea typeface="Times New Roman" panose="02020603050405020304" pitchFamily="18" charset="0"/>
              </a:rPr>
              <a:t>apnakvindinimo</a:t>
            </a:r>
            <a:r>
              <a:rPr lang="lt-LT" sz="2200" dirty="0">
                <a:solidFill>
                  <a:srgbClr val="262626"/>
                </a:solidFill>
                <a:ea typeface="Times New Roman" panose="02020603050405020304" pitchFamily="18" charset="0"/>
              </a:rPr>
              <a:t> paslaugoms darbai. </a:t>
            </a:r>
          </a:p>
          <a:p>
            <a:pPr marL="342900" indent="-342900" algn="just">
              <a:buSzPct val="150000"/>
              <a:buBlip>
                <a:blip r:embed="rId3"/>
              </a:buBlip>
            </a:pPr>
            <a:r>
              <a:rPr lang="lt-LT" sz="2200" dirty="0">
                <a:solidFill>
                  <a:srgbClr val="262626"/>
                </a:solidFill>
                <a:ea typeface="Times New Roman" panose="02020603050405020304" pitchFamily="18" charset="0"/>
              </a:rPr>
              <a:t>nepasiektas proveržis kontroliuojant </a:t>
            </a:r>
            <a:r>
              <a:rPr lang="en-GB" sz="2200" dirty="0" err="1">
                <a:solidFill>
                  <a:srgbClr val="262626"/>
                </a:solidFill>
                <a:ea typeface="Times New Roman" panose="02020603050405020304" pitchFamily="18" charset="0"/>
              </a:rPr>
              <a:t>Šiaulių</a:t>
            </a:r>
            <a:r>
              <a:rPr lang="en-GB" sz="2200" dirty="0">
                <a:solidFill>
                  <a:srgbClr val="262626"/>
                </a:solidFill>
                <a:ea typeface="Times New Roman" panose="02020603050405020304" pitchFamily="18" charset="0"/>
              </a:rPr>
              <a:t> </a:t>
            </a:r>
            <a:r>
              <a:rPr lang="en-GB" sz="2200" dirty="0" err="1">
                <a:solidFill>
                  <a:srgbClr val="262626"/>
                </a:solidFill>
                <a:ea typeface="Times New Roman" panose="02020603050405020304" pitchFamily="18" charset="0"/>
              </a:rPr>
              <a:t>miesto</a:t>
            </a:r>
            <a:r>
              <a:rPr lang="en-GB" sz="2200" dirty="0">
                <a:solidFill>
                  <a:srgbClr val="262626"/>
                </a:solidFill>
                <a:ea typeface="Times New Roman" panose="02020603050405020304" pitchFamily="18" charset="0"/>
              </a:rPr>
              <a:t> </a:t>
            </a:r>
            <a:r>
              <a:rPr lang="lt-LT" sz="2200" dirty="0">
                <a:solidFill>
                  <a:srgbClr val="262626"/>
                </a:solidFill>
                <a:ea typeface="Times New Roman" panose="02020603050405020304" pitchFamily="18" charset="0"/>
              </a:rPr>
              <a:t>daugiabučių namų administratorių veiklas </a:t>
            </a:r>
            <a:r>
              <a:rPr lang="en-GB" sz="2200" dirty="0">
                <a:solidFill>
                  <a:srgbClr val="262626"/>
                </a:solidFill>
                <a:ea typeface="Times New Roman" panose="02020603050405020304" pitchFamily="18" charset="0"/>
              </a:rPr>
              <a:t>(vis </a:t>
            </a:r>
            <a:r>
              <a:rPr lang="lt-LT" sz="2200" dirty="0">
                <a:solidFill>
                  <a:srgbClr val="262626"/>
                </a:solidFill>
                <a:ea typeface="Times New Roman" panose="02020603050405020304" pitchFamily="18" charset="0"/>
              </a:rPr>
              <a:t>dar sulaukiama ganėtinai nemažai priekaištų ir nusiskundimų dėl administratorių</a:t>
            </a:r>
            <a:r>
              <a:rPr lang="en-GB" sz="2200" dirty="0">
                <a:solidFill>
                  <a:srgbClr val="262626"/>
                </a:solidFill>
                <a:ea typeface="Times New Roman" panose="02020603050405020304" pitchFamily="18" charset="0"/>
              </a:rPr>
              <a:t> </a:t>
            </a:r>
            <a:r>
              <a:rPr lang="en-GB" sz="2200" dirty="0" err="1">
                <a:solidFill>
                  <a:srgbClr val="262626"/>
                </a:solidFill>
                <a:ea typeface="Times New Roman" panose="02020603050405020304" pitchFamily="18" charset="0"/>
              </a:rPr>
              <a:t>veiklos</a:t>
            </a:r>
            <a:r>
              <a:rPr lang="en-GB" sz="2200" dirty="0">
                <a:solidFill>
                  <a:srgbClr val="262626"/>
                </a:solidFill>
                <a:ea typeface="Times New Roman" panose="02020603050405020304" pitchFamily="18" charset="0"/>
              </a:rPr>
              <a:t>)</a:t>
            </a:r>
            <a:r>
              <a:rPr lang="lt-LT" sz="2200" dirty="0">
                <a:solidFill>
                  <a:srgbClr val="262626"/>
                </a:solidFill>
                <a:ea typeface="Times New Roman" panose="02020603050405020304" pitchFamily="18" charset="0"/>
              </a:rPr>
              <a:t>;</a:t>
            </a:r>
          </a:p>
          <a:p>
            <a:pPr marL="342900" indent="-342900" algn="just">
              <a:buSzPct val="150000"/>
              <a:buBlip>
                <a:blip r:embed="rId3"/>
              </a:buBlip>
            </a:pPr>
            <a:r>
              <a:rPr lang="lt-LT" sz="2200" dirty="0">
                <a:solidFill>
                  <a:srgbClr val="262626"/>
                </a:solidFill>
                <a:ea typeface="Times New Roman" panose="02020603050405020304" pitchFamily="18" charset="0"/>
              </a:rPr>
              <a:t> laukiančių ilgalaikės socialinės globos institucijoje skaičius sumažėjo 9,5 proc. Poreikis buvo nepatenkintas, nes trūksta vietų ilgalaikės socialinės globos įstaigose;</a:t>
            </a:r>
          </a:p>
          <a:p>
            <a:pPr marL="342900" indent="-342900" algn="just">
              <a:buSzPct val="150000"/>
              <a:buBlip>
                <a:blip r:embed="rId3"/>
              </a:buBlip>
            </a:pPr>
            <a:endParaRPr lang="lt-LT" sz="2200" dirty="0">
              <a:ea typeface="Times New Roman" panose="02020603050405020304" pitchFamily="18" charset="0"/>
            </a:endParaRPr>
          </a:p>
          <a:p>
            <a:pPr marL="342900" indent="-342900" algn="just">
              <a:buSzPct val="150000"/>
              <a:buBlip>
                <a:blip r:embed="rId3"/>
              </a:buBlip>
            </a:pPr>
            <a:endParaRPr lang="en-US" sz="2200" dirty="0"/>
          </a:p>
        </p:txBody>
      </p:sp>
    </p:spTree>
    <p:extLst>
      <p:ext uri="{BB962C8B-B14F-4D97-AF65-F5344CB8AC3E}">
        <p14:creationId xmlns:p14="http://schemas.microsoft.com/office/powerpoint/2010/main" val="1905355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7" name="TextBox 6">
            <a:extLst>
              <a:ext uri="{FF2B5EF4-FFF2-40B4-BE49-F238E27FC236}">
                <a16:creationId xmlns:a16="http://schemas.microsoft.com/office/drawing/2014/main" id="{5E405D1A-A0D4-4BB2-BED0-ABB93633A059}"/>
              </a:ext>
            </a:extLst>
          </p:cNvPr>
          <p:cNvSpPr txBox="1"/>
          <p:nvPr/>
        </p:nvSpPr>
        <p:spPr>
          <a:xfrm>
            <a:off x="348985" y="536022"/>
            <a:ext cx="6096001" cy="584775"/>
          </a:xfrm>
          <a:prstGeom prst="rect">
            <a:avLst/>
          </a:prstGeom>
          <a:noFill/>
        </p:spPr>
        <p:txBody>
          <a:bodyPr wrap="square" rtlCol="0">
            <a:spAutoFit/>
          </a:bodyPr>
          <a:lstStyle/>
          <a:p>
            <a:r>
              <a:rPr lang="en-US" sz="3200" b="1" dirty="0" err="1"/>
              <a:t>Nepanaudotos</a:t>
            </a:r>
            <a:r>
              <a:rPr lang="en-US" sz="3200" b="1" dirty="0"/>
              <a:t> </a:t>
            </a:r>
            <a:r>
              <a:rPr lang="lt-LT" sz="3200" b="1" dirty="0"/>
              <a:t>lėšos</a:t>
            </a:r>
          </a:p>
        </p:txBody>
      </p:sp>
      <p:graphicFrame>
        <p:nvGraphicFramePr>
          <p:cNvPr id="9" name="Lentelė 8">
            <a:extLst>
              <a:ext uri="{FF2B5EF4-FFF2-40B4-BE49-F238E27FC236}">
                <a16:creationId xmlns:a16="http://schemas.microsoft.com/office/drawing/2014/main" id="{895740F2-6B03-4C1D-92BB-93D413E90A6F}"/>
              </a:ext>
            </a:extLst>
          </p:cNvPr>
          <p:cNvGraphicFramePr>
            <a:graphicFrameLocks noGrp="1"/>
          </p:cNvGraphicFramePr>
          <p:nvPr/>
        </p:nvGraphicFramePr>
        <p:xfrm>
          <a:off x="1026368" y="1369850"/>
          <a:ext cx="9815804" cy="5081802"/>
        </p:xfrm>
        <a:graphic>
          <a:graphicData uri="http://schemas.openxmlformats.org/drawingml/2006/table">
            <a:tbl>
              <a:tblPr firstRow="1" bandRow="1">
                <a:tableStyleId>{00A15C55-8517-42AA-B614-E9B94910E393}</a:tableStyleId>
              </a:tblPr>
              <a:tblGrid>
                <a:gridCol w="7630892">
                  <a:extLst>
                    <a:ext uri="{9D8B030D-6E8A-4147-A177-3AD203B41FA5}">
                      <a16:colId xmlns:a16="http://schemas.microsoft.com/office/drawing/2014/main" val="2987148771"/>
                    </a:ext>
                  </a:extLst>
                </a:gridCol>
                <a:gridCol w="2184912">
                  <a:extLst>
                    <a:ext uri="{9D8B030D-6E8A-4147-A177-3AD203B41FA5}">
                      <a16:colId xmlns:a16="http://schemas.microsoft.com/office/drawing/2014/main" val="28440363"/>
                    </a:ext>
                  </a:extLst>
                </a:gridCol>
              </a:tblGrid>
              <a:tr h="291566">
                <a:tc>
                  <a:txBody>
                    <a:bodyPr/>
                    <a:lstStyle/>
                    <a:p>
                      <a:pPr algn="ctr" fontAlgn="ctr"/>
                      <a:r>
                        <a:rPr lang="lt-LT" sz="2000" u="none" strike="noStrike" dirty="0">
                          <a:effectLst/>
                        </a:rPr>
                        <a:t>Lėšų likučių pavadinimas</a:t>
                      </a:r>
                      <a:endParaRPr lang="lt-LT" sz="2000" b="0" i="0" u="none" strike="noStrike" dirty="0">
                        <a:solidFill>
                          <a:srgbClr val="000000"/>
                        </a:solidFill>
                        <a:effectLst/>
                        <a:latin typeface="Times New Roman" panose="02020603050405020304" pitchFamily="18" charset="0"/>
                      </a:endParaRPr>
                    </a:p>
                  </a:txBody>
                  <a:tcPr marL="7620" marR="7620" marT="7620" marB="0" anchor="ctr"/>
                </a:tc>
                <a:tc>
                  <a:txBody>
                    <a:bodyPr/>
                    <a:lstStyle/>
                    <a:p>
                      <a:pPr algn="ctr" fontAlgn="ctr"/>
                      <a:r>
                        <a:rPr lang="lt-LT" sz="2000" u="none" strike="noStrike">
                          <a:effectLst/>
                        </a:rPr>
                        <a:t>Iš viso</a:t>
                      </a:r>
                      <a:endParaRPr lang="lt-LT" sz="2000" b="1" i="0" u="none" strike="noStrike">
                        <a:solidFill>
                          <a:srgbClr val="000000"/>
                        </a:solidFill>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436310728"/>
                  </a:ext>
                </a:extLst>
              </a:tr>
              <a:tr h="369113">
                <a:tc>
                  <a:txBody>
                    <a:bodyPr/>
                    <a:lstStyle/>
                    <a:p>
                      <a:pPr algn="l" fontAlgn="ctr"/>
                      <a:r>
                        <a:rPr lang="lt-LT" sz="2000" u="none" strike="noStrike" dirty="0">
                          <a:effectLst/>
                        </a:rPr>
                        <a:t>Apyvartos lėšų likutis iš viso, tūkst. EUR </a:t>
                      </a:r>
                      <a:endParaRPr lang="lt-LT" sz="2000" b="1" i="0" u="none" strike="noStrike" dirty="0">
                        <a:solidFill>
                          <a:srgbClr val="000000"/>
                        </a:solidFill>
                        <a:effectLst/>
                        <a:latin typeface="Times New Roman" panose="02020603050405020304" pitchFamily="18" charset="0"/>
                      </a:endParaRPr>
                    </a:p>
                  </a:txBody>
                  <a:tcPr marL="7620" marR="7620" marT="7620" marB="0" anchor="ctr"/>
                </a:tc>
                <a:tc>
                  <a:txBody>
                    <a:bodyPr/>
                    <a:lstStyle/>
                    <a:p>
                      <a:pPr algn="ctr" fontAlgn="ctr"/>
                      <a:r>
                        <a:rPr lang="lt-LT" sz="2000" u="none" strike="noStrike">
                          <a:effectLst/>
                        </a:rPr>
                        <a:t>16 250,0</a:t>
                      </a:r>
                      <a:endParaRPr lang="lt-LT" sz="2000" b="1" i="0" u="none" strike="noStrike">
                        <a:solidFill>
                          <a:srgbClr val="000000"/>
                        </a:solidFill>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3835604131"/>
                  </a:ext>
                </a:extLst>
              </a:tr>
              <a:tr h="291566">
                <a:tc>
                  <a:txBody>
                    <a:bodyPr/>
                    <a:lstStyle/>
                    <a:p>
                      <a:pPr algn="l" fontAlgn="b"/>
                      <a:r>
                        <a:rPr lang="lt-LT" sz="2000" u="none" strike="noStrike" dirty="0">
                          <a:effectLst/>
                        </a:rPr>
                        <a:t>Tikslinės paskirties, tame skaičiuje:</a:t>
                      </a:r>
                      <a:endParaRPr lang="lt-LT" sz="2000" b="0" i="0" u="none" strike="noStrike" dirty="0">
                        <a:solidFill>
                          <a:srgbClr val="000000"/>
                        </a:solidFill>
                        <a:effectLst/>
                        <a:latin typeface="Times New Roman" panose="02020603050405020304" pitchFamily="18" charset="0"/>
                      </a:endParaRPr>
                    </a:p>
                  </a:txBody>
                  <a:tcPr marL="7620" marR="7620" marT="7620" marB="0" anchor="b"/>
                </a:tc>
                <a:tc>
                  <a:txBody>
                    <a:bodyPr/>
                    <a:lstStyle/>
                    <a:p>
                      <a:pPr algn="l" fontAlgn="b"/>
                      <a:r>
                        <a:rPr lang="lt-LT" sz="2000" u="none" strike="noStrike">
                          <a:effectLst/>
                        </a:rPr>
                        <a:t>4 451,4</a:t>
                      </a:r>
                      <a:endParaRPr lang="lt-LT" sz="2000" b="1" i="0" u="none" strike="noStrike">
                        <a:solidFill>
                          <a:srgbClr val="000000"/>
                        </a:solidFill>
                        <a:effectLst/>
                        <a:latin typeface="Times New Roman" panose="02020603050405020304" pitchFamily="18" charset="0"/>
                      </a:endParaRPr>
                    </a:p>
                  </a:txBody>
                  <a:tcPr marL="7620" marR="7620" marT="7620" marB="0" anchor="b"/>
                </a:tc>
                <a:extLst>
                  <a:ext uri="{0D108BD9-81ED-4DB2-BD59-A6C34878D82A}">
                    <a16:rowId xmlns:a16="http://schemas.microsoft.com/office/drawing/2014/main" val="4228306845"/>
                  </a:ext>
                </a:extLst>
              </a:tr>
              <a:tr h="291566">
                <a:tc>
                  <a:txBody>
                    <a:bodyPr/>
                    <a:lstStyle/>
                    <a:p>
                      <a:pPr algn="r" fontAlgn="b"/>
                      <a:r>
                        <a:rPr lang="lt-LT" sz="2000" i="1" u="none" strike="noStrike" dirty="0">
                          <a:effectLst/>
                        </a:rPr>
                        <a:t>        biudžetinių įstaigų pajamų lėšų likučiai</a:t>
                      </a:r>
                      <a:endParaRPr lang="lt-LT" sz="2000" b="0" i="1" u="none" strike="noStrike" dirty="0">
                        <a:solidFill>
                          <a:srgbClr val="000000"/>
                        </a:solidFill>
                        <a:effectLst/>
                        <a:latin typeface="Times New Roman" panose="02020603050405020304" pitchFamily="18" charset="0"/>
                      </a:endParaRPr>
                    </a:p>
                  </a:txBody>
                  <a:tcPr marL="7620" marR="7620" marT="7620" marB="0" anchor="b"/>
                </a:tc>
                <a:tc>
                  <a:txBody>
                    <a:bodyPr/>
                    <a:lstStyle/>
                    <a:p>
                      <a:pPr algn="r" fontAlgn="b"/>
                      <a:r>
                        <a:rPr lang="lt-LT" sz="2000" i="1" u="none" strike="noStrike" dirty="0">
                          <a:effectLst/>
                        </a:rPr>
                        <a:t>533,2</a:t>
                      </a:r>
                      <a:endParaRPr lang="lt-LT" sz="2000" b="0" i="1" u="none" strike="noStrike" dirty="0">
                        <a:solidFill>
                          <a:srgbClr val="000000"/>
                        </a:solidFill>
                        <a:effectLst/>
                        <a:latin typeface="Times New Roman" panose="02020603050405020304" pitchFamily="18" charset="0"/>
                      </a:endParaRPr>
                    </a:p>
                  </a:txBody>
                  <a:tcPr marL="7620" marR="7620" marT="7620" marB="0" anchor="b"/>
                </a:tc>
                <a:extLst>
                  <a:ext uri="{0D108BD9-81ED-4DB2-BD59-A6C34878D82A}">
                    <a16:rowId xmlns:a16="http://schemas.microsoft.com/office/drawing/2014/main" val="424333181"/>
                  </a:ext>
                </a:extLst>
              </a:tr>
              <a:tr h="462622">
                <a:tc>
                  <a:txBody>
                    <a:bodyPr/>
                    <a:lstStyle/>
                    <a:p>
                      <a:pPr algn="r" fontAlgn="b"/>
                      <a:r>
                        <a:rPr lang="lt-LT" sz="2000" i="1" u="none" strike="noStrike" dirty="0">
                          <a:effectLst/>
                        </a:rPr>
                        <a:t>        lėšų likučiai (įplaukos/pervedimas iš VB) už parduotą žemę </a:t>
                      </a:r>
                      <a:endParaRPr lang="lt-LT" sz="2000" b="0" i="1" u="none" strike="noStrike" dirty="0">
                        <a:solidFill>
                          <a:srgbClr val="000000"/>
                        </a:solidFill>
                        <a:effectLst/>
                        <a:latin typeface="Times New Roman" panose="02020603050405020304" pitchFamily="18" charset="0"/>
                      </a:endParaRPr>
                    </a:p>
                  </a:txBody>
                  <a:tcPr marL="7620" marR="7620" marT="7620" marB="0" anchor="b"/>
                </a:tc>
                <a:tc>
                  <a:txBody>
                    <a:bodyPr/>
                    <a:lstStyle/>
                    <a:p>
                      <a:pPr algn="r" fontAlgn="ctr"/>
                      <a:r>
                        <a:rPr lang="lt-LT" sz="2000" i="1" u="none" strike="noStrike" dirty="0">
                          <a:effectLst/>
                        </a:rPr>
                        <a:t>251,0</a:t>
                      </a:r>
                      <a:endParaRPr lang="lt-LT" sz="2000" b="0" i="1" u="none" strike="noStrike" dirty="0">
                        <a:solidFill>
                          <a:srgbClr val="000000"/>
                        </a:solidFill>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2598223218"/>
                  </a:ext>
                </a:extLst>
              </a:tr>
              <a:tr h="291566">
                <a:tc>
                  <a:txBody>
                    <a:bodyPr/>
                    <a:lstStyle/>
                    <a:p>
                      <a:pPr algn="r" fontAlgn="b"/>
                      <a:r>
                        <a:rPr lang="lt-LT" sz="2000" i="1" u="none" strike="noStrike" dirty="0">
                          <a:effectLst/>
                        </a:rPr>
                        <a:t>        lėšos už parduotus butus</a:t>
                      </a:r>
                      <a:endParaRPr lang="lt-LT" sz="2000" b="0" i="1" u="none" strike="noStrike" dirty="0">
                        <a:solidFill>
                          <a:srgbClr val="000000"/>
                        </a:solidFill>
                        <a:effectLst/>
                        <a:latin typeface="Times New Roman" panose="02020603050405020304" pitchFamily="18" charset="0"/>
                      </a:endParaRPr>
                    </a:p>
                  </a:txBody>
                  <a:tcPr marL="7620" marR="7620" marT="7620" marB="0" anchor="b"/>
                </a:tc>
                <a:tc>
                  <a:txBody>
                    <a:bodyPr/>
                    <a:lstStyle/>
                    <a:p>
                      <a:pPr algn="r" fontAlgn="b"/>
                      <a:r>
                        <a:rPr lang="lt-LT" sz="2000" i="1" u="none" strike="noStrike" dirty="0">
                          <a:effectLst/>
                        </a:rPr>
                        <a:t>123,6</a:t>
                      </a:r>
                      <a:endParaRPr lang="lt-LT" sz="2000" b="0" i="1" u="none" strike="noStrike" dirty="0">
                        <a:solidFill>
                          <a:srgbClr val="000000"/>
                        </a:solidFill>
                        <a:effectLst/>
                        <a:latin typeface="Times New Roman" panose="02020603050405020304" pitchFamily="18" charset="0"/>
                      </a:endParaRPr>
                    </a:p>
                  </a:txBody>
                  <a:tcPr marL="7620" marR="7620" marT="7620" marB="0" anchor="b"/>
                </a:tc>
                <a:extLst>
                  <a:ext uri="{0D108BD9-81ED-4DB2-BD59-A6C34878D82A}">
                    <a16:rowId xmlns:a16="http://schemas.microsoft.com/office/drawing/2014/main" val="300470807"/>
                  </a:ext>
                </a:extLst>
              </a:tr>
              <a:tr h="291566">
                <a:tc>
                  <a:txBody>
                    <a:bodyPr/>
                    <a:lstStyle/>
                    <a:p>
                      <a:pPr algn="r" fontAlgn="b"/>
                      <a:r>
                        <a:rPr lang="pt-BR" sz="2000" i="1" u="none" strike="noStrike" dirty="0">
                          <a:effectLst/>
                        </a:rPr>
                        <a:t>        aplinkos apsaugos programos lėšų likučiai </a:t>
                      </a:r>
                      <a:endParaRPr lang="pt-BR" sz="2000" b="0" i="1" u="none" strike="noStrike" dirty="0">
                        <a:solidFill>
                          <a:srgbClr val="000000"/>
                        </a:solidFill>
                        <a:effectLst/>
                        <a:latin typeface="Times New Roman" panose="02020603050405020304" pitchFamily="18" charset="0"/>
                      </a:endParaRPr>
                    </a:p>
                  </a:txBody>
                  <a:tcPr marL="7620" marR="7620" marT="7620" marB="0" anchor="b"/>
                </a:tc>
                <a:tc>
                  <a:txBody>
                    <a:bodyPr/>
                    <a:lstStyle/>
                    <a:p>
                      <a:pPr algn="r" fontAlgn="ctr"/>
                      <a:r>
                        <a:rPr lang="lt-LT" sz="2000" i="1" u="none" strike="noStrike" dirty="0">
                          <a:effectLst/>
                        </a:rPr>
                        <a:t>125,6</a:t>
                      </a:r>
                      <a:endParaRPr lang="lt-LT" sz="2000" b="0" i="1" u="none" strike="noStrike" dirty="0">
                        <a:solidFill>
                          <a:srgbClr val="000000"/>
                        </a:solidFill>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1182925105"/>
                  </a:ext>
                </a:extLst>
              </a:tr>
              <a:tr h="291566">
                <a:tc>
                  <a:txBody>
                    <a:bodyPr/>
                    <a:lstStyle/>
                    <a:p>
                      <a:pPr algn="r" fontAlgn="b"/>
                      <a:r>
                        <a:rPr lang="lt-LT" sz="2000" i="1" u="none" strike="noStrike" dirty="0">
                          <a:effectLst/>
                        </a:rPr>
                        <a:t>        sveikatinimo programos lėšų likučiai</a:t>
                      </a:r>
                      <a:endParaRPr lang="lt-LT" sz="2000" b="0" i="1" u="none" strike="noStrike" dirty="0">
                        <a:solidFill>
                          <a:srgbClr val="000000"/>
                        </a:solidFill>
                        <a:effectLst/>
                        <a:latin typeface="Times New Roman" panose="02020603050405020304" pitchFamily="18" charset="0"/>
                      </a:endParaRPr>
                    </a:p>
                  </a:txBody>
                  <a:tcPr marL="7620" marR="7620" marT="7620" marB="0" anchor="b"/>
                </a:tc>
                <a:tc>
                  <a:txBody>
                    <a:bodyPr/>
                    <a:lstStyle/>
                    <a:p>
                      <a:pPr algn="r" fontAlgn="b"/>
                      <a:r>
                        <a:rPr lang="lt-LT" sz="2000" i="1" u="none" strike="noStrike" dirty="0">
                          <a:effectLst/>
                        </a:rPr>
                        <a:t>61,8</a:t>
                      </a:r>
                      <a:endParaRPr lang="lt-LT" sz="2000" b="0" i="1" u="none" strike="noStrike" dirty="0">
                        <a:solidFill>
                          <a:srgbClr val="000000"/>
                        </a:solidFill>
                        <a:effectLst/>
                        <a:latin typeface="Times New Roman" panose="02020603050405020304" pitchFamily="18" charset="0"/>
                      </a:endParaRPr>
                    </a:p>
                  </a:txBody>
                  <a:tcPr marL="7620" marR="7620" marT="7620" marB="0" anchor="b"/>
                </a:tc>
                <a:extLst>
                  <a:ext uri="{0D108BD9-81ED-4DB2-BD59-A6C34878D82A}">
                    <a16:rowId xmlns:a16="http://schemas.microsoft.com/office/drawing/2014/main" val="1870216721"/>
                  </a:ext>
                </a:extLst>
              </a:tr>
              <a:tr h="462622">
                <a:tc>
                  <a:txBody>
                    <a:bodyPr/>
                    <a:lstStyle/>
                    <a:p>
                      <a:pPr algn="r" fontAlgn="b"/>
                      <a:r>
                        <a:rPr lang="de-DE" sz="2000" i="1" u="none" strike="noStrike" dirty="0">
                          <a:effectLst/>
                        </a:rPr>
                        <a:t>        ES </a:t>
                      </a:r>
                      <a:r>
                        <a:rPr lang="de-DE" sz="2000" i="1" u="none" strike="noStrike" dirty="0" err="1">
                          <a:effectLst/>
                        </a:rPr>
                        <a:t>lėšų</a:t>
                      </a:r>
                      <a:r>
                        <a:rPr lang="de-DE" sz="2000" i="1" u="none" strike="noStrike" dirty="0">
                          <a:effectLst/>
                        </a:rPr>
                        <a:t> </a:t>
                      </a:r>
                      <a:r>
                        <a:rPr lang="de-DE" sz="2000" i="1" u="none" strike="noStrike" dirty="0" err="1">
                          <a:effectLst/>
                        </a:rPr>
                        <a:t>likučiai</a:t>
                      </a:r>
                      <a:r>
                        <a:rPr lang="de-DE" sz="2000" i="1" u="none" strike="noStrike" dirty="0">
                          <a:effectLst/>
                        </a:rPr>
                        <a:t> (</a:t>
                      </a:r>
                      <a:r>
                        <a:rPr lang="de-DE" sz="2000" i="1" u="none" strike="noStrike" dirty="0" err="1">
                          <a:effectLst/>
                        </a:rPr>
                        <a:t>įgyvendinamiems</a:t>
                      </a:r>
                      <a:r>
                        <a:rPr lang="de-DE" sz="2000" i="1" u="none" strike="noStrike" dirty="0">
                          <a:effectLst/>
                        </a:rPr>
                        <a:t> </a:t>
                      </a:r>
                      <a:r>
                        <a:rPr lang="de-DE" sz="2000" i="1" u="none" strike="noStrike" dirty="0" err="1">
                          <a:effectLst/>
                        </a:rPr>
                        <a:t>projektams</a:t>
                      </a:r>
                      <a:r>
                        <a:rPr lang="de-DE" sz="2000" i="1" u="none" strike="noStrike" dirty="0">
                          <a:effectLst/>
                        </a:rPr>
                        <a:t>)</a:t>
                      </a:r>
                      <a:endParaRPr lang="de-DE" sz="2000" b="0" i="1" u="none" strike="noStrike" dirty="0">
                        <a:solidFill>
                          <a:srgbClr val="000000"/>
                        </a:solidFill>
                        <a:effectLst/>
                        <a:latin typeface="Times New Roman" panose="02020603050405020304" pitchFamily="18" charset="0"/>
                      </a:endParaRPr>
                    </a:p>
                  </a:txBody>
                  <a:tcPr marL="7620" marR="7620" marT="7620" marB="0" anchor="b"/>
                </a:tc>
                <a:tc>
                  <a:txBody>
                    <a:bodyPr/>
                    <a:lstStyle/>
                    <a:p>
                      <a:pPr algn="r" fontAlgn="ctr"/>
                      <a:r>
                        <a:rPr lang="lt-LT" sz="2000" i="1" u="none" strike="noStrike" dirty="0">
                          <a:effectLst/>
                        </a:rPr>
                        <a:t>2 716,7</a:t>
                      </a:r>
                      <a:endParaRPr lang="lt-LT" sz="2000" b="0" i="1" u="none" strike="noStrike" dirty="0">
                        <a:solidFill>
                          <a:srgbClr val="000000"/>
                        </a:solidFill>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3833338777"/>
                  </a:ext>
                </a:extLst>
              </a:tr>
              <a:tr h="291566">
                <a:tc>
                  <a:txBody>
                    <a:bodyPr/>
                    <a:lstStyle/>
                    <a:p>
                      <a:pPr algn="r" fontAlgn="b"/>
                      <a:r>
                        <a:rPr lang="lt-LT" sz="2000" i="1" u="none" strike="noStrike" dirty="0">
                          <a:effectLst/>
                        </a:rPr>
                        <a:t>        valstybės lėšos</a:t>
                      </a:r>
                      <a:endParaRPr lang="lt-LT" sz="2000" b="0" i="1" u="none" strike="noStrike" dirty="0">
                        <a:solidFill>
                          <a:srgbClr val="000000"/>
                        </a:solidFill>
                        <a:effectLst/>
                        <a:latin typeface="Times New Roman" panose="02020603050405020304" pitchFamily="18" charset="0"/>
                      </a:endParaRPr>
                    </a:p>
                  </a:txBody>
                  <a:tcPr marL="7620" marR="7620" marT="7620" marB="0" anchor="b"/>
                </a:tc>
                <a:tc>
                  <a:txBody>
                    <a:bodyPr/>
                    <a:lstStyle/>
                    <a:p>
                      <a:pPr algn="r" fontAlgn="b"/>
                      <a:r>
                        <a:rPr lang="lt-LT" sz="2000" i="1" u="none" strike="noStrike" dirty="0">
                          <a:effectLst/>
                        </a:rPr>
                        <a:t>588,2</a:t>
                      </a:r>
                      <a:endParaRPr lang="lt-LT" sz="2000" b="0" i="1" u="none" strike="noStrike" dirty="0">
                        <a:solidFill>
                          <a:srgbClr val="000000"/>
                        </a:solidFill>
                        <a:effectLst/>
                        <a:latin typeface="Times New Roman" panose="02020603050405020304" pitchFamily="18" charset="0"/>
                      </a:endParaRPr>
                    </a:p>
                  </a:txBody>
                  <a:tcPr marL="7620" marR="7620" marT="7620" marB="0" anchor="b"/>
                </a:tc>
                <a:extLst>
                  <a:ext uri="{0D108BD9-81ED-4DB2-BD59-A6C34878D82A}">
                    <a16:rowId xmlns:a16="http://schemas.microsoft.com/office/drawing/2014/main" val="1317423909"/>
                  </a:ext>
                </a:extLst>
              </a:tr>
              <a:tr h="291566">
                <a:tc>
                  <a:txBody>
                    <a:bodyPr/>
                    <a:lstStyle/>
                    <a:p>
                      <a:pPr algn="r" fontAlgn="b"/>
                      <a:r>
                        <a:rPr lang="lt-LT" sz="2000" i="1" u="none" strike="noStrike" dirty="0">
                          <a:effectLst/>
                        </a:rPr>
                        <a:t>        paskolos lėšų likutis</a:t>
                      </a:r>
                      <a:endParaRPr lang="lt-LT" sz="2000" b="0" i="1" u="none" strike="noStrike" dirty="0">
                        <a:solidFill>
                          <a:srgbClr val="000000"/>
                        </a:solidFill>
                        <a:effectLst/>
                        <a:latin typeface="Times New Roman" panose="02020603050405020304" pitchFamily="18" charset="0"/>
                      </a:endParaRPr>
                    </a:p>
                  </a:txBody>
                  <a:tcPr marL="7620" marR="7620" marT="7620" marB="0" anchor="b"/>
                </a:tc>
                <a:tc>
                  <a:txBody>
                    <a:bodyPr/>
                    <a:lstStyle/>
                    <a:p>
                      <a:pPr algn="r" fontAlgn="b"/>
                      <a:r>
                        <a:rPr lang="lt-LT" sz="2000" i="1" u="none" strike="noStrike" dirty="0">
                          <a:effectLst/>
                        </a:rPr>
                        <a:t>51,3</a:t>
                      </a:r>
                      <a:endParaRPr lang="lt-LT" sz="2000" b="0" i="1" u="none" strike="noStrike" dirty="0">
                        <a:solidFill>
                          <a:srgbClr val="000000"/>
                        </a:solidFill>
                        <a:effectLst/>
                        <a:latin typeface="Times New Roman" panose="02020603050405020304" pitchFamily="18" charset="0"/>
                      </a:endParaRPr>
                    </a:p>
                  </a:txBody>
                  <a:tcPr marL="7620" marR="7620" marT="7620" marB="0" anchor="b"/>
                </a:tc>
                <a:extLst>
                  <a:ext uri="{0D108BD9-81ED-4DB2-BD59-A6C34878D82A}">
                    <a16:rowId xmlns:a16="http://schemas.microsoft.com/office/drawing/2014/main" val="3447831153"/>
                  </a:ext>
                </a:extLst>
              </a:tr>
              <a:tr h="350825">
                <a:tc>
                  <a:txBody>
                    <a:bodyPr/>
                    <a:lstStyle/>
                    <a:p>
                      <a:pPr algn="l" fontAlgn="b"/>
                      <a:r>
                        <a:rPr lang="lt-LT" sz="2000" u="none" strike="noStrike" dirty="0">
                          <a:effectLst/>
                        </a:rPr>
                        <a:t>Nepanaudota trumpalaikės paskolos dalis (planuojama grąžinti 2021 m.)</a:t>
                      </a:r>
                      <a:endParaRPr lang="lt-LT" sz="2000" b="0" i="0" u="none" strike="noStrike" dirty="0">
                        <a:solidFill>
                          <a:srgbClr val="000000"/>
                        </a:solidFill>
                        <a:effectLst/>
                        <a:latin typeface="Times New Roman" panose="02020603050405020304" pitchFamily="18" charset="0"/>
                      </a:endParaRPr>
                    </a:p>
                  </a:txBody>
                  <a:tcPr marL="7620" marR="7620" marT="7620" marB="0" anchor="b"/>
                </a:tc>
                <a:tc>
                  <a:txBody>
                    <a:bodyPr/>
                    <a:lstStyle/>
                    <a:p>
                      <a:pPr algn="l" fontAlgn="t"/>
                      <a:r>
                        <a:rPr lang="lt-LT" sz="2000" u="none" strike="noStrike" dirty="0">
                          <a:effectLst/>
                        </a:rPr>
                        <a:t>2 280,0</a:t>
                      </a:r>
                      <a:endParaRPr lang="lt-LT" sz="2000" b="1" i="0" u="none" strike="noStrike" dirty="0">
                        <a:solidFill>
                          <a:srgbClr val="000000"/>
                        </a:solidFill>
                        <a:effectLst/>
                        <a:latin typeface="Times New Roman" panose="02020603050405020304" pitchFamily="18" charset="0"/>
                      </a:endParaRPr>
                    </a:p>
                  </a:txBody>
                  <a:tcPr marL="7620" marR="7620" marT="7620" marB="0"/>
                </a:tc>
                <a:extLst>
                  <a:ext uri="{0D108BD9-81ED-4DB2-BD59-A6C34878D82A}">
                    <a16:rowId xmlns:a16="http://schemas.microsoft.com/office/drawing/2014/main" val="3187495518"/>
                  </a:ext>
                </a:extLst>
              </a:tr>
              <a:tr h="291566">
                <a:tc>
                  <a:txBody>
                    <a:bodyPr/>
                    <a:lstStyle/>
                    <a:p>
                      <a:pPr algn="l" fontAlgn="ctr"/>
                      <a:r>
                        <a:rPr lang="lt-LT" sz="2000" u="none" strike="noStrike" dirty="0">
                          <a:effectLst/>
                        </a:rPr>
                        <a:t>Biudžetinių įstaigų nepanaudotų lėšų likutis</a:t>
                      </a:r>
                      <a:endParaRPr lang="lt-LT" sz="2000" b="0" i="0" u="none" strike="noStrike" dirty="0">
                        <a:solidFill>
                          <a:srgbClr val="000000"/>
                        </a:solidFill>
                        <a:effectLst/>
                        <a:latin typeface="Times New Roman" panose="02020603050405020304" pitchFamily="18" charset="0"/>
                      </a:endParaRPr>
                    </a:p>
                  </a:txBody>
                  <a:tcPr marL="7620" marR="7620" marT="7620" marB="0" anchor="ctr"/>
                </a:tc>
                <a:tc>
                  <a:txBody>
                    <a:bodyPr/>
                    <a:lstStyle/>
                    <a:p>
                      <a:pPr algn="l" fontAlgn="ctr"/>
                      <a:r>
                        <a:rPr lang="lt-LT" sz="2000" u="none" strike="noStrike">
                          <a:effectLst/>
                        </a:rPr>
                        <a:t>1 384,5</a:t>
                      </a:r>
                      <a:endParaRPr lang="lt-LT" sz="2000" b="1" i="0" u="none" strike="noStrike">
                        <a:solidFill>
                          <a:srgbClr val="000000"/>
                        </a:solidFill>
                        <a:effectLst/>
                        <a:latin typeface="Times New Roman" panose="02020603050405020304" pitchFamily="18" charset="0"/>
                      </a:endParaRPr>
                    </a:p>
                  </a:txBody>
                  <a:tcPr marL="7620" marR="7620" marT="7620" marB="0" anchor="ctr"/>
                </a:tc>
                <a:extLst>
                  <a:ext uri="{0D108BD9-81ED-4DB2-BD59-A6C34878D82A}">
                    <a16:rowId xmlns:a16="http://schemas.microsoft.com/office/drawing/2014/main" val="425341976"/>
                  </a:ext>
                </a:extLst>
              </a:tr>
              <a:tr h="291566">
                <a:tc>
                  <a:txBody>
                    <a:bodyPr/>
                    <a:lstStyle/>
                    <a:p>
                      <a:pPr algn="l" fontAlgn="b"/>
                      <a:r>
                        <a:rPr lang="lt-LT" sz="2000" u="none" strike="noStrike" dirty="0">
                          <a:effectLst/>
                        </a:rPr>
                        <a:t>Likučiai su įsipareigojimu</a:t>
                      </a:r>
                      <a:endParaRPr lang="lt-LT" sz="2000" b="0" i="0" u="none" strike="noStrike" dirty="0">
                        <a:solidFill>
                          <a:srgbClr val="000000"/>
                        </a:solidFill>
                        <a:effectLst/>
                        <a:latin typeface="Times New Roman" panose="02020603050405020304" pitchFamily="18" charset="0"/>
                      </a:endParaRPr>
                    </a:p>
                  </a:txBody>
                  <a:tcPr marL="7620" marR="7620" marT="7620" marB="0" anchor="b"/>
                </a:tc>
                <a:tc>
                  <a:txBody>
                    <a:bodyPr/>
                    <a:lstStyle/>
                    <a:p>
                      <a:pPr algn="l" fontAlgn="b"/>
                      <a:r>
                        <a:rPr lang="lt-LT" sz="2000" u="none" strike="noStrike">
                          <a:effectLst/>
                        </a:rPr>
                        <a:t>5 322,5</a:t>
                      </a:r>
                      <a:endParaRPr lang="lt-LT" sz="2000" b="1" i="0" u="none" strike="noStrike">
                        <a:solidFill>
                          <a:srgbClr val="000000"/>
                        </a:solidFill>
                        <a:effectLst/>
                        <a:latin typeface="Times New Roman" panose="02020603050405020304" pitchFamily="18" charset="0"/>
                      </a:endParaRPr>
                    </a:p>
                  </a:txBody>
                  <a:tcPr marL="7620" marR="7620" marT="7620" marB="0" anchor="b"/>
                </a:tc>
                <a:extLst>
                  <a:ext uri="{0D108BD9-81ED-4DB2-BD59-A6C34878D82A}">
                    <a16:rowId xmlns:a16="http://schemas.microsoft.com/office/drawing/2014/main" val="551908431"/>
                  </a:ext>
                </a:extLst>
              </a:tr>
              <a:tr h="291566">
                <a:tc>
                  <a:txBody>
                    <a:bodyPr/>
                    <a:lstStyle/>
                    <a:p>
                      <a:pPr algn="l" fontAlgn="b"/>
                      <a:r>
                        <a:rPr lang="lt-LT" sz="2000" u="none" strike="noStrike" dirty="0">
                          <a:effectLst/>
                        </a:rPr>
                        <a:t>Administracijos nepanaudotų lėšų likutis</a:t>
                      </a:r>
                      <a:endParaRPr lang="lt-LT" sz="2000" b="0" i="0" u="none" strike="noStrike" dirty="0">
                        <a:solidFill>
                          <a:srgbClr val="000000"/>
                        </a:solidFill>
                        <a:effectLst/>
                        <a:latin typeface="Times New Roman" panose="02020603050405020304" pitchFamily="18" charset="0"/>
                      </a:endParaRPr>
                    </a:p>
                  </a:txBody>
                  <a:tcPr marL="7620" marR="7620" marT="7620" marB="0" anchor="b"/>
                </a:tc>
                <a:tc>
                  <a:txBody>
                    <a:bodyPr/>
                    <a:lstStyle/>
                    <a:p>
                      <a:pPr algn="l" fontAlgn="b"/>
                      <a:r>
                        <a:rPr lang="lt-LT" sz="2000" u="none" strike="noStrike" dirty="0">
                          <a:effectLst/>
                        </a:rPr>
                        <a:t>2 811,6</a:t>
                      </a:r>
                      <a:endParaRPr lang="lt-LT" sz="2000" b="1" i="0" u="none" strike="noStrike" dirty="0">
                        <a:solidFill>
                          <a:srgbClr val="000000"/>
                        </a:solidFill>
                        <a:effectLst/>
                        <a:latin typeface="Times New Roman" panose="02020603050405020304" pitchFamily="18" charset="0"/>
                      </a:endParaRPr>
                    </a:p>
                  </a:txBody>
                  <a:tcPr marL="7620" marR="7620" marT="7620" marB="0" anchor="b"/>
                </a:tc>
                <a:extLst>
                  <a:ext uri="{0D108BD9-81ED-4DB2-BD59-A6C34878D82A}">
                    <a16:rowId xmlns:a16="http://schemas.microsoft.com/office/drawing/2014/main" val="2484714911"/>
                  </a:ext>
                </a:extLst>
              </a:tr>
            </a:tbl>
          </a:graphicData>
        </a:graphic>
      </p:graphicFrame>
    </p:spTree>
    <p:extLst>
      <p:ext uri="{BB962C8B-B14F-4D97-AF65-F5344CB8AC3E}">
        <p14:creationId xmlns:p14="http://schemas.microsoft.com/office/powerpoint/2010/main" val="235309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0F21C6B0-C7BD-468F-B4AB-A4A9C6056D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8" name="TextBox 7">
            <a:extLst>
              <a:ext uri="{FF2B5EF4-FFF2-40B4-BE49-F238E27FC236}">
                <a16:creationId xmlns:a16="http://schemas.microsoft.com/office/drawing/2014/main" id="{3E2592B7-630C-49BE-9E17-DDD4DF9E1245}"/>
              </a:ext>
            </a:extLst>
          </p:cNvPr>
          <p:cNvSpPr txBox="1"/>
          <p:nvPr/>
        </p:nvSpPr>
        <p:spPr>
          <a:xfrm>
            <a:off x="501069" y="1334192"/>
            <a:ext cx="11432783" cy="4955203"/>
          </a:xfrm>
          <a:prstGeom prst="rect">
            <a:avLst/>
          </a:prstGeom>
          <a:noFill/>
        </p:spPr>
        <p:txBody>
          <a:bodyPr wrap="square">
            <a:spAutoFit/>
          </a:bodyPr>
          <a:lstStyle/>
          <a:p>
            <a:pPr indent="450215" algn="just">
              <a:tabLst>
                <a:tab pos="457200" algn="l"/>
              </a:tabLst>
            </a:pPr>
            <a:r>
              <a:rPr lang="lt-LT" sz="3200" b="1" dirty="0">
                <a:effectLst/>
                <a:ea typeface="Times New Roman" panose="02020603050405020304" pitchFamily="18" charset="0"/>
              </a:rPr>
              <a:t>Pagrindinės priežastys nulėmusios, kad nebuvo įvykdytos priemonės:</a:t>
            </a:r>
          </a:p>
          <a:p>
            <a:pPr marL="457200" indent="-457200" algn="just">
              <a:buSzPct val="150000"/>
              <a:buBlip>
                <a:blip r:embed="rId3"/>
              </a:buBlip>
              <a:tabLst>
                <a:tab pos="457200" algn="l"/>
              </a:tabLst>
            </a:pPr>
            <a:r>
              <a:rPr lang="lt-LT" sz="2800" dirty="0">
                <a:effectLst/>
                <a:ea typeface="Times New Roman" panose="02020603050405020304" pitchFamily="18" charset="0"/>
              </a:rPr>
              <a:t>užtrukusios ir vėluojančios viešųjų pirkimų procedūros</a:t>
            </a:r>
            <a:r>
              <a:rPr lang="en-GB" sz="2800" dirty="0">
                <a:effectLst/>
                <a:ea typeface="Times New Roman" panose="02020603050405020304" pitchFamily="18" charset="0"/>
              </a:rPr>
              <a:t>; </a:t>
            </a:r>
            <a:endParaRPr lang="lt-LT" sz="2800" dirty="0">
              <a:effectLst/>
              <a:ea typeface="Times New Roman" panose="02020603050405020304" pitchFamily="18" charset="0"/>
            </a:endParaRPr>
          </a:p>
          <a:p>
            <a:pPr marL="457200" indent="-457200" algn="just">
              <a:buSzPct val="150000"/>
              <a:buBlip>
                <a:blip r:embed="rId3"/>
              </a:buBlip>
              <a:tabLst>
                <a:tab pos="457200" algn="l"/>
              </a:tabLst>
            </a:pPr>
            <a:r>
              <a:rPr lang="lt-LT" sz="2800" dirty="0">
                <a:effectLst/>
                <a:ea typeface="Times New Roman" panose="02020603050405020304" pitchFamily="18" charset="0"/>
              </a:rPr>
              <a:t>ilgiau, nei planuota, trukęs projektų derinimas su išorės institucijomis ar kitai subjektais</a:t>
            </a:r>
            <a:r>
              <a:rPr lang="en-GB" sz="2800" dirty="0">
                <a:effectLst/>
                <a:ea typeface="Times New Roman" panose="02020603050405020304" pitchFamily="18" charset="0"/>
              </a:rPr>
              <a:t>;</a:t>
            </a:r>
            <a:endParaRPr lang="lt-LT" sz="2800" dirty="0">
              <a:effectLst/>
              <a:ea typeface="Times New Roman" panose="02020603050405020304" pitchFamily="18" charset="0"/>
            </a:endParaRPr>
          </a:p>
          <a:p>
            <a:pPr marL="457200" indent="-457200" algn="just">
              <a:buSzPct val="150000"/>
              <a:buBlip>
                <a:blip r:embed="rId3"/>
              </a:buBlip>
              <a:tabLst>
                <a:tab pos="457200" algn="l"/>
              </a:tabLst>
            </a:pPr>
            <a:r>
              <a:rPr lang="lt-LT" sz="2800" dirty="0">
                <a:effectLst/>
                <a:ea typeface="Times New Roman" panose="02020603050405020304" pitchFamily="18" charset="0"/>
              </a:rPr>
              <a:t>projektavimo darbų vėlavimas dėl padidėjusios darbų apimties</a:t>
            </a:r>
            <a:r>
              <a:rPr lang="en-GB" sz="2800" dirty="0">
                <a:ea typeface="Times New Roman" panose="02020603050405020304" pitchFamily="18" charset="0"/>
              </a:rPr>
              <a:t>; </a:t>
            </a:r>
          </a:p>
          <a:p>
            <a:pPr marL="457200" indent="-457200" algn="just">
              <a:buSzPct val="150000"/>
              <a:buBlip>
                <a:blip r:embed="rId3"/>
              </a:buBlip>
              <a:tabLst>
                <a:tab pos="457200" algn="l"/>
              </a:tabLst>
            </a:pPr>
            <a:r>
              <a:rPr lang="lt-LT" sz="2800" dirty="0">
                <a:ea typeface="Times New Roman" panose="02020603050405020304" pitchFamily="18" charset="0"/>
              </a:rPr>
              <a:t>tiekėjų vėlavimas suteikti paslaugas ar atlikti darbus laiku ir kokybiškai;</a:t>
            </a:r>
            <a:endParaRPr lang="en-US" sz="2800" dirty="0">
              <a:ea typeface="Times New Roman" panose="02020603050405020304" pitchFamily="18" charset="0"/>
            </a:endParaRPr>
          </a:p>
          <a:p>
            <a:pPr marL="457200" indent="-457200" algn="just">
              <a:buSzPct val="150000"/>
              <a:buBlip>
                <a:blip r:embed="rId3"/>
              </a:buBlip>
              <a:tabLst>
                <a:tab pos="457200" algn="l"/>
              </a:tabLst>
            </a:pPr>
            <a:r>
              <a:rPr lang="lt-LT" sz="2800" dirty="0">
                <a:ea typeface="Times New Roman" panose="02020603050405020304" pitchFamily="18" charset="0"/>
              </a:rPr>
              <a:t>sustabdyti darbai dėl pastebėtų įgyvendintų rangos darbų defektų;</a:t>
            </a:r>
            <a:endParaRPr lang="en-US" sz="2800" dirty="0">
              <a:ea typeface="Times New Roman" panose="02020603050405020304" pitchFamily="18" charset="0"/>
            </a:endParaRPr>
          </a:p>
          <a:p>
            <a:pPr marL="457200" indent="-457200" algn="just">
              <a:buSzPct val="150000"/>
              <a:buBlip>
                <a:blip r:embed="rId3"/>
              </a:buBlip>
              <a:tabLst>
                <a:tab pos="457200" algn="l"/>
              </a:tabLst>
            </a:pPr>
            <a:r>
              <a:rPr lang="lt-LT" sz="2800" dirty="0">
                <a:ea typeface="Times New Roman" panose="02020603050405020304" pitchFamily="18" charset="0"/>
              </a:rPr>
              <a:t>techninio projekto klaidos; </a:t>
            </a:r>
            <a:endParaRPr lang="en-US" sz="2800" dirty="0">
              <a:ea typeface="Times New Roman" panose="02020603050405020304" pitchFamily="18" charset="0"/>
            </a:endParaRPr>
          </a:p>
          <a:p>
            <a:pPr marL="457200" indent="-457200" algn="just">
              <a:buSzPct val="150000"/>
              <a:buBlip>
                <a:blip r:embed="rId3"/>
              </a:buBlip>
              <a:tabLst>
                <a:tab pos="457200" algn="l"/>
              </a:tabLst>
            </a:pPr>
            <a:r>
              <a:rPr lang="lt-LT" sz="2800" dirty="0">
                <a:ea typeface="Times New Roman" panose="02020603050405020304" pitchFamily="18" charset="0"/>
              </a:rPr>
              <a:t>Covid-19 </a:t>
            </a:r>
            <a:r>
              <a:rPr lang="lt-LT" sz="2800" dirty="0" err="1">
                <a:ea typeface="Times New Roman" panose="02020603050405020304" pitchFamily="18" charset="0"/>
              </a:rPr>
              <a:t>pandeminė</a:t>
            </a:r>
            <a:r>
              <a:rPr lang="lt-LT" sz="2800" dirty="0">
                <a:ea typeface="Times New Roman" panose="02020603050405020304" pitchFamily="18" charset="0"/>
              </a:rPr>
              <a:t> situacija, karantinas; </a:t>
            </a:r>
            <a:endParaRPr lang="en-US" sz="2800" dirty="0">
              <a:ea typeface="Times New Roman" panose="02020603050405020304" pitchFamily="18" charset="0"/>
            </a:endParaRPr>
          </a:p>
          <a:p>
            <a:pPr marL="457200" indent="-457200" algn="just">
              <a:buSzPct val="150000"/>
              <a:buBlip>
                <a:blip r:embed="rId3"/>
              </a:buBlip>
              <a:tabLst>
                <a:tab pos="457200" algn="l"/>
              </a:tabLst>
            </a:pPr>
            <a:r>
              <a:rPr lang="lt-LT" sz="2800" dirty="0">
                <a:ea typeface="Times New Roman" panose="02020603050405020304" pitchFamily="18" charset="0"/>
              </a:rPr>
              <a:t>žmogiškųjų išteklių trūkumas</a:t>
            </a:r>
            <a:r>
              <a:rPr lang="en-GB" sz="2800" dirty="0">
                <a:ea typeface="Times New Roman" panose="02020603050405020304" pitchFamily="18" charset="0"/>
              </a:rPr>
              <a:t>.</a:t>
            </a:r>
            <a:endParaRPr lang="lt-LT" sz="2800" dirty="0">
              <a:effectLst/>
              <a:ea typeface="Times New Roman" panose="02020603050405020304" pitchFamily="18" charset="0"/>
            </a:endParaRPr>
          </a:p>
        </p:txBody>
      </p:sp>
    </p:spTree>
    <p:extLst>
      <p:ext uri="{BB962C8B-B14F-4D97-AF65-F5344CB8AC3E}">
        <p14:creationId xmlns:p14="http://schemas.microsoft.com/office/powerpoint/2010/main" val="27761390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vadinimas 7">
            <a:extLst>
              <a:ext uri="{FF2B5EF4-FFF2-40B4-BE49-F238E27FC236}">
                <a16:creationId xmlns:a16="http://schemas.microsoft.com/office/drawing/2014/main" id="{0925B210-DAD0-48C9-9244-13459EBA933E}"/>
              </a:ext>
            </a:extLst>
          </p:cNvPr>
          <p:cNvSpPr>
            <a:spLocks noGrp="1"/>
          </p:cNvSpPr>
          <p:nvPr>
            <p:ph type="title"/>
          </p:nvPr>
        </p:nvSpPr>
        <p:spPr>
          <a:xfrm>
            <a:off x="1055401" y="1563485"/>
            <a:ext cx="10081197" cy="979277"/>
          </a:xfrm>
        </p:spPr>
        <p:txBody>
          <a:bodyPr>
            <a:normAutofit/>
          </a:bodyPr>
          <a:lstStyle/>
          <a:p>
            <a:r>
              <a:rPr lang="lt-LT" sz="2400" b="1" dirty="0">
                <a:effectLst/>
                <a:latin typeface="Calibri" panose="020F0502020204030204" pitchFamily="34" charset="0"/>
                <a:ea typeface="Times New Roman" panose="02020603050405020304" pitchFamily="18" charset="0"/>
                <a:cs typeface="Times New Roman" panose="02020603050405020304" pitchFamily="18" charset="0"/>
              </a:rPr>
              <a:t>2018 – 2020 m. pateiktų prašymų finansavimui gauti skaičius ir pritrauktų lėšų sumos (šioje lentelėje nevertinamos Kelių plėtros programos lėšos)</a:t>
            </a:r>
            <a:endParaRPr lang="lt-LT" sz="2400" dirty="0"/>
          </a:p>
        </p:txBody>
      </p:sp>
      <p:graphicFrame>
        <p:nvGraphicFramePr>
          <p:cNvPr id="7" name="Turinio vietos rezervavimo ženklas 6">
            <a:extLst>
              <a:ext uri="{FF2B5EF4-FFF2-40B4-BE49-F238E27FC236}">
                <a16:creationId xmlns:a16="http://schemas.microsoft.com/office/drawing/2014/main" id="{228FC4D0-0CA9-4D42-B879-24BCE2950E41}"/>
              </a:ext>
            </a:extLst>
          </p:cNvPr>
          <p:cNvGraphicFramePr>
            <a:graphicFrameLocks noGrp="1"/>
          </p:cNvGraphicFramePr>
          <p:nvPr>
            <p:ph idx="1"/>
            <p:extLst>
              <p:ext uri="{D42A27DB-BD31-4B8C-83A1-F6EECF244321}">
                <p14:modId xmlns:p14="http://schemas.microsoft.com/office/powerpoint/2010/main" val="370360316"/>
              </p:ext>
            </p:extLst>
          </p:nvPr>
        </p:nvGraphicFramePr>
        <p:xfrm>
          <a:off x="730058" y="2577138"/>
          <a:ext cx="10481201" cy="3058551"/>
        </p:xfrm>
        <a:graphic>
          <a:graphicData uri="http://schemas.openxmlformats.org/drawingml/2006/table">
            <a:tbl>
              <a:tblPr firstRow="1" firstCol="1" bandRow="1"/>
              <a:tblGrid>
                <a:gridCol w="2310720">
                  <a:extLst>
                    <a:ext uri="{9D8B030D-6E8A-4147-A177-3AD203B41FA5}">
                      <a16:colId xmlns:a16="http://schemas.microsoft.com/office/drawing/2014/main" val="3825870169"/>
                    </a:ext>
                  </a:extLst>
                </a:gridCol>
                <a:gridCol w="2714209">
                  <a:extLst>
                    <a:ext uri="{9D8B030D-6E8A-4147-A177-3AD203B41FA5}">
                      <a16:colId xmlns:a16="http://schemas.microsoft.com/office/drawing/2014/main" val="636131393"/>
                    </a:ext>
                  </a:extLst>
                </a:gridCol>
                <a:gridCol w="2728136">
                  <a:extLst>
                    <a:ext uri="{9D8B030D-6E8A-4147-A177-3AD203B41FA5}">
                      <a16:colId xmlns:a16="http://schemas.microsoft.com/office/drawing/2014/main" val="1871307785"/>
                    </a:ext>
                  </a:extLst>
                </a:gridCol>
                <a:gridCol w="2728136">
                  <a:extLst>
                    <a:ext uri="{9D8B030D-6E8A-4147-A177-3AD203B41FA5}">
                      <a16:colId xmlns:a16="http://schemas.microsoft.com/office/drawing/2014/main" val="2963823895"/>
                    </a:ext>
                  </a:extLst>
                </a:gridCol>
              </a:tblGrid>
              <a:tr h="804731">
                <a:tc rowSpan="2">
                  <a:txBody>
                    <a:bodyPr/>
                    <a:lstStyle/>
                    <a:p>
                      <a:pPr algn="just">
                        <a:lnSpc>
                          <a:spcPct val="107000"/>
                        </a:lnSpc>
                        <a:spcAft>
                          <a:spcPts val="800"/>
                        </a:spcAft>
                      </a:pPr>
                      <a:r>
                        <a:rPr lang="lt-LT" sz="1800" dirty="0">
                          <a:effectLst/>
                          <a:latin typeface="Calibri" panose="020F0502020204030204" pitchFamily="34" charset="0"/>
                          <a:ea typeface="Times New Roman" panose="02020603050405020304" pitchFamily="18"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lnSpc>
                          <a:spcPct val="107000"/>
                        </a:lnSpc>
                        <a:spcAft>
                          <a:spcPts val="800"/>
                        </a:spcAft>
                      </a:pPr>
                      <a:r>
                        <a:rPr lang="lt-LT" sz="1800" b="1" dirty="0">
                          <a:effectLst/>
                          <a:latin typeface="Calibri" panose="020F0502020204030204" pitchFamily="34" charset="0"/>
                          <a:ea typeface="Times New Roman" panose="02020603050405020304" pitchFamily="18" charset="0"/>
                          <a:cs typeface="Times New Roman" panose="02020603050405020304" pitchFamily="18" charset="0"/>
                        </a:rPr>
                        <a:t>Europos Sąjungos fondų lėšomis finansuojami projektai</a:t>
                      </a:r>
                      <a:endParaRPr lang="lt-LT" sz="1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07000"/>
                        </a:lnSpc>
                        <a:spcAft>
                          <a:spcPts val="800"/>
                        </a:spcAft>
                      </a:pPr>
                      <a:r>
                        <a:rPr lang="lt-LT" sz="18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lt-LT"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lt-LT"/>
                    </a:p>
                  </a:txBody>
                  <a:tcPr/>
                </a:tc>
                <a:tc>
                  <a:txBody>
                    <a:bodyPr/>
                    <a:lstStyle/>
                    <a:p>
                      <a:pPr algn="just">
                        <a:lnSpc>
                          <a:spcPct val="107000"/>
                        </a:lnSpc>
                        <a:spcAft>
                          <a:spcPts val="800"/>
                        </a:spcAft>
                      </a:pPr>
                      <a:r>
                        <a:rPr lang="lt-LT" sz="1800" b="1">
                          <a:effectLst/>
                          <a:latin typeface="Calibri" panose="020F0502020204030204" pitchFamily="34" charset="0"/>
                          <a:ea typeface="Times New Roman" panose="02020603050405020304" pitchFamily="18" charset="0"/>
                          <a:cs typeface="Times New Roman" panose="02020603050405020304" pitchFamily="18" charset="0"/>
                        </a:rPr>
                        <a:t>Valstybės lėšomis finansuojami projektai</a:t>
                      </a:r>
                      <a:endParaRPr lang="lt-LT"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5266851"/>
                  </a:ext>
                </a:extLst>
              </a:tr>
              <a:tr h="1306735">
                <a:tc vMerge="1">
                  <a:txBody>
                    <a:bodyPr/>
                    <a:lstStyle/>
                    <a:p>
                      <a:endParaRPr lang="lt-LT"/>
                    </a:p>
                  </a:txBody>
                  <a:tcPr/>
                </a:tc>
                <a:tc>
                  <a:txBody>
                    <a:bodyPr/>
                    <a:lstStyle/>
                    <a:p>
                      <a:pPr algn="just">
                        <a:lnSpc>
                          <a:spcPct val="107000"/>
                        </a:lnSpc>
                        <a:spcAft>
                          <a:spcPts val="800"/>
                        </a:spcAft>
                      </a:pPr>
                      <a:r>
                        <a:rPr lang="lt-LT" sz="1800" b="1" dirty="0">
                          <a:effectLst/>
                          <a:latin typeface="Calibri" panose="020F0502020204030204" pitchFamily="34" charset="0"/>
                          <a:ea typeface="Times New Roman" panose="02020603050405020304" pitchFamily="18" charset="0"/>
                          <a:cs typeface="Times New Roman" panose="02020603050405020304" pitchFamily="18" charset="0"/>
                        </a:rPr>
                        <a:t>Pateikti projektiniai pasiūlymai/paraiškos</a:t>
                      </a:r>
                      <a:endParaRPr lang="lt-LT"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lt-LT" sz="1800" b="1" dirty="0">
                          <a:effectLst/>
                          <a:latin typeface="Calibri" panose="020F0502020204030204" pitchFamily="34" charset="0"/>
                          <a:ea typeface="Times New Roman" panose="02020603050405020304" pitchFamily="18" charset="0"/>
                          <a:cs typeface="Times New Roman" panose="02020603050405020304" pitchFamily="18" charset="0"/>
                        </a:rPr>
                        <a:t>Pasirašytos finansavimo sutartys. (Pritrauktos ES/VB lėšos)</a:t>
                      </a:r>
                      <a:endParaRPr lang="lt-LT"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lt-LT" sz="1800" b="1">
                          <a:effectLst/>
                          <a:latin typeface="Calibri" panose="020F0502020204030204" pitchFamily="34" charset="0"/>
                          <a:ea typeface="Times New Roman" panose="02020603050405020304" pitchFamily="18" charset="0"/>
                          <a:cs typeface="Times New Roman" panose="02020603050405020304" pitchFamily="18" charset="0"/>
                        </a:rPr>
                        <a:t>Objektų, dėl kurių sudarytos finansavimo sutartys skaičius (pritrauktos VB lėšos)</a:t>
                      </a:r>
                      <a:endParaRPr lang="lt-LT"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7467794"/>
                  </a:ext>
                </a:extLst>
              </a:tr>
              <a:tr h="315695">
                <a:tc>
                  <a:txBody>
                    <a:bodyPr/>
                    <a:lstStyle/>
                    <a:p>
                      <a:pPr algn="just">
                        <a:lnSpc>
                          <a:spcPct val="107000"/>
                        </a:lnSpc>
                        <a:spcAft>
                          <a:spcPts val="800"/>
                        </a:spcAft>
                      </a:pPr>
                      <a:r>
                        <a:rPr lang="lt-LT" sz="1800">
                          <a:effectLst/>
                          <a:latin typeface="Calibri" panose="020F0502020204030204" pitchFamily="34" charset="0"/>
                          <a:ea typeface="Times New Roman" panose="02020603050405020304" pitchFamily="18" charset="0"/>
                          <a:cs typeface="Times New Roman" panose="02020603050405020304" pitchFamily="18" charset="0"/>
                        </a:rPr>
                        <a:t>2018 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800" dirty="0">
                          <a:effectLst/>
                          <a:latin typeface="Calibri" panose="020F0502020204030204" pitchFamily="34" charset="0"/>
                          <a:ea typeface="Times New Roman" panose="02020603050405020304" pitchFamily="18" charset="0"/>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800" dirty="0">
                          <a:effectLst/>
                          <a:latin typeface="Calibri" panose="020F0502020204030204" pitchFamily="34" charset="0"/>
                          <a:ea typeface="Times New Roman" panose="02020603050405020304" pitchFamily="18" charset="0"/>
                          <a:cs typeface="Times New Roman" panose="02020603050405020304" pitchFamily="18" charset="0"/>
                        </a:rPr>
                        <a:t>9 (11 170,0 tūkst. Eur)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800">
                          <a:effectLst/>
                          <a:latin typeface="Calibri" panose="020F0502020204030204" pitchFamily="34" charset="0"/>
                          <a:ea typeface="Times New Roman" panose="02020603050405020304" pitchFamily="18" charset="0"/>
                          <a:cs typeface="Times New Roman" panose="02020603050405020304" pitchFamily="18" charset="0"/>
                        </a:rPr>
                        <a:t>4 (1 890,0 tūkst. Eur)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571103"/>
                  </a:ext>
                </a:extLst>
              </a:tr>
              <a:tr h="315695">
                <a:tc>
                  <a:txBody>
                    <a:bodyPr/>
                    <a:lstStyle/>
                    <a:p>
                      <a:pPr algn="just">
                        <a:lnSpc>
                          <a:spcPct val="107000"/>
                        </a:lnSpc>
                        <a:spcAft>
                          <a:spcPts val="800"/>
                        </a:spcAft>
                      </a:pPr>
                      <a:r>
                        <a:rPr lang="lt-LT" sz="1800">
                          <a:effectLst/>
                          <a:latin typeface="Calibri" panose="020F0502020204030204" pitchFamily="34" charset="0"/>
                          <a:ea typeface="Times New Roman" panose="02020603050405020304" pitchFamily="18" charset="0"/>
                          <a:cs typeface="Times New Roman" panose="02020603050405020304" pitchFamily="18" charset="0"/>
                        </a:rPr>
                        <a:t>2019 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800">
                          <a:effectLst/>
                          <a:latin typeface="Calibri" panose="020F0502020204030204" pitchFamily="34" charset="0"/>
                          <a:ea typeface="Times New Roman" panose="02020603050405020304" pitchFamily="18" charset="0"/>
                          <a:cs typeface="Times New Roman" panose="02020603050405020304" pitchFamily="18" charset="0"/>
                        </a:rPr>
                        <a: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800" dirty="0">
                          <a:effectLst/>
                          <a:latin typeface="Calibri" panose="020F0502020204030204" pitchFamily="34" charset="0"/>
                          <a:ea typeface="Times New Roman" panose="02020603050405020304" pitchFamily="18" charset="0"/>
                          <a:cs typeface="Times New Roman" panose="02020603050405020304" pitchFamily="18" charset="0"/>
                        </a:rPr>
                        <a:t>10 (10 369,0 tūkst. Eur)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800" dirty="0">
                          <a:effectLst/>
                          <a:latin typeface="Calibri" panose="020F0502020204030204" pitchFamily="34" charset="0"/>
                          <a:ea typeface="Times New Roman" panose="02020603050405020304" pitchFamily="18" charset="0"/>
                          <a:cs typeface="Times New Roman" panose="02020603050405020304" pitchFamily="18" charset="0"/>
                        </a:rPr>
                        <a:t>4 (1 420,0 tūkst. Eur)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5483027"/>
                  </a:ext>
                </a:extLst>
              </a:tr>
              <a:tr h="315695">
                <a:tc>
                  <a:txBody>
                    <a:bodyPr/>
                    <a:lstStyle/>
                    <a:p>
                      <a:pPr algn="just">
                        <a:lnSpc>
                          <a:spcPct val="107000"/>
                        </a:lnSpc>
                        <a:spcAft>
                          <a:spcPts val="800"/>
                        </a:spcAft>
                      </a:pPr>
                      <a:r>
                        <a:rPr lang="lt-LT" sz="1800" dirty="0">
                          <a:effectLst/>
                          <a:latin typeface="Calibri" panose="020F0502020204030204" pitchFamily="34" charset="0"/>
                          <a:ea typeface="Times New Roman" panose="02020603050405020304" pitchFamily="18" charset="0"/>
                          <a:cs typeface="Times New Roman" panose="02020603050405020304" pitchFamily="18" charset="0"/>
                        </a:rPr>
                        <a:t>2020 m.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800">
                          <a:effectLst/>
                          <a:latin typeface="Calibri" panose="020F0502020204030204" pitchFamily="34" charset="0"/>
                          <a:ea typeface="Times New Roman" panose="02020603050405020304" pitchFamily="18" charset="0"/>
                          <a:cs typeface="Times New Roman" panose="02020603050405020304" pitchFamily="18" charset="0"/>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800" dirty="0">
                          <a:effectLst/>
                          <a:latin typeface="Calibri" panose="020F0502020204030204" pitchFamily="34" charset="0"/>
                          <a:ea typeface="Times New Roman" panose="02020603050405020304" pitchFamily="18" charset="0"/>
                          <a:cs typeface="Times New Roman" panose="02020603050405020304" pitchFamily="18" charset="0"/>
                        </a:rPr>
                        <a:t>    8 (6 562,1 tūkst. Eur)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lt-LT" sz="1800" dirty="0">
                          <a:effectLst/>
                          <a:latin typeface="Calibri" panose="020F0502020204030204" pitchFamily="34" charset="0"/>
                          <a:ea typeface="Times New Roman" panose="02020603050405020304" pitchFamily="18" charset="0"/>
                          <a:cs typeface="Times New Roman" panose="02020603050405020304" pitchFamily="18" charset="0"/>
                        </a:rPr>
                        <a:t>10 (11 026,6 tūkst. Eur)</a:t>
                      </a:r>
                      <a:r>
                        <a:rPr lang="lt-LT" sz="1800" dirty="0">
                          <a:effectLst/>
                          <a:latin typeface="Calibri" panose="020F0502020204030204" pitchFamily="34" charset="0"/>
                          <a:ea typeface="Times New Roman" panose="02020603050405020304" pitchFamily="18" charset="0"/>
                          <a:cs typeface="Calibri" panose="020F0502020204030204" pitchFamily="34" charset="0"/>
                        </a:rPr>
                        <a:t> *</a:t>
                      </a:r>
                      <a:endParaRPr lang="lt-LT"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2217195"/>
                  </a:ext>
                </a:extLst>
              </a:tr>
            </a:tbl>
          </a:graphicData>
        </a:graphic>
      </p:graphicFrame>
      <p:pic>
        <p:nvPicPr>
          <p:cNvPr id="4" name="Paveikslėlis 3">
            <a:extLst>
              <a:ext uri="{FF2B5EF4-FFF2-40B4-BE49-F238E27FC236}">
                <a16:creationId xmlns:a16="http://schemas.microsoft.com/office/drawing/2014/main" id="{CCC71A88-FD53-4F3E-9227-32FA48D3AE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sp>
        <p:nvSpPr>
          <p:cNvPr id="10" name="TextBox 9">
            <a:extLst>
              <a:ext uri="{FF2B5EF4-FFF2-40B4-BE49-F238E27FC236}">
                <a16:creationId xmlns:a16="http://schemas.microsoft.com/office/drawing/2014/main" id="{EF60A0C5-CFA4-4A23-8F26-6864DBE76809}"/>
              </a:ext>
            </a:extLst>
          </p:cNvPr>
          <p:cNvSpPr txBox="1"/>
          <p:nvPr/>
        </p:nvSpPr>
        <p:spPr>
          <a:xfrm>
            <a:off x="1037968" y="5889722"/>
            <a:ext cx="10481200" cy="640432"/>
          </a:xfrm>
          <a:prstGeom prst="rect">
            <a:avLst/>
          </a:prstGeom>
          <a:noFill/>
        </p:spPr>
        <p:txBody>
          <a:bodyPr wrap="square">
            <a:spAutoFit/>
          </a:bodyPr>
          <a:lstStyle/>
          <a:p>
            <a:pPr algn="just">
              <a:lnSpc>
                <a:spcPct val="107000"/>
              </a:lnSpc>
              <a:spcAft>
                <a:spcPts val="800"/>
              </a:spcAft>
            </a:pPr>
            <a:r>
              <a:rPr lang="lt-LT" sz="1800" dirty="0">
                <a:effectLst/>
                <a:latin typeface="Calibri" panose="020F0502020204030204" pitchFamily="34" charset="0"/>
                <a:ea typeface="Times New Roman" panose="02020603050405020304" pitchFamily="18" charset="0"/>
                <a:cs typeface="Calibri" panose="020F0502020204030204" pitchFamily="34" charset="0"/>
              </a:rPr>
              <a:t>* </a:t>
            </a:r>
            <a:r>
              <a:rPr lang="lt-LT" sz="1600" dirty="0">
                <a:effectLst/>
                <a:latin typeface="Calibri" panose="020F0502020204030204" pitchFamily="34" charset="0"/>
                <a:ea typeface="Times New Roman" panose="02020603050405020304" pitchFamily="18" charset="0"/>
                <a:cs typeface="Calibri" panose="020F0502020204030204" pitchFamily="34" charset="0"/>
              </a:rPr>
              <a:t>Nevertinamos </a:t>
            </a:r>
            <a:r>
              <a:rPr lang="lt-LT" sz="1600" dirty="0">
                <a:effectLst/>
                <a:latin typeface="Calibri" panose="020F0502020204030204" pitchFamily="34" charset="0"/>
                <a:ea typeface="Times New Roman" panose="02020603050405020304" pitchFamily="18" charset="0"/>
                <a:cs typeface="Times New Roman" panose="02020603050405020304" pitchFamily="18" charset="0"/>
              </a:rPr>
              <a:t>valstybės biudžeto lėšų dotacijos Europos Sąjungos struktūrinių fondų lėšomis bendrai finansuojamų projektų nuosavų lėšų daliai padengti.</a:t>
            </a:r>
          </a:p>
        </p:txBody>
      </p:sp>
      <p:sp>
        <p:nvSpPr>
          <p:cNvPr id="6" name="TextBox 5">
            <a:extLst>
              <a:ext uri="{FF2B5EF4-FFF2-40B4-BE49-F238E27FC236}">
                <a16:creationId xmlns:a16="http://schemas.microsoft.com/office/drawing/2014/main" id="{0EB1B8F2-7E9F-4645-AFC1-B5CD93457FA3}"/>
              </a:ext>
            </a:extLst>
          </p:cNvPr>
          <p:cNvSpPr txBox="1"/>
          <p:nvPr/>
        </p:nvSpPr>
        <p:spPr>
          <a:xfrm>
            <a:off x="339654" y="488908"/>
            <a:ext cx="6096001" cy="584775"/>
          </a:xfrm>
          <a:prstGeom prst="rect">
            <a:avLst/>
          </a:prstGeom>
          <a:noFill/>
        </p:spPr>
        <p:txBody>
          <a:bodyPr wrap="square" rtlCol="0">
            <a:spAutoFit/>
          </a:bodyPr>
          <a:lstStyle/>
          <a:p>
            <a:r>
              <a:rPr lang="lt-LT" sz="3200" b="1" dirty="0"/>
              <a:t>Projektai</a:t>
            </a:r>
          </a:p>
        </p:txBody>
      </p:sp>
    </p:spTree>
    <p:extLst>
      <p:ext uri="{BB962C8B-B14F-4D97-AF65-F5344CB8AC3E}">
        <p14:creationId xmlns:p14="http://schemas.microsoft.com/office/powerpoint/2010/main" val="34615433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veikslėlis 3">
            <a:extLst>
              <a:ext uri="{FF2B5EF4-FFF2-40B4-BE49-F238E27FC236}">
                <a16:creationId xmlns:a16="http://schemas.microsoft.com/office/drawing/2014/main" id="{B9879938-22AC-43DA-A7A5-B5F42D12CB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239054"/>
          </a:xfrm>
          <a:prstGeom prst="rect">
            <a:avLst/>
          </a:prstGeom>
        </p:spPr>
      </p:pic>
      <p:graphicFrame>
        <p:nvGraphicFramePr>
          <p:cNvPr id="6" name="Lentelė 5">
            <a:extLst>
              <a:ext uri="{FF2B5EF4-FFF2-40B4-BE49-F238E27FC236}">
                <a16:creationId xmlns:a16="http://schemas.microsoft.com/office/drawing/2014/main" id="{5E850BF4-16A9-453C-B98F-689157B216FD}"/>
              </a:ext>
            </a:extLst>
          </p:cNvPr>
          <p:cNvGraphicFramePr>
            <a:graphicFrameLocks noGrp="1"/>
          </p:cNvGraphicFramePr>
          <p:nvPr>
            <p:extLst>
              <p:ext uri="{D42A27DB-BD31-4B8C-83A1-F6EECF244321}">
                <p14:modId xmlns:p14="http://schemas.microsoft.com/office/powerpoint/2010/main" val="1839615143"/>
              </p:ext>
            </p:extLst>
          </p:nvPr>
        </p:nvGraphicFramePr>
        <p:xfrm>
          <a:off x="1824682" y="1474572"/>
          <a:ext cx="9218140" cy="4916894"/>
        </p:xfrm>
        <a:graphic>
          <a:graphicData uri="http://schemas.openxmlformats.org/drawingml/2006/table">
            <a:tbl>
              <a:tblPr firstRow="1" firstCol="1" bandRow="1"/>
              <a:tblGrid>
                <a:gridCol w="7398431">
                  <a:extLst>
                    <a:ext uri="{9D8B030D-6E8A-4147-A177-3AD203B41FA5}">
                      <a16:colId xmlns:a16="http://schemas.microsoft.com/office/drawing/2014/main" val="3658853863"/>
                    </a:ext>
                  </a:extLst>
                </a:gridCol>
                <a:gridCol w="1819709">
                  <a:extLst>
                    <a:ext uri="{9D8B030D-6E8A-4147-A177-3AD203B41FA5}">
                      <a16:colId xmlns:a16="http://schemas.microsoft.com/office/drawing/2014/main" val="79143100"/>
                    </a:ext>
                  </a:extLst>
                </a:gridCol>
              </a:tblGrid>
              <a:tr h="367413">
                <a:tc gridSpan="2">
                  <a:txBody>
                    <a:bodyPr/>
                    <a:lstStyle/>
                    <a:p>
                      <a:pPr>
                        <a:lnSpc>
                          <a:spcPct val="107000"/>
                        </a:lnSpc>
                        <a:spcAft>
                          <a:spcPts val="800"/>
                        </a:spcAft>
                      </a:pPr>
                      <a:r>
                        <a:rPr lang="lt-LT"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Projektai, kurių įgyvendinimui pritrauktos Valstybės biudžeto lėšos 2020 metais: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lt-LT"/>
                    </a:p>
                  </a:txBody>
                  <a:tcPr/>
                </a:tc>
                <a:extLst>
                  <a:ext uri="{0D108BD9-81ED-4DB2-BD59-A6C34878D82A}">
                    <a16:rowId xmlns:a16="http://schemas.microsoft.com/office/drawing/2014/main" val="1945559527"/>
                  </a:ext>
                </a:extLst>
              </a:tr>
              <a:tr h="367413">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Šiaulių oro uosto infrastruktūros modernizavimas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5.374.000,00</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5760894"/>
                  </a:ext>
                </a:extLst>
              </a:tr>
              <a:tr h="416081">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Vėdinimo/kondicionavimo sistemų įrengimas egzaminų laikymo centruose (19 įstaigų)</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157.659,00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3344752"/>
                  </a:ext>
                </a:extLst>
              </a:tr>
              <a:tr h="385784">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Medelyno progimnazijos rekonstrukcija</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372.000,00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1095809"/>
                  </a:ext>
                </a:extLst>
              </a:tr>
              <a:tr h="385784">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Rėkyvos progimnazijos rekonstrukcija</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319.000,00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477058"/>
                  </a:ext>
                </a:extLst>
              </a:tr>
              <a:tr h="385784">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Sanatorinės mokyklos modernizavimas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250.000,00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9658094"/>
                  </a:ext>
                </a:extLst>
              </a:tr>
              <a:tr h="385784">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Rentgeno aparato įsigijimas (Dainų poliklinika)</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200.000,00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6990019"/>
                  </a:ext>
                </a:extLst>
              </a:tr>
              <a:tr h="385784">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Sporto gimnazijos rekonstrukcija</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260.000,00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1164671"/>
                  </a:ext>
                </a:extLst>
              </a:tr>
              <a:tr h="385784">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Ilgalaikio gydymo ir </a:t>
                      </a:r>
                      <a:r>
                        <a:rPr lang="lt-LT" sz="1600" dirty="0" err="1">
                          <a:effectLst/>
                          <a:latin typeface="Calibri" panose="020F0502020204030204" pitchFamily="34" charset="0"/>
                          <a:ea typeface="Times New Roman" panose="02020603050405020304" pitchFamily="18" charset="0"/>
                          <a:cs typeface="Calibri" panose="020F0502020204030204" pitchFamily="34" charset="0"/>
                        </a:rPr>
                        <a:t>geriatrijos</a:t>
                      </a:r>
                      <a:r>
                        <a:rPr lang="lt-LT" sz="1600" dirty="0">
                          <a:effectLst/>
                          <a:latin typeface="Calibri" panose="020F0502020204030204" pitchFamily="34" charset="0"/>
                          <a:ea typeface="Times New Roman" panose="02020603050405020304" pitchFamily="18" charset="0"/>
                          <a:cs typeface="Calibri" panose="020F0502020204030204" pitchFamily="34" charset="0"/>
                        </a:rPr>
                        <a:t> centro remontas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150.000,00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0550156"/>
                  </a:ext>
                </a:extLst>
              </a:tr>
              <a:tr h="385784">
                <a:tc>
                  <a:txBody>
                    <a:bodyPr/>
                    <a:lstStyle/>
                    <a:p>
                      <a:pP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Šiaulių miesto centrinio stadiono bėgimo takų ir tribūnų atnaujinimas</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244.000,00</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5201526"/>
                  </a:ext>
                </a:extLst>
              </a:tr>
              <a:tr h="385784">
                <a:tc>
                  <a:txBody>
                    <a:bodyPr/>
                    <a:lstStyle/>
                    <a:p>
                      <a:pPr>
                        <a:lnSpc>
                          <a:spcPct val="107000"/>
                        </a:lnSpc>
                        <a:spcAft>
                          <a:spcPts val="800"/>
                        </a:spcAft>
                      </a:pPr>
                      <a:r>
                        <a:rPr lang="lt-LT" sz="1600">
                          <a:effectLst/>
                          <a:latin typeface="Calibri" panose="020F0502020204030204" pitchFamily="34" charset="0"/>
                          <a:ea typeface="Times New Roman" panose="02020603050405020304" pitchFamily="18" charset="0"/>
                          <a:cs typeface="Calibri" panose="020F0502020204030204" pitchFamily="34" charset="0"/>
                        </a:rPr>
                        <a:t>Geležinkelio atšakos įrengimas (I etapas)</a:t>
                      </a:r>
                      <a:endParaRPr lang="lt-LT"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dirty="0">
                          <a:effectLst/>
                          <a:latin typeface="Calibri" panose="020F0502020204030204" pitchFamily="34" charset="0"/>
                          <a:ea typeface="Times New Roman" panose="02020603050405020304" pitchFamily="18" charset="0"/>
                          <a:cs typeface="Calibri" panose="020F0502020204030204" pitchFamily="34" charset="0"/>
                        </a:rPr>
                        <a:t>3.700.000,00</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7014339"/>
                  </a:ext>
                </a:extLst>
              </a:tr>
              <a:tr h="679715">
                <a:tc>
                  <a:txBody>
                    <a:bodyPr/>
                    <a:lstStyle/>
                    <a:p>
                      <a:pPr algn="r">
                        <a:lnSpc>
                          <a:spcPct val="107000"/>
                        </a:lnSpc>
                        <a:spcAft>
                          <a:spcPts val="800"/>
                        </a:spcAft>
                      </a:pPr>
                      <a:r>
                        <a:rPr lang="lt-LT" sz="1600" b="1" dirty="0">
                          <a:effectLst/>
                          <a:latin typeface="Calibri" panose="020F0502020204030204" pitchFamily="34" charset="0"/>
                          <a:ea typeface="Times New Roman" panose="02020603050405020304" pitchFamily="18" charset="0"/>
                          <a:cs typeface="Calibri" panose="020F0502020204030204" pitchFamily="34" charset="0"/>
                        </a:rPr>
                        <a:t>VISO: </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800"/>
                        </a:spcAft>
                      </a:pPr>
                      <a:r>
                        <a:rPr lang="lt-LT" sz="1600" b="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11.026.659,00</a:t>
                      </a:r>
                      <a:endParaRPr lang="lt-LT"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8575" marR="2857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59708888"/>
                  </a:ext>
                </a:extLst>
              </a:tr>
            </a:tbl>
          </a:graphicData>
        </a:graphic>
      </p:graphicFrame>
      <p:sp>
        <p:nvSpPr>
          <p:cNvPr id="5" name="TextBox 4">
            <a:extLst>
              <a:ext uri="{FF2B5EF4-FFF2-40B4-BE49-F238E27FC236}">
                <a16:creationId xmlns:a16="http://schemas.microsoft.com/office/drawing/2014/main" id="{F548426B-95D7-424E-82AC-BE178F23EB3A}"/>
              </a:ext>
            </a:extLst>
          </p:cNvPr>
          <p:cNvSpPr txBox="1"/>
          <p:nvPr/>
        </p:nvSpPr>
        <p:spPr>
          <a:xfrm>
            <a:off x="339654" y="488908"/>
            <a:ext cx="6096001" cy="584775"/>
          </a:xfrm>
          <a:prstGeom prst="rect">
            <a:avLst/>
          </a:prstGeom>
          <a:noFill/>
        </p:spPr>
        <p:txBody>
          <a:bodyPr wrap="square" rtlCol="0">
            <a:spAutoFit/>
          </a:bodyPr>
          <a:lstStyle/>
          <a:p>
            <a:r>
              <a:rPr lang="lt-LT" sz="3200" b="1" dirty="0"/>
              <a:t>Projektai</a:t>
            </a:r>
          </a:p>
        </p:txBody>
      </p:sp>
    </p:spTree>
    <p:extLst>
      <p:ext uri="{BB962C8B-B14F-4D97-AF65-F5344CB8AC3E}">
        <p14:creationId xmlns:p14="http://schemas.microsoft.com/office/powerpoint/2010/main" val="957681245"/>
      </p:ext>
    </p:extLst>
  </p:cSld>
  <p:clrMapOvr>
    <a:masterClrMapping/>
  </p:clrMapOvr>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3111</TotalTime>
  <Words>2805</Words>
  <Application>Microsoft Office PowerPoint</Application>
  <PresentationFormat>Plačiaekranė</PresentationFormat>
  <Paragraphs>412</Paragraphs>
  <Slides>33</Slides>
  <Notes>1</Notes>
  <HiddenSlides>0</HiddenSlides>
  <MMClips>0</MMClips>
  <ScaleCrop>false</ScaleCrop>
  <HeadingPairs>
    <vt:vector size="6" baseType="variant">
      <vt:variant>
        <vt:lpstr>Naudojami šriftai</vt:lpstr>
      </vt:variant>
      <vt:variant>
        <vt:i4>5</vt:i4>
      </vt:variant>
      <vt:variant>
        <vt:lpstr>Tema</vt:lpstr>
      </vt:variant>
      <vt:variant>
        <vt:i4>1</vt:i4>
      </vt:variant>
      <vt:variant>
        <vt:lpstr>Skaidrių pavadinimai</vt:lpstr>
      </vt:variant>
      <vt:variant>
        <vt:i4>33</vt:i4>
      </vt:variant>
    </vt:vector>
  </HeadingPairs>
  <TitlesOfParts>
    <vt:vector size="39" baseType="lpstr">
      <vt:lpstr>Arial</vt:lpstr>
      <vt:lpstr>Calibri</vt:lpstr>
      <vt:lpstr>Calibri Light</vt:lpstr>
      <vt:lpstr>Courier New</vt:lpstr>
      <vt:lpstr>Times New Roman</vt:lpstr>
      <vt:lpstr>„Office“ tema</vt:lpstr>
      <vt:lpstr>„PowerPoint“ pateiktis</vt:lpstr>
      <vt:lpstr>„PowerPoint“ pateiktis</vt:lpstr>
      <vt:lpstr>„PowerPoint“ pateiktis</vt:lpstr>
      <vt:lpstr>„PowerPoint“ pateiktis</vt:lpstr>
      <vt:lpstr>„PowerPoint“ pateiktis</vt:lpstr>
      <vt:lpstr>„PowerPoint“ pateiktis</vt:lpstr>
      <vt:lpstr>„PowerPoint“ pateiktis</vt:lpstr>
      <vt:lpstr>2018 – 2020 m. pateiktų prašymų finansavimui gauti skaičius ir pritrauktų lėšų sumos (šioje lentelėje nevertinamos Kelių plėtros programos lėšos)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Miesto problemų koordinavimas</vt:lpstr>
      <vt:lpstr>„PowerPoint“ pateiktis</vt:lpstr>
      <vt:lpstr>„PowerPoint“ pateiktis</vt:lpstr>
      <vt:lpstr>„PowerPoint“ pateiktis</vt:lpstr>
      <vt:lpstr>„PowerPoint“ pateiktis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pateiktis</dc:title>
  <dc:creator>User</dc:creator>
  <cp:lastModifiedBy>Vaida Kalasevičienė</cp:lastModifiedBy>
  <cp:revision>244</cp:revision>
  <dcterms:created xsi:type="dcterms:W3CDTF">2019-04-11T19:25:11Z</dcterms:created>
  <dcterms:modified xsi:type="dcterms:W3CDTF">2021-05-03T13:20:40Z</dcterms:modified>
</cp:coreProperties>
</file>