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481" r:id="rId3"/>
    <p:sldId id="363" r:id="rId4"/>
    <p:sldId id="517" r:id="rId5"/>
    <p:sldId id="516" r:id="rId6"/>
    <p:sldId id="552" r:id="rId7"/>
    <p:sldId id="439" r:id="rId8"/>
    <p:sldId id="449" r:id="rId9"/>
    <p:sldId id="450" r:id="rId10"/>
    <p:sldId id="492" r:id="rId11"/>
    <p:sldId id="493" r:id="rId12"/>
    <p:sldId id="467" r:id="rId13"/>
    <p:sldId id="468" r:id="rId14"/>
    <p:sldId id="469" r:id="rId15"/>
    <p:sldId id="470" r:id="rId16"/>
    <p:sldId id="471" r:id="rId17"/>
    <p:sldId id="472" r:id="rId18"/>
    <p:sldId id="473" r:id="rId19"/>
    <p:sldId id="474" r:id="rId20"/>
    <p:sldId id="446" r:id="rId21"/>
    <p:sldId id="447" r:id="rId22"/>
    <p:sldId id="475" r:id="rId23"/>
    <p:sldId id="298" r:id="rId24"/>
    <p:sldId id="372" r:id="rId25"/>
    <p:sldId id="551" r:id="rId26"/>
    <p:sldId id="542" r:id="rId27"/>
    <p:sldId id="543" r:id="rId28"/>
    <p:sldId id="544" r:id="rId29"/>
    <p:sldId id="258" r:id="rId30"/>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EC5"/>
    <a:srgbClr val="FEB513"/>
    <a:srgbClr val="404040"/>
    <a:srgbClr val="FFCA49"/>
    <a:srgbClr val="FFFFFF"/>
    <a:srgbClr val="FEFB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eminis stilius 1 – paryškinima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D083AE6-46FA-4A59-8FB0-9F97EB10719F}" styleName="Šviesus stilius 3 – paryškinimas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Vidutinis stilius 2 – paryškinima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20" autoAdjust="0"/>
  </p:normalViewPr>
  <p:slideViewPr>
    <p:cSldViewPr snapToGrid="0">
      <p:cViewPr varScale="1">
        <p:scale>
          <a:sx n="82" d="100"/>
          <a:sy n="82" d="100"/>
        </p:scale>
        <p:origin x="682" y="58"/>
      </p:cViewPr>
      <p:guideLst/>
    </p:cSldViewPr>
  </p:slideViewPr>
  <p:notesTextViewPr>
    <p:cViewPr>
      <p:scale>
        <a:sx n="1" d="1"/>
        <a:sy n="1" d="1"/>
      </p:scale>
      <p:origin x="0" y="0"/>
    </p:cViewPr>
  </p:notesTextViewPr>
  <p:sorterViewPr>
    <p:cViewPr>
      <p:scale>
        <a:sx n="100" d="100"/>
        <a:sy n="100" d="100"/>
      </p:scale>
      <p:origin x="0" y="-103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vaida.kalaseviciene\Documents\Vaida\biud&#382;etas\biud&#382;etas_analiz&#279;.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Lapas5!$A$4</c:f>
              <c:strCache>
                <c:ptCount val="1"/>
                <c:pt idx="0">
                  <c:v>Patvirtinta</c:v>
                </c:pt>
              </c:strCache>
            </c:strRef>
          </c:tx>
          <c:spPr>
            <a:solidFill>
              <a:srgbClr val="FFFF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Lapas5!$H$3:$J$3</c:f>
              <c:numCache>
                <c:formatCode>General</c:formatCode>
                <c:ptCount val="3"/>
                <c:pt idx="0">
                  <c:v>2018</c:v>
                </c:pt>
                <c:pt idx="1">
                  <c:v>2019</c:v>
                </c:pt>
                <c:pt idx="2">
                  <c:v>2020</c:v>
                </c:pt>
              </c:numCache>
            </c:numRef>
          </c:cat>
          <c:val>
            <c:numRef>
              <c:f>Lapas5!$H$4:$J$4</c:f>
              <c:numCache>
                <c:formatCode>#\ ##0.0</c:formatCode>
                <c:ptCount val="3"/>
                <c:pt idx="0">
                  <c:v>143585.9</c:v>
                </c:pt>
                <c:pt idx="1">
                  <c:v>156566</c:v>
                </c:pt>
                <c:pt idx="2">
                  <c:v>154074.6</c:v>
                </c:pt>
              </c:numCache>
            </c:numRef>
          </c:val>
          <c:extLst>
            <c:ext xmlns:c16="http://schemas.microsoft.com/office/drawing/2014/chart" uri="{C3380CC4-5D6E-409C-BE32-E72D297353CC}">
              <c16:uniqueId val="{00000000-2DC0-403B-9AAB-493D739C8250}"/>
            </c:ext>
          </c:extLst>
        </c:ser>
        <c:ser>
          <c:idx val="1"/>
          <c:order val="1"/>
          <c:tx>
            <c:strRef>
              <c:f>Lapas5!$A$5</c:f>
              <c:strCache>
                <c:ptCount val="1"/>
                <c:pt idx="0">
                  <c:v>Patikslinta</c:v>
                </c:pt>
              </c:strCache>
            </c:strRef>
          </c:tx>
          <c:spPr>
            <a:solidFill>
              <a:schemeClr val="accent2"/>
            </a:solidFill>
            <a:ln>
              <a:noFill/>
            </a:ln>
            <a:effectLst/>
          </c:spPr>
          <c:invertIfNegative val="0"/>
          <c:dLbls>
            <c:dLbl>
              <c:idx val="0"/>
              <c:layout>
                <c:manualLayout>
                  <c:x val="0"/>
                  <c:y val="-5.4662723107482554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DC0-403B-9AAB-493D739C8250}"/>
                </c:ext>
              </c:extLst>
            </c:dLbl>
            <c:dLbl>
              <c:idx val="1"/>
              <c:layout>
                <c:manualLayout>
                  <c:x val="1.6971458016621873E-3"/>
                  <c:y val="-9.414135646288661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DC0-403B-9AAB-493D739C8250}"/>
                </c:ext>
              </c:extLst>
            </c:dLbl>
            <c:dLbl>
              <c:idx val="2"/>
              <c:layout>
                <c:manualLayout>
                  <c:x val="1.6971458016621873E-3"/>
                  <c:y val="-3.036817950415697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DC0-403B-9AAB-493D739C8250}"/>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Lapas5!$H$3:$J$3</c:f>
              <c:numCache>
                <c:formatCode>General</c:formatCode>
                <c:ptCount val="3"/>
                <c:pt idx="0">
                  <c:v>2018</c:v>
                </c:pt>
                <c:pt idx="1">
                  <c:v>2019</c:v>
                </c:pt>
                <c:pt idx="2">
                  <c:v>2020</c:v>
                </c:pt>
              </c:numCache>
            </c:numRef>
          </c:cat>
          <c:val>
            <c:numRef>
              <c:f>Lapas5!$H$5:$J$5</c:f>
              <c:numCache>
                <c:formatCode>#\ ##0.0</c:formatCode>
                <c:ptCount val="3"/>
                <c:pt idx="0">
                  <c:v>148630.20000000001</c:v>
                </c:pt>
                <c:pt idx="1">
                  <c:v>152356</c:v>
                </c:pt>
                <c:pt idx="2">
                  <c:v>177489.30000000002</c:v>
                </c:pt>
              </c:numCache>
            </c:numRef>
          </c:val>
          <c:extLst>
            <c:ext xmlns:c16="http://schemas.microsoft.com/office/drawing/2014/chart" uri="{C3380CC4-5D6E-409C-BE32-E72D297353CC}">
              <c16:uniqueId val="{00000001-2DC0-403B-9AAB-493D739C8250}"/>
            </c:ext>
          </c:extLst>
        </c:ser>
        <c:dLbls>
          <c:dLblPos val="outEnd"/>
          <c:showLegendKey val="0"/>
          <c:showVal val="1"/>
          <c:showCatName val="0"/>
          <c:showSerName val="0"/>
          <c:showPercent val="0"/>
          <c:showBubbleSize val="0"/>
        </c:dLbls>
        <c:gapWidth val="219"/>
        <c:overlap val="-27"/>
        <c:axId val="304307816"/>
        <c:axId val="304312080"/>
        <c:extLst>
          <c:ext xmlns:c15="http://schemas.microsoft.com/office/drawing/2012/chart" uri="{02D57815-91ED-43cb-92C2-25804820EDAC}">
            <c15:filteredBarSeries>
              <c15:ser>
                <c:idx val="2"/>
                <c:order val="2"/>
                <c:tx>
                  <c:strRef>
                    <c:extLst>
                      <c:ext uri="{02D57815-91ED-43cb-92C2-25804820EDAC}">
                        <c15:formulaRef>
                          <c15:sqref>Lapas5!$A$6</c15:sqref>
                        </c15:formulaRef>
                      </c:ext>
                    </c:extLst>
                    <c:strCache>
                      <c:ptCount val="1"/>
                      <c:pt idx="0">
                        <c:v>Įvykdymas</c:v>
                      </c:pt>
                    </c:strCache>
                  </c:strRef>
                </c:tx>
                <c:spPr>
                  <a:solidFill>
                    <a:srgbClr val="FFCA4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lt-LT"/>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Lapas5!$H$3:$J$3</c15:sqref>
                        </c15:formulaRef>
                      </c:ext>
                    </c:extLst>
                    <c:numCache>
                      <c:formatCode>General</c:formatCode>
                      <c:ptCount val="3"/>
                      <c:pt idx="0">
                        <c:v>2018</c:v>
                      </c:pt>
                      <c:pt idx="1">
                        <c:v>2019</c:v>
                      </c:pt>
                      <c:pt idx="2">
                        <c:v>2020</c:v>
                      </c:pt>
                    </c:numCache>
                  </c:numRef>
                </c:cat>
                <c:val>
                  <c:numRef>
                    <c:extLst>
                      <c:ext uri="{02D57815-91ED-43cb-92C2-25804820EDAC}">
                        <c15:formulaRef>
                          <c15:sqref>Lapas5!$H$6:$J$6</c15:sqref>
                        </c15:formulaRef>
                      </c:ext>
                    </c:extLst>
                    <c:numCache>
                      <c:formatCode>#\ ##0.0</c:formatCode>
                      <c:ptCount val="3"/>
                      <c:pt idx="0">
                        <c:v>134238</c:v>
                      </c:pt>
                      <c:pt idx="1">
                        <c:v>150948.70000000001</c:v>
                      </c:pt>
                      <c:pt idx="2">
                        <c:v>172869.6</c:v>
                      </c:pt>
                    </c:numCache>
                  </c:numRef>
                </c:val>
                <c:extLst>
                  <c:ext xmlns:c16="http://schemas.microsoft.com/office/drawing/2014/chart" uri="{C3380CC4-5D6E-409C-BE32-E72D297353CC}">
                    <c16:uniqueId val="{00000002-2DC0-403B-9AAB-493D739C8250}"/>
                  </c:ext>
                </c:extLst>
              </c15:ser>
            </c15:filteredBarSeries>
          </c:ext>
        </c:extLst>
      </c:barChart>
      <c:catAx>
        <c:axId val="304307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t-LT"/>
          </a:p>
        </c:txPr>
        <c:crossAx val="304312080"/>
        <c:crosses val="autoZero"/>
        <c:auto val="1"/>
        <c:lblAlgn val="ctr"/>
        <c:lblOffset val="100"/>
        <c:noMultiLvlLbl val="0"/>
      </c:catAx>
      <c:valAx>
        <c:axId val="304312080"/>
        <c:scaling>
          <c:orientation val="minMax"/>
        </c:scaling>
        <c:delete val="0"/>
        <c:axPos val="l"/>
        <c:majorGridlines>
          <c:spPr>
            <a:ln w="9525" cap="flat" cmpd="sng" algn="ctr">
              <a:solidFill>
                <a:schemeClr val="tx1">
                  <a:lumMod val="15000"/>
                  <a:lumOff val="85000"/>
                </a:schemeClr>
              </a:solidFill>
              <a:round/>
            </a:ln>
            <a:effectLst/>
          </c:spPr>
        </c:majorGridlines>
        <c:numFmt formatCode="#\ ##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t-LT"/>
          </a:p>
        </c:txPr>
        <c:crossAx val="3043078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FFC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Lapas5!$G$44:$J$44</c:f>
              <c:numCache>
                <c:formatCode>General</c:formatCode>
                <c:ptCount val="3"/>
                <c:pt idx="0">
                  <c:v>2018</c:v>
                </c:pt>
                <c:pt idx="1">
                  <c:v>2019</c:v>
                </c:pt>
                <c:pt idx="2">
                  <c:v>2020</c:v>
                </c:pt>
              </c:numCache>
              <c:extLst/>
            </c:numRef>
          </c:cat>
          <c:val>
            <c:numRef>
              <c:f>Lapas5!$G$45:$J$45</c:f>
              <c:numCache>
                <c:formatCode>#\ ##0.0</c:formatCode>
                <c:ptCount val="3"/>
                <c:pt idx="0">
                  <c:v>134238</c:v>
                </c:pt>
                <c:pt idx="1">
                  <c:v>150948.70000000001</c:v>
                </c:pt>
                <c:pt idx="2">
                  <c:v>172869.6</c:v>
                </c:pt>
              </c:numCache>
              <c:extLst/>
            </c:numRef>
          </c:val>
          <c:extLst>
            <c:ext xmlns:c16="http://schemas.microsoft.com/office/drawing/2014/chart" uri="{C3380CC4-5D6E-409C-BE32-E72D297353CC}">
              <c16:uniqueId val="{00000000-39DA-4854-A197-5524DBD86DB9}"/>
            </c:ext>
          </c:extLst>
        </c:ser>
        <c:dLbls>
          <c:dLblPos val="outEnd"/>
          <c:showLegendKey val="0"/>
          <c:showVal val="1"/>
          <c:showCatName val="0"/>
          <c:showSerName val="0"/>
          <c:showPercent val="0"/>
          <c:showBubbleSize val="0"/>
        </c:dLbls>
        <c:gapWidth val="219"/>
        <c:overlap val="-27"/>
        <c:axId val="312130248"/>
        <c:axId val="312126968"/>
      </c:barChart>
      <c:catAx>
        <c:axId val="3121302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lt-LT"/>
          </a:p>
        </c:txPr>
        <c:crossAx val="312126968"/>
        <c:crosses val="autoZero"/>
        <c:auto val="1"/>
        <c:lblAlgn val="ctr"/>
        <c:lblOffset val="100"/>
        <c:noMultiLvlLbl val="0"/>
      </c:catAx>
      <c:valAx>
        <c:axId val="312126968"/>
        <c:scaling>
          <c:orientation val="minMax"/>
        </c:scaling>
        <c:delete val="0"/>
        <c:axPos val="l"/>
        <c:majorGridlines>
          <c:spPr>
            <a:ln w="9525" cap="flat" cmpd="sng" algn="ctr">
              <a:solidFill>
                <a:schemeClr val="tx1">
                  <a:lumMod val="15000"/>
                  <a:lumOff val="85000"/>
                </a:schemeClr>
              </a:solidFill>
              <a:round/>
            </a:ln>
            <a:effectLst/>
          </c:spPr>
        </c:majorGridlines>
        <c:numFmt formatCode="#\ ##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t-LT"/>
          </a:p>
        </c:txPr>
        <c:crossAx val="312130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r>
              <a:rPr lang="en-US" sz="2400" dirty="0"/>
              <a:t>Suteikta param</a:t>
            </a:r>
            <a:r>
              <a:rPr lang="lt-LT" sz="2400" dirty="0"/>
              <a:t>os</a:t>
            </a:r>
            <a:r>
              <a:rPr lang="en-US" sz="2400" dirty="0"/>
              <a:t>, tūkst. Eur</a:t>
            </a:r>
          </a:p>
        </c:rich>
      </c:tx>
      <c:layout>
        <c:manualLayout>
          <c:xMode val="edge"/>
          <c:yMode val="edge"/>
          <c:x val="0.58471596963053463"/>
          <c:y val="0"/>
        </c:manualLayout>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manualLayout>
          <c:layoutTarget val="inner"/>
          <c:xMode val="edge"/>
          <c:yMode val="edge"/>
          <c:x val="9.2539062511308459E-2"/>
          <c:y val="3.3910446785825651E-2"/>
          <c:w val="0.36778837342933141"/>
          <c:h val="0.9265796332036047"/>
        </c:manualLayout>
      </c:layout>
      <c:pieChart>
        <c:varyColors val="1"/>
        <c:ser>
          <c:idx val="0"/>
          <c:order val="0"/>
          <c:tx>
            <c:strRef>
              <c:f>Lapas1!$B$1</c:f>
              <c:strCache>
                <c:ptCount val="1"/>
                <c:pt idx="0">
                  <c:v>Suteikta parama, tūkst. Eur</c:v>
                </c:pt>
              </c:strCache>
            </c:strRef>
          </c:tx>
          <c:dPt>
            <c:idx val="0"/>
            <c:bubble3D val="0"/>
            <c:spPr>
              <a:solidFill>
                <a:srgbClr val="404040"/>
              </a:solidFill>
              <a:ln w="19050">
                <a:solidFill>
                  <a:schemeClr val="lt1"/>
                </a:solidFill>
              </a:ln>
              <a:effectLst/>
            </c:spPr>
            <c:extLst>
              <c:ext xmlns:c16="http://schemas.microsoft.com/office/drawing/2014/chart" uri="{C3380CC4-5D6E-409C-BE32-E72D297353CC}">
                <c16:uniqueId val="{00000003-910F-4450-9845-E56BF9764285}"/>
              </c:ext>
            </c:extLst>
          </c:dPt>
          <c:dPt>
            <c:idx val="1"/>
            <c:bubble3D val="0"/>
            <c:spPr>
              <a:solidFill>
                <a:schemeClr val="accent4">
                  <a:lumMod val="75000"/>
                </a:schemeClr>
              </a:solidFill>
              <a:ln w="19050">
                <a:solidFill>
                  <a:schemeClr val="lt1"/>
                </a:solidFill>
              </a:ln>
              <a:effectLst/>
            </c:spPr>
            <c:extLst>
              <c:ext xmlns:c16="http://schemas.microsoft.com/office/drawing/2014/chart" uri="{C3380CC4-5D6E-409C-BE32-E72D297353CC}">
                <c16:uniqueId val="{00000005-910F-4450-9845-E56BF9764285}"/>
              </c:ext>
            </c:extLst>
          </c:dPt>
          <c:dPt>
            <c:idx val="2"/>
            <c:bubble3D val="0"/>
            <c:spPr>
              <a:solidFill>
                <a:srgbClr val="FFCA49"/>
              </a:solidFill>
              <a:ln w="19050">
                <a:solidFill>
                  <a:schemeClr val="lt1"/>
                </a:solidFill>
              </a:ln>
              <a:effectLst/>
            </c:spPr>
            <c:extLst>
              <c:ext xmlns:c16="http://schemas.microsoft.com/office/drawing/2014/chart" uri="{C3380CC4-5D6E-409C-BE32-E72D297353CC}">
                <c16:uniqueId val="{00000007-910F-4450-9845-E56BF9764285}"/>
              </c:ext>
            </c:extLst>
          </c:dPt>
          <c:dPt>
            <c:idx val="3"/>
            <c:bubble3D val="0"/>
            <c:spPr>
              <a:solidFill>
                <a:srgbClr val="FFFF00"/>
              </a:solidFill>
              <a:ln w="19050">
                <a:solidFill>
                  <a:schemeClr val="lt1"/>
                </a:solidFill>
              </a:ln>
              <a:effectLst/>
            </c:spPr>
            <c:extLst>
              <c:ext xmlns:c16="http://schemas.microsoft.com/office/drawing/2014/chart" uri="{C3380CC4-5D6E-409C-BE32-E72D297353CC}">
                <c16:uniqueId val="{00000009-910F-4450-9845-E56BF9764285}"/>
              </c:ext>
            </c:extLst>
          </c:dPt>
          <c:dPt>
            <c:idx val="4"/>
            <c:bubble3D val="0"/>
            <c:spPr>
              <a:solidFill>
                <a:srgbClr val="FFEEC5"/>
              </a:solidFill>
              <a:ln w="19050">
                <a:solidFill>
                  <a:schemeClr val="lt1"/>
                </a:solidFill>
              </a:ln>
              <a:effectLst/>
            </c:spPr>
            <c:extLst>
              <c:ext xmlns:c16="http://schemas.microsoft.com/office/drawing/2014/chart" uri="{C3380CC4-5D6E-409C-BE32-E72D297353CC}">
                <c16:uniqueId val="{0000000B-910F-4450-9845-E56BF9764285}"/>
              </c:ext>
            </c:extLst>
          </c:dPt>
          <c:dLbls>
            <c:dLbl>
              <c:idx val="0"/>
              <c:layout>
                <c:manualLayout>
                  <c:x val="-3.628649725181779E-2"/>
                  <c:y val="-2.2726257712307806E-2"/>
                </c:manualLayout>
              </c:layout>
              <c:spPr>
                <a:noFill/>
                <a:ln>
                  <a:noFill/>
                </a:ln>
                <a:effectLst/>
              </c:spPr>
              <c:txPr>
                <a:bodyPr rot="0" spcFirstLastPara="1" vertOverflow="ellipsis" vert="horz" wrap="square" lIns="38100" tIns="19050" rIns="38100" bIns="19050" anchor="ctr" anchorCtr="1">
                  <a:noAutofit/>
                </a:bodyPr>
                <a:lstStyle/>
                <a:p>
                  <a:pPr>
                    <a:defRPr sz="1800" b="1"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extLst>
                <c:ext xmlns:c15="http://schemas.microsoft.com/office/drawing/2012/chart" uri="{CE6537A1-D6FC-4f65-9D91-7224C49458BB}">
                  <c15:layout>
                    <c:manualLayout>
                      <c:w val="5.2274653498510452E-2"/>
                      <c:h val="0.11782098990222543"/>
                    </c:manualLayout>
                  </c15:layout>
                </c:ext>
                <c:ext xmlns:c16="http://schemas.microsoft.com/office/drawing/2014/chart" uri="{C3380CC4-5D6E-409C-BE32-E72D297353CC}">
                  <c16:uniqueId val="{00000003-910F-4450-9845-E56BF9764285}"/>
                </c:ext>
              </c:extLst>
            </c:dLbl>
            <c:dLbl>
              <c:idx val="1"/>
              <c:layout>
                <c:manualLayout>
                  <c:x val="2.870567264906514E-2"/>
                  <c:y val="-8.11366014330048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10F-4450-9845-E56BF9764285}"/>
                </c:ext>
              </c:extLst>
            </c:dLbl>
            <c:dLbl>
              <c:idx val="2"/>
              <c:layout>
                <c:manualLayout>
                  <c:x val="1.6795262141463762E-3"/>
                  <c:y val="4.004417557926534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10F-4450-9845-E56BF9764285}"/>
                </c:ext>
              </c:extLst>
            </c:dLbl>
            <c:dLbl>
              <c:idx val="3"/>
              <c:layout>
                <c:manualLayout>
                  <c:x val="-2.7137832437037206E-2"/>
                  <c:y val="-5.514606929826280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10F-4450-9845-E56BF9764285}"/>
                </c:ext>
              </c:extLst>
            </c:dLbl>
            <c:dLbl>
              <c:idx val="4"/>
              <c:layout>
                <c:manualLayout>
                  <c:x val="-1.4386269381552621E-2"/>
                  <c:y val="3.58406112586349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10F-4450-9845-E56BF9764285}"/>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Lapas1!$A$2:$A$6</c:f>
              <c:strCache>
                <c:ptCount val="5"/>
                <c:pt idx="0">
                  <c:v>Steigimosi išlaidų dengimas</c:v>
                </c:pt>
                <c:pt idx="1">
                  <c:v>Mokymo išlaidų dengimas</c:v>
                </c:pt>
                <c:pt idx="2">
                  <c:v>Jaunimo verslo projektų konkursas</c:v>
                </c:pt>
                <c:pt idx="3">
                  <c:v>50+  verslo projektų konkursas</c:v>
                </c:pt>
                <c:pt idx="4">
                  <c:v>Įrangos ir įrankių įsigijimo išlaidų dengimas</c:v>
                </c:pt>
              </c:strCache>
            </c:strRef>
          </c:cat>
          <c:val>
            <c:numRef>
              <c:f>Lapas1!$B$2:$B$6</c:f>
              <c:numCache>
                <c:formatCode>0.0</c:formatCode>
                <c:ptCount val="5"/>
                <c:pt idx="0">
                  <c:v>0.88</c:v>
                </c:pt>
                <c:pt idx="1">
                  <c:v>0.95</c:v>
                </c:pt>
                <c:pt idx="2">
                  <c:v>17.399999999999999</c:v>
                </c:pt>
                <c:pt idx="3">
                  <c:v>11.7</c:v>
                </c:pt>
                <c:pt idx="4">
                  <c:v>11.8</c:v>
                </c:pt>
              </c:numCache>
            </c:numRef>
          </c:val>
          <c:extLst>
            <c:ext xmlns:c16="http://schemas.microsoft.com/office/drawing/2014/chart" uri="{C3380CC4-5D6E-409C-BE32-E72D297353CC}">
              <c16:uniqueId val="{0000000C-910F-4450-9845-E56BF976428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57160754608368691"/>
          <c:y val="0.16231653254591702"/>
          <c:w val="0.42021458512633392"/>
          <c:h val="0.76950398712524049"/>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708285491251508"/>
          <c:y val="4.8085968342630597E-2"/>
          <c:w val="0.85291714508748495"/>
          <c:h val="0.54907898428835122"/>
        </c:manualLayout>
      </c:layout>
      <c:barChart>
        <c:barDir val="col"/>
        <c:grouping val="clustered"/>
        <c:varyColors val="0"/>
        <c:ser>
          <c:idx val="0"/>
          <c:order val="0"/>
          <c:tx>
            <c:v>2019 m.</c:v>
          </c:tx>
          <c:spPr>
            <a:solidFill>
              <a:srgbClr val="FFFF00"/>
            </a:solidFill>
          </c:spPr>
          <c:invertIfNegative val="0"/>
          <c:cat>
            <c:strRef>
              <c:f>Sheet1!$A$2:$A$8</c:f>
              <c:strCache>
                <c:ptCount val="7"/>
                <c:pt idx="0">
                  <c:v>Žemė</c:v>
                </c:pt>
                <c:pt idx="1">
                  <c:v>Gyvenamieji  pastatai</c:v>
                </c:pt>
                <c:pt idx="2">
                  <c:v>Negyvenamieji pastatai</c:v>
                </c:pt>
                <c:pt idx="3">
                  <c:v>Infrastruktūra</c:v>
                </c:pt>
                <c:pt idx="4">
                  <c:v>Kultūros ir kitos vertybės</c:v>
                </c:pt>
                <c:pt idx="5">
                  <c:v>Biologinis turtas</c:v>
                </c:pt>
                <c:pt idx="6">
                  <c:v>Kitas turtas</c:v>
                </c:pt>
              </c:strCache>
            </c:strRef>
          </c:cat>
          <c:val>
            <c:numRef>
              <c:f>Sheet1!$B$2:$B$8</c:f>
              <c:numCache>
                <c:formatCode>#,##0</c:formatCode>
                <c:ptCount val="7"/>
                <c:pt idx="0">
                  <c:v>8278690</c:v>
                </c:pt>
                <c:pt idx="1">
                  <c:v>5212033</c:v>
                </c:pt>
                <c:pt idx="2">
                  <c:v>24684461</c:v>
                </c:pt>
                <c:pt idx="3">
                  <c:v>40226310</c:v>
                </c:pt>
                <c:pt idx="4">
                  <c:v>4066735</c:v>
                </c:pt>
                <c:pt idx="5">
                  <c:v>8155717</c:v>
                </c:pt>
                <c:pt idx="6">
                  <c:v>565702</c:v>
                </c:pt>
              </c:numCache>
            </c:numRef>
          </c:val>
          <c:extLst>
            <c:ext xmlns:c16="http://schemas.microsoft.com/office/drawing/2014/chart" uri="{C3380CC4-5D6E-409C-BE32-E72D297353CC}">
              <c16:uniqueId val="{00000000-9B3C-4EAB-9DB3-F2B31B1206D2}"/>
            </c:ext>
          </c:extLst>
        </c:ser>
        <c:ser>
          <c:idx val="1"/>
          <c:order val="1"/>
          <c:tx>
            <c:v>2020 m.</c:v>
          </c:tx>
          <c:invertIfNegative val="0"/>
          <c:cat>
            <c:strRef>
              <c:f>Sheet1!$A$2:$A$8</c:f>
              <c:strCache>
                <c:ptCount val="7"/>
                <c:pt idx="0">
                  <c:v>Žemė</c:v>
                </c:pt>
                <c:pt idx="1">
                  <c:v>Gyvenamieji  pastatai</c:v>
                </c:pt>
                <c:pt idx="2">
                  <c:v>Negyvenamieji pastatai</c:v>
                </c:pt>
                <c:pt idx="3">
                  <c:v>Infrastruktūra</c:v>
                </c:pt>
                <c:pt idx="4">
                  <c:v>Kultūros ir kitos vertybės</c:v>
                </c:pt>
                <c:pt idx="5">
                  <c:v>Biologinis turtas</c:v>
                </c:pt>
                <c:pt idx="6">
                  <c:v>Kitas turtas</c:v>
                </c:pt>
              </c:strCache>
            </c:strRef>
          </c:cat>
          <c:val>
            <c:numRef>
              <c:f>Sheet1!$C$2:$C$8</c:f>
              <c:numCache>
                <c:formatCode>#,##0</c:formatCode>
                <c:ptCount val="7"/>
                <c:pt idx="0">
                  <c:v>8402660</c:v>
                </c:pt>
                <c:pt idx="1">
                  <c:v>5523159</c:v>
                </c:pt>
                <c:pt idx="2">
                  <c:v>18633175</c:v>
                </c:pt>
                <c:pt idx="3">
                  <c:v>41240945</c:v>
                </c:pt>
                <c:pt idx="4">
                  <c:v>4074047</c:v>
                </c:pt>
                <c:pt idx="5">
                  <c:v>8155717</c:v>
                </c:pt>
                <c:pt idx="6">
                  <c:v>711558</c:v>
                </c:pt>
              </c:numCache>
            </c:numRef>
          </c:val>
          <c:extLst>
            <c:ext xmlns:c16="http://schemas.microsoft.com/office/drawing/2014/chart" uri="{C3380CC4-5D6E-409C-BE32-E72D297353CC}">
              <c16:uniqueId val="{00000001-9B3C-4EAB-9DB3-F2B31B1206D2}"/>
            </c:ext>
          </c:extLst>
        </c:ser>
        <c:dLbls>
          <c:showLegendKey val="0"/>
          <c:showVal val="0"/>
          <c:showCatName val="0"/>
          <c:showSerName val="0"/>
          <c:showPercent val="0"/>
          <c:showBubbleSize val="0"/>
        </c:dLbls>
        <c:gapWidth val="150"/>
        <c:axId val="79167488"/>
        <c:axId val="79169024"/>
      </c:barChart>
      <c:catAx>
        <c:axId val="79167488"/>
        <c:scaling>
          <c:orientation val="minMax"/>
        </c:scaling>
        <c:delete val="0"/>
        <c:axPos val="b"/>
        <c:numFmt formatCode="General" sourceLinked="0"/>
        <c:majorTickMark val="none"/>
        <c:minorTickMark val="none"/>
        <c:tickLblPos val="nextTo"/>
        <c:crossAx val="79169024"/>
        <c:crosses val="autoZero"/>
        <c:auto val="1"/>
        <c:lblAlgn val="ctr"/>
        <c:lblOffset val="100"/>
        <c:noMultiLvlLbl val="0"/>
      </c:catAx>
      <c:valAx>
        <c:axId val="79169024"/>
        <c:scaling>
          <c:orientation val="minMax"/>
        </c:scaling>
        <c:delete val="0"/>
        <c:axPos val="l"/>
        <c:majorGridlines/>
        <c:numFmt formatCode="#,##0" sourceLinked="1"/>
        <c:majorTickMark val="none"/>
        <c:minorTickMark val="none"/>
        <c:tickLblPos val="nextTo"/>
        <c:txPr>
          <a:bodyPr/>
          <a:lstStyle/>
          <a:p>
            <a:pPr>
              <a:defRPr sz="1400"/>
            </a:pPr>
            <a:endParaRPr lang="lt-LT"/>
          </a:p>
        </c:txPr>
        <c:crossAx val="79167488"/>
        <c:crosses val="autoZero"/>
        <c:crossBetween val="between"/>
      </c:valAx>
      <c:dTable>
        <c:showHorzBorder val="1"/>
        <c:showVertBorder val="1"/>
        <c:showOutline val="1"/>
        <c:showKeys val="1"/>
        <c:txPr>
          <a:bodyPr/>
          <a:lstStyle/>
          <a:p>
            <a:pPr rtl="0">
              <a:defRPr sz="1600"/>
            </a:pPr>
            <a:endParaRPr lang="lt-LT"/>
          </a:p>
        </c:txPr>
      </c:dTable>
    </c:plotArea>
    <c:plotVisOnly val="0"/>
    <c:dispBlanksAs val="zero"/>
    <c:showDLblsOverMax val="0"/>
  </c:chart>
  <c:txPr>
    <a:bodyPr/>
    <a:lstStyle/>
    <a:p>
      <a:pPr>
        <a:defRPr sz="1800"/>
      </a:pPr>
      <a:endParaRPr lang="lt-LT"/>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120966960495069E-2"/>
          <c:y val="3.4746732152274959E-2"/>
          <c:w val="0.65164540172265284"/>
          <c:h val="0.85488051881175697"/>
        </c:manualLayout>
      </c:layout>
      <c:barChart>
        <c:barDir val="col"/>
        <c:grouping val="clustered"/>
        <c:varyColors val="0"/>
        <c:ser>
          <c:idx val="0"/>
          <c:order val="0"/>
          <c:tx>
            <c:strRef>
              <c:f>Sheet1!$B$1</c:f>
              <c:strCache>
                <c:ptCount val="1"/>
                <c:pt idx="0">
                  <c:v>Parduotų objektų skaičius</c:v>
                </c:pt>
              </c:strCache>
            </c:strRef>
          </c:tx>
          <c:spPr>
            <a:solidFill>
              <a:srgbClr val="FFFF00"/>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3"/>
                <c:pt idx="0">
                  <c:v>2018 m. </c:v>
                </c:pt>
                <c:pt idx="1">
                  <c:v>2019 m.</c:v>
                </c:pt>
                <c:pt idx="2">
                  <c:v>2020 m.</c:v>
                </c:pt>
              </c:strCache>
            </c:strRef>
          </c:cat>
          <c:val>
            <c:numRef>
              <c:f>Sheet1!$B$2:$B$5</c:f>
              <c:numCache>
                <c:formatCode>General</c:formatCode>
                <c:ptCount val="4"/>
                <c:pt idx="0">
                  <c:v>3</c:v>
                </c:pt>
                <c:pt idx="1">
                  <c:v>8</c:v>
                </c:pt>
                <c:pt idx="2">
                  <c:v>7</c:v>
                </c:pt>
              </c:numCache>
            </c:numRef>
          </c:val>
          <c:extLst>
            <c:ext xmlns:c16="http://schemas.microsoft.com/office/drawing/2014/chart" uri="{C3380CC4-5D6E-409C-BE32-E72D297353CC}">
              <c16:uniqueId val="{00000000-6EA2-48CE-AEE3-2764338C4620}"/>
            </c:ext>
          </c:extLst>
        </c:ser>
        <c:ser>
          <c:idx val="1"/>
          <c:order val="1"/>
          <c:tx>
            <c:strRef>
              <c:f>Sheet1!$C$1</c:f>
              <c:strCache>
                <c:ptCount val="1"/>
                <c:pt idx="0">
                  <c:v>Gautos lėšos tūkst. Eur</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3"/>
                <c:pt idx="0">
                  <c:v>2018 m. </c:v>
                </c:pt>
                <c:pt idx="1">
                  <c:v>2019 m.</c:v>
                </c:pt>
                <c:pt idx="2">
                  <c:v>2020 m.</c:v>
                </c:pt>
              </c:strCache>
            </c:strRef>
          </c:cat>
          <c:val>
            <c:numRef>
              <c:f>Sheet1!$C$2:$C$5</c:f>
              <c:numCache>
                <c:formatCode>General</c:formatCode>
                <c:ptCount val="4"/>
                <c:pt idx="0">
                  <c:v>49.92</c:v>
                </c:pt>
                <c:pt idx="1">
                  <c:v>401.89</c:v>
                </c:pt>
                <c:pt idx="2">
                  <c:v>113.3</c:v>
                </c:pt>
              </c:numCache>
            </c:numRef>
          </c:val>
          <c:extLst>
            <c:ext xmlns:c16="http://schemas.microsoft.com/office/drawing/2014/chart" uri="{C3380CC4-5D6E-409C-BE32-E72D297353CC}">
              <c16:uniqueId val="{00000001-6EA2-48CE-AEE3-2764338C4620}"/>
            </c:ext>
          </c:extLst>
        </c:ser>
        <c:dLbls>
          <c:showLegendKey val="0"/>
          <c:showVal val="0"/>
          <c:showCatName val="0"/>
          <c:showSerName val="0"/>
          <c:showPercent val="0"/>
          <c:showBubbleSize val="0"/>
        </c:dLbls>
        <c:gapWidth val="150"/>
        <c:axId val="79742080"/>
        <c:axId val="79743616"/>
      </c:barChart>
      <c:catAx>
        <c:axId val="79742080"/>
        <c:scaling>
          <c:orientation val="minMax"/>
        </c:scaling>
        <c:delete val="0"/>
        <c:axPos val="b"/>
        <c:numFmt formatCode="General" sourceLinked="0"/>
        <c:majorTickMark val="out"/>
        <c:minorTickMark val="none"/>
        <c:tickLblPos val="nextTo"/>
        <c:crossAx val="79743616"/>
        <c:crosses val="autoZero"/>
        <c:auto val="1"/>
        <c:lblAlgn val="ctr"/>
        <c:lblOffset val="100"/>
        <c:noMultiLvlLbl val="0"/>
      </c:catAx>
      <c:valAx>
        <c:axId val="79743616"/>
        <c:scaling>
          <c:orientation val="minMax"/>
        </c:scaling>
        <c:delete val="0"/>
        <c:axPos val="l"/>
        <c:majorGridlines/>
        <c:numFmt formatCode="General" sourceLinked="1"/>
        <c:majorTickMark val="out"/>
        <c:minorTickMark val="none"/>
        <c:tickLblPos val="nextTo"/>
        <c:crossAx val="79742080"/>
        <c:crosses val="autoZero"/>
        <c:crossBetween val="between"/>
      </c:valAx>
    </c:plotArea>
    <c:legend>
      <c:legendPos val="r"/>
      <c:layout>
        <c:manualLayout>
          <c:xMode val="edge"/>
          <c:yMode val="edge"/>
          <c:x val="0.72780225671509813"/>
          <c:y val="0.60513313675034475"/>
          <c:w val="0.26477696520365995"/>
          <c:h val="0.24195594263468681"/>
        </c:manualLayout>
      </c:layout>
      <c:overlay val="0"/>
    </c:legend>
    <c:plotVisOnly val="1"/>
    <c:dispBlanksAs val="gap"/>
    <c:showDLblsOverMax val="0"/>
  </c:chart>
  <c:txPr>
    <a:bodyPr/>
    <a:lstStyle/>
    <a:p>
      <a:pPr>
        <a:defRPr sz="1800"/>
      </a:pPr>
      <a:endParaRPr lang="lt-LT"/>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spc="0" baseline="0">
                <a:solidFill>
                  <a:schemeClr val="tx1"/>
                </a:solidFill>
                <a:latin typeface="+mn-lt"/>
                <a:ea typeface="+mn-ea"/>
                <a:cs typeface="+mn-cs"/>
              </a:defRPr>
            </a:pPr>
            <a:r>
              <a:rPr lang="lt-LT" sz="2400" b="1" dirty="0">
                <a:solidFill>
                  <a:schemeClr val="tx1"/>
                </a:solidFill>
                <a:effectLst/>
              </a:rPr>
              <a:t>Parduoti butai/patalpos</a:t>
            </a:r>
          </a:p>
        </c:rich>
      </c:tx>
      <c:layout>
        <c:manualLayout>
          <c:xMode val="edge"/>
          <c:yMode val="edge"/>
          <c:x val="0.34978073068136806"/>
          <c:y val="0"/>
        </c:manualLayout>
      </c:layout>
      <c:overlay val="0"/>
      <c:spPr>
        <a:noFill/>
        <a:ln>
          <a:noFill/>
        </a:ln>
        <a:effectLst/>
      </c:spPr>
      <c:txPr>
        <a:bodyPr rot="0" spcFirstLastPara="1" vertOverflow="ellipsis" vert="horz" wrap="square" anchor="ctr" anchorCtr="1"/>
        <a:lstStyle/>
        <a:p>
          <a:pPr>
            <a:defRPr sz="3200" b="1" i="0" u="none" strike="noStrike" kern="1200" spc="0" baseline="0">
              <a:solidFill>
                <a:schemeClr val="tx1"/>
              </a:solidFill>
              <a:latin typeface="+mn-lt"/>
              <a:ea typeface="+mn-ea"/>
              <a:cs typeface="+mn-cs"/>
            </a:defRPr>
          </a:pPr>
          <a:endParaRPr lang="lt-LT"/>
        </a:p>
      </c:txPr>
    </c:title>
    <c:autoTitleDeleted val="0"/>
    <c:plotArea>
      <c:layout>
        <c:manualLayout>
          <c:layoutTarget val="inner"/>
          <c:xMode val="edge"/>
          <c:yMode val="edge"/>
          <c:x val="4.082206050678748E-2"/>
          <c:y val="0.15348375340531373"/>
          <c:w val="0.94407567434802975"/>
          <c:h val="0.6374260205142509"/>
        </c:manualLayout>
      </c:layout>
      <c:barChart>
        <c:barDir val="col"/>
        <c:grouping val="clustered"/>
        <c:varyColors val="0"/>
        <c:ser>
          <c:idx val="0"/>
          <c:order val="0"/>
          <c:tx>
            <c:strRef>
              <c:f>Lapas1!$B$1</c:f>
              <c:strCache>
                <c:ptCount val="1"/>
                <c:pt idx="0">
                  <c:v>Parduotų butų skaičius, vnt.</c:v>
                </c:pt>
              </c:strCache>
            </c:strRef>
          </c:tx>
          <c:spPr>
            <a:solidFill>
              <a:srgbClr val="FFFF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Lapas1!$A$2:$A$4</c:f>
              <c:strCache>
                <c:ptCount val="3"/>
                <c:pt idx="0">
                  <c:v>2018 metai</c:v>
                </c:pt>
                <c:pt idx="1">
                  <c:v>2019 metai</c:v>
                </c:pt>
                <c:pt idx="2">
                  <c:v>2020 metai</c:v>
                </c:pt>
              </c:strCache>
            </c:strRef>
          </c:cat>
          <c:val>
            <c:numRef>
              <c:f>Lapas1!$B$2:$B$4</c:f>
              <c:numCache>
                <c:formatCode>General</c:formatCode>
                <c:ptCount val="3"/>
                <c:pt idx="0">
                  <c:v>2</c:v>
                </c:pt>
                <c:pt idx="1">
                  <c:v>3</c:v>
                </c:pt>
                <c:pt idx="2">
                  <c:v>2</c:v>
                </c:pt>
              </c:numCache>
            </c:numRef>
          </c:val>
          <c:extLst>
            <c:ext xmlns:c16="http://schemas.microsoft.com/office/drawing/2014/chart" uri="{C3380CC4-5D6E-409C-BE32-E72D297353CC}">
              <c16:uniqueId val="{00000000-7A60-44CE-B4EA-6D92EB13668C}"/>
            </c:ext>
          </c:extLst>
        </c:ser>
        <c:ser>
          <c:idx val="1"/>
          <c:order val="1"/>
          <c:tx>
            <c:strRef>
              <c:f>Lapas1!$C$1</c:f>
              <c:strCache>
                <c:ptCount val="1"/>
                <c:pt idx="0">
                  <c:v>Gautos lėšos, tūkst. Eur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Lapas1!$A$2:$A$4</c:f>
              <c:strCache>
                <c:ptCount val="3"/>
                <c:pt idx="0">
                  <c:v>2018 metai</c:v>
                </c:pt>
                <c:pt idx="1">
                  <c:v>2019 metai</c:v>
                </c:pt>
                <c:pt idx="2">
                  <c:v>2020 metai</c:v>
                </c:pt>
              </c:strCache>
            </c:strRef>
          </c:cat>
          <c:val>
            <c:numRef>
              <c:f>Lapas1!$C$2:$C$4</c:f>
              <c:numCache>
                <c:formatCode>0.0</c:formatCode>
                <c:ptCount val="3"/>
                <c:pt idx="0">
                  <c:v>37</c:v>
                </c:pt>
                <c:pt idx="1">
                  <c:v>48.4</c:v>
                </c:pt>
                <c:pt idx="2">
                  <c:v>11</c:v>
                </c:pt>
              </c:numCache>
            </c:numRef>
          </c:val>
          <c:extLst>
            <c:ext xmlns:c16="http://schemas.microsoft.com/office/drawing/2014/chart" uri="{C3380CC4-5D6E-409C-BE32-E72D297353CC}">
              <c16:uniqueId val="{00000001-7A60-44CE-B4EA-6D92EB13668C}"/>
            </c:ext>
          </c:extLst>
        </c:ser>
        <c:dLbls>
          <c:showLegendKey val="0"/>
          <c:showVal val="0"/>
          <c:showCatName val="0"/>
          <c:showSerName val="0"/>
          <c:showPercent val="0"/>
          <c:showBubbleSize val="0"/>
        </c:dLbls>
        <c:gapWidth val="219"/>
        <c:overlap val="-27"/>
        <c:axId val="323864808"/>
        <c:axId val="323862064"/>
      </c:barChart>
      <c:catAx>
        <c:axId val="323864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lt-LT"/>
          </a:p>
        </c:txPr>
        <c:crossAx val="323862064"/>
        <c:crosses val="autoZero"/>
        <c:auto val="1"/>
        <c:lblAlgn val="ctr"/>
        <c:lblOffset val="100"/>
        <c:noMultiLvlLbl val="0"/>
      </c:catAx>
      <c:valAx>
        <c:axId val="3238620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t-LT"/>
          </a:p>
        </c:txPr>
        <c:crossAx val="3238648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5D6094-8DEA-403E-83AE-195E3D0DC734}" type="doc">
      <dgm:prSet loTypeId="urn:microsoft.com/office/officeart/2005/8/layout/radial5" loCatId="cycle" qsTypeId="urn:microsoft.com/office/officeart/2005/8/quickstyle/simple1" qsCatId="simple" csTypeId="urn:microsoft.com/office/officeart/2005/8/colors/colorful3" csCatId="colorful" phldr="1"/>
      <dgm:spPr/>
      <dgm:t>
        <a:bodyPr/>
        <a:lstStyle/>
        <a:p>
          <a:endParaRPr lang="lt-LT"/>
        </a:p>
      </dgm:t>
    </dgm:pt>
    <dgm:pt modelId="{A2F4F691-5896-4952-B10E-87091087C04C}">
      <dgm:prSet phldrT="[Tekstas]" custT="1"/>
      <dgm:spPr>
        <a:solidFill>
          <a:schemeClr val="accent2">
            <a:lumMod val="60000"/>
            <a:lumOff val="40000"/>
          </a:schemeClr>
        </a:solidFill>
      </dgm:spPr>
      <dgm:t>
        <a:bodyPr/>
        <a:lstStyle/>
        <a:p>
          <a:r>
            <a:rPr lang="lt-LT" sz="1800" b="1" dirty="0">
              <a:solidFill>
                <a:schemeClr val="tx1"/>
              </a:solidFill>
            </a:rPr>
            <a:t>Ekonomika, investicijos, verslas, turtas</a:t>
          </a:r>
        </a:p>
      </dgm:t>
    </dgm:pt>
    <dgm:pt modelId="{40A2DAF0-603B-4DE7-BAF9-35E47216C31B}" type="parTrans" cxnId="{1FFC6579-8A0E-4CA2-A192-D15DFE82A3A6}">
      <dgm:prSet/>
      <dgm:spPr/>
      <dgm:t>
        <a:bodyPr/>
        <a:lstStyle/>
        <a:p>
          <a:endParaRPr lang="lt-LT"/>
        </a:p>
      </dgm:t>
    </dgm:pt>
    <dgm:pt modelId="{0B63AA5F-D5DD-459A-91C5-5D4D4F599FDF}" type="sibTrans" cxnId="{1FFC6579-8A0E-4CA2-A192-D15DFE82A3A6}">
      <dgm:prSet/>
      <dgm:spPr/>
      <dgm:t>
        <a:bodyPr/>
        <a:lstStyle/>
        <a:p>
          <a:endParaRPr lang="lt-LT"/>
        </a:p>
      </dgm:t>
    </dgm:pt>
    <dgm:pt modelId="{B7D75681-A624-4675-834A-FB03BB7F10F8}">
      <dgm:prSet phldrT="[Tekstas]" custT="1"/>
      <dgm:spPr>
        <a:solidFill>
          <a:schemeClr val="accent4">
            <a:lumMod val="50000"/>
          </a:schemeClr>
        </a:solidFill>
      </dgm:spPr>
      <dgm:t>
        <a:bodyPr/>
        <a:lstStyle/>
        <a:p>
          <a:r>
            <a:rPr lang="lt-LT" sz="1400" b="1" dirty="0">
              <a:solidFill>
                <a:schemeClr val="bg1"/>
              </a:solidFill>
            </a:rPr>
            <a:t>88,3 mln. Eur </a:t>
          </a:r>
          <a:r>
            <a:rPr lang="lt-LT" sz="1200" b="1" dirty="0">
              <a:solidFill>
                <a:schemeClr val="bg1"/>
              </a:solidFill>
            </a:rPr>
            <a:t>nuosavybės teise valdomas turtas</a:t>
          </a:r>
        </a:p>
      </dgm:t>
    </dgm:pt>
    <dgm:pt modelId="{240DEF63-1A54-4434-ABB4-1ACB6DA0B4E0}" type="parTrans" cxnId="{2BEE8AB7-7DB5-46BD-BE6D-DB14C932230B}">
      <dgm:prSet/>
      <dgm:spPr/>
      <dgm:t>
        <a:bodyPr/>
        <a:lstStyle/>
        <a:p>
          <a:endParaRPr lang="lt-LT" dirty="0"/>
        </a:p>
      </dgm:t>
    </dgm:pt>
    <dgm:pt modelId="{C1BF99A7-7402-4E53-A93B-8A7537CC6127}" type="sibTrans" cxnId="{2BEE8AB7-7DB5-46BD-BE6D-DB14C932230B}">
      <dgm:prSet/>
      <dgm:spPr/>
      <dgm:t>
        <a:bodyPr/>
        <a:lstStyle/>
        <a:p>
          <a:endParaRPr lang="lt-LT"/>
        </a:p>
      </dgm:t>
    </dgm:pt>
    <dgm:pt modelId="{0D0ABA34-B7E0-4348-AFCA-50BDA2FC1AAB}">
      <dgm:prSet phldrT="[Tekstas]" custT="1"/>
      <dgm:spPr>
        <a:solidFill>
          <a:schemeClr val="accent4"/>
        </a:solidFill>
      </dgm:spPr>
      <dgm:t>
        <a:bodyPr/>
        <a:lstStyle/>
        <a:p>
          <a:r>
            <a:rPr lang="lt-LT" sz="1400" b="1" dirty="0">
              <a:solidFill>
                <a:schemeClr val="bg1"/>
              </a:solidFill>
            </a:rPr>
            <a:t>113,3 tūkst. Eur gauta pardavus nekilnojamąjį turtą</a:t>
          </a:r>
        </a:p>
      </dgm:t>
    </dgm:pt>
    <dgm:pt modelId="{DCB9BFAD-C769-4C70-912F-906638713874}" type="parTrans" cxnId="{D2B1BA00-F1BE-4A9B-9B27-132FC0564249}">
      <dgm:prSet/>
      <dgm:spPr/>
      <dgm:t>
        <a:bodyPr/>
        <a:lstStyle/>
        <a:p>
          <a:endParaRPr lang="lt-LT" dirty="0"/>
        </a:p>
      </dgm:t>
    </dgm:pt>
    <dgm:pt modelId="{AA2E0654-0508-4F14-A276-41F6ECA4307C}" type="sibTrans" cxnId="{D2B1BA00-F1BE-4A9B-9B27-132FC0564249}">
      <dgm:prSet/>
      <dgm:spPr/>
      <dgm:t>
        <a:bodyPr/>
        <a:lstStyle/>
        <a:p>
          <a:endParaRPr lang="lt-LT"/>
        </a:p>
      </dgm:t>
    </dgm:pt>
    <dgm:pt modelId="{4D5B1E27-A1C5-4B6A-816E-11A0DF29C68F}">
      <dgm:prSet custT="1"/>
      <dgm:spPr>
        <a:solidFill>
          <a:schemeClr val="accent1">
            <a:lumMod val="50000"/>
          </a:schemeClr>
        </a:solidFill>
      </dgm:spPr>
      <dgm:t>
        <a:bodyPr/>
        <a:lstStyle/>
        <a:p>
          <a:r>
            <a:rPr lang="lt-LT" sz="1400" b="1" dirty="0">
              <a:solidFill>
                <a:schemeClr val="bg1"/>
              </a:solidFill>
            </a:rPr>
            <a:t>Ekonominės plėtros ir investicijų pritraukimo strategija</a:t>
          </a:r>
        </a:p>
      </dgm:t>
    </dgm:pt>
    <dgm:pt modelId="{F4BC7917-AE20-460A-AAF5-401176DA5BD9}" type="parTrans" cxnId="{EB62F4E2-1D11-476C-B04F-4762DD8628C4}">
      <dgm:prSet/>
      <dgm:spPr/>
      <dgm:t>
        <a:bodyPr/>
        <a:lstStyle/>
        <a:p>
          <a:endParaRPr lang="lt-LT" dirty="0"/>
        </a:p>
      </dgm:t>
    </dgm:pt>
    <dgm:pt modelId="{D7670746-A7D5-4BA4-B257-76D9BFE62052}" type="sibTrans" cxnId="{EB62F4E2-1D11-476C-B04F-4762DD8628C4}">
      <dgm:prSet/>
      <dgm:spPr/>
      <dgm:t>
        <a:bodyPr/>
        <a:lstStyle/>
        <a:p>
          <a:endParaRPr lang="lt-LT"/>
        </a:p>
      </dgm:t>
    </dgm:pt>
    <dgm:pt modelId="{81EEBC0E-3228-47B3-9509-D4F7A462C871}">
      <dgm:prSet custT="1"/>
      <dgm:spPr>
        <a:solidFill>
          <a:schemeClr val="accent2">
            <a:lumMod val="50000"/>
          </a:schemeClr>
        </a:solidFill>
      </dgm:spPr>
      <dgm:t>
        <a:bodyPr/>
        <a:lstStyle/>
        <a:p>
          <a:r>
            <a:rPr lang="lt-LT" sz="1400" b="1" dirty="0">
              <a:solidFill>
                <a:schemeClr val="bg1"/>
              </a:solidFill>
            </a:rPr>
            <a:t>2,5 mln. Eur valdomų įmonių grynasis pelnas </a:t>
          </a:r>
        </a:p>
      </dgm:t>
    </dgm:pt>
    <dgm:pt modelId="{3F557233-B2A2-4CFA-9121-F9BFB7919C77}" type="parTrans" cxnId="{73A83A7E-FA4F-4E44-BFF9-B66240822A6F}">
      <dgm:prSet/>
      <dgm:spPr/>
      <dgm:t>
        <a:bodyPr/>
        <a:lstStyle/>
        <a:p>
          <a:endParaRPr lang="lt-LT" dirty="0"/>
        </a:p>
      </dgm:t>
    </dgm:pt>
    <dgm:pt modelId="{F3CFA2B0-8DF8-4AD2-AFE9-1F93C6C0DD30}" type="sibTrans" cxnId="{73A83A7E-FA4F-4E44-BFF9-B66240822A6F}">
      <dgm:prSet/>
      <dgm:spPr/>
      <dgm:t>
        <a:bodyPr/>
        <a:lstStyle/>
        <a:p>
          <a:endParaRPr lang="lt-LT"/>
        </a:p>
      </dgm:t>
    </dgm:pt>
    <dgm:pt modelId="{9ADD3B85-3793-42BF-BA69-756B75361A06}">
      <dgm:prSet custT="1"/>
      <dgm:spPr>
        <a:solidFill>
          <a:schemeClr val="tx1">
            <a:lumMod val="75000"/>
            <a:lumOff val="25000"/>
          </a:schemeClr>
        </a:solidFill>
      </dgm:spPr>
      <dgm:t>
        <a:bodyPr/>
        <a:lstStyle/>
        <a:p>
          <a:r>
            <a:rPr lang="lt-LT" sz="1400" b="1" dirty="0">
              <a:solidFill>
                <a:schemeClr val="bg1"/>
              </a:solidFill>
            </a:rPr>
            <a:t>178,9 tūkst. Eur gauta pardavus AB „Šiaulių bankas“ akcijas</a:t>
          </a:r>
        </a:p>
      </dgm:t>
    </dgm:pt>
    <dgm:pt modelId="{696688ED-1CAE-463B-A79A-A5308CF6EC48}" type="parTrans" cxnId="{84EB797C-EE31-4F81-BC6D-FD6A888A5E4D}">
      <dgm:prSet/>
      <dgm:spPr/>
      <dgm:t>
        <a:bodyPr/>
        <a:lstStyle/>
        <a:p>
          <a:endParaRPr lang="lt-LT" dirty="0"/>
        </a:p>
      </dgm:t>
    </dgm:pt>
    <dgm:pt modelId="{EE5BD80C-EA18-4738-A70F-7663CC2EA630}" type="sibTrans" cxnId="{84EB797C-EE31-4F81-BC6D-FD6A888A5E4D}">
      <dgm:prSet/>
      <dgm:spPr/>
      <dgm:t>
        <a:bodyPr/>
        <a:lstStyle/>
        <a:p>
          <a:endParaRPr lang="lt-LT"/>
        </a:p>
      </dgm:t>
    </dgm:pt>
    <dgm:pt modelId="{52B5C531-A9BA-4E60-9B86-714984E9E4F9}">
      <dgm:prSet custT="1"/>
      <dgm:spPr>
        <a:solidFill>
          <a:schemeClr val="accent4">
            <a:lumMod val="75000"/>
          </a:schemeClr>
        </a:solidFill>
      </dgm:spPr>
      <dgm:t>
        <a:bodyPr/>
        <a:lstStyle/>
        <a:p>
          <a:r>
            <a:rPr lang="lt-LT" sz="1500" b="1" dirty="0">
              <a:solidFill>
                <a:schemeClr val="bg1"/>
              </a:solidFill>
            </a:rPr>
            <a:t>Investicijų sutartys už  25 mln. </a:t>
          </a:r>
          <a:r>
            <a:rPr lang="lt-LT" sz="1500" b="1" dirty="0" err="1">
              <a:solidFill>
                <a:schemeClr val="bg1"/>
              </a:solidFill>
            </a:rPr>
            <a:t>Eur</a:t>
          </a:r>
          <a:r>
            <a:rPr lang="lt-LT" sz="1500" b="1" dirty="0">
              <a:solidFill>
                <a:schemeClr val="bg1"/>
              </a:solidFill>
            </a:rPr>
            <a:t>  Šiaulių pramoniniame parke</a:t>
          </a:r>
        </a:p>
      </dgm:t>
    </dgm:pt>
    <dgm:pt modelId="{1A49C49E-7E61-4047-9B15-783A3BBC3342}" type="parTrans" cxnId="{2DF25D93-F4D1-4FF1-97D9-F68FDFD4F7E0}">
      <dgm:prSet/>
      <dgm:spPr/>
      <dgm:t>
        <a:bodyPr/>
        <a:lstStyle/>
        <a:p>
          <a:endParaRPr lang="lt-LT" dirty="0"/>
        </a:p>
      </dgm:t>
    </dgm:pt>
    <dgm:pt modelId="{7E836727-FCAC-47D4-9CA2-88470389B611}" type="sibTrans" cxnId="{2DF25D93-F4D1-4FF1-97D9-F68FDFD4F7E0}">
      <dgm:prSet/>
      <dgm:spPr/>
      <dgm:t>
        <a:bodyPr/>
        <a:lstStyle/>
        <a:p>
          <a:endParaRPr lang="lt-LT"/>
        </a:p>
      </dgm:t>
    </dgm:pt>
    <dgm:pt modelId="{66E15E3B-5747-468E-834E-1D3E9EF17426}" type="pres">
      <dgm:prSet presAssocID="{D95D6094-8DEA-403E-83AE-195E3D0DC734}" presName="Name0" presStyleCnt="0">
        <dgm:presLayoutVars>
          <dgm:chMax val="1"/>
          <dgm:dir/>
          <dgm:animLvl val="ctr"/>
          <dgm:resizeHandles val="exact"/>
        </dgm:presLayoutVars>
      </dgm:prSet>
      <dgm:spPr/>
    </dgm:pt>
    <dgm:pt modelId="{7DBFAE24-5EE0-42F4-A30B-30CA90DEA88F}" type="pres">
      <dgm:prSet presAssocID="{A2F4F691-5896-4952-B10E-87091087C04C}" presName="centerShape" presStyleLbl="node0" presStyleIdx="0" presStyleCnt="1" custScaleX="167354" custScaleY="169395"/>
      <dgm:spPr/>
    </dgm:pt>
    <dgm:pt modelId="{8FFF4DE8-F9DC-485F-88A1-0E9AAE1F241D}" type="pres">
      <dgm:prSet presAssocID="{F4BC7917-AE20-460A-AAF5-401176DA5BD9}" presName="parTrans" presStyleLbl="sibTrans2D1" presStyleIdx="0" presStyleCnt="6"/>
      <dgm:spPr/>
    </dgm:pt>
    <dgm:pt modelId="{30196E17-C227-4917-9120-611BAE98D2A3}" type="pres">
      <dgm:prSet presAssocID="{F4BC7917-AE20-460A-AAF5-401176DA5BD9}" presName="connectorText" presStyleLbl="sibTrans2D1" presStyleIdx="0" presStyleCnt="6"/>
      <dgm:spPr/>
    </dgm:pt>
    <dgm:pt modelId="{904CB41F-4FF8-4388-BA26-A7185ED1D193}" type="pres">
      <dgm:prSet presAssocID="{4D5B1E27-A1C5-4B6A-816E-11A0DF29C68F}" presName="node" presStyleLbl="node1" presStyleIdx="0" presStyleCnt="6" custRadScaleRad="100889" custRadScaleInc="2631">
        <dgm:presLayoutVars>
          <dgm:bulletEnabled val="1"/>
        </dgm:presLayoutVars>
      </dgm:prSet>
      <dgm:spPr/>
    </dgm:pt>
    <dgm:pt modelId="{7125D48B-BE7E-4F01-9BF7-BA147A9F6D40}" type="pres">
      <dgm:prSet presAssocID="{1A49C49E-7E61-4047-9B15-783A3BBC3342}" presName="parTrans" presStyleLbl="sibTrans2D1" presStyleIdx="1" presStyleCnt="6"/>
      <dgm:spPr/>
    </dgm:pt>
    <dgm:pt modelId="{4DD515B2-C12B-4ABE-8DE2-F8BD2AFA98BB}" type="pres">
      <dgm:prSet presAssocID="{1A49C49E-7E61-4047-9B15-783A3BBC3342}" presName="connectorText" presStyleLbl="sibTrans2D1" presStyleIdx="1" presStyleCnt="6"/>
      <dgm:spPr/>
    </dgm:pt>
    <dgm:pt modelId="{E1E63E9D-005E-47D9-A3C8-B5697D7C5B39}" type="pres">
      <dgm:prSet presAssocID="{52B5C531-A9BA-4E60-9B86-714984E9E4F9}" presName="node" presStyleLbl="node1" presStyleIdx="1" presStyleCnt="6" custScaleX="125081" custScaleY="122376" custRadScaleRad="108993" custRadScaleInc="-394984">
        <dgm:presLayoutVars>
          <dgm:bulletEnabled val="1"/>
        </dgm:presLayoutVars>
      </dgm:prSet>
      <dgm:spPr/>
    </dgm:pt>
    <dgm:pt modelId="{87756178-F587-40A1-A40F-8E97508E9160}" type="pres">
      <dgm:prSet presAssocID="{3F557233-B2A2-4CFA-9121-F9BFB7919C77}" presName="parTrans" presStyleLbl="sibTrans2D1" presStyleIdx="2" presStyleCnt="6"/>
      <dgm:spPr/>
    </dgm:pt>
    <dgm:pt modelId="{50FC9786-71AF-4F34-BECD-0345F92F380D}" type="pres">
      <dgm:prSet presAssocID="{3F557233-B2A2-4CFA-9121-F9BFB7919C77}" presName="connectorText" presStyleLbl="sibTrans2D1" presStyleIdx="2" presStyleCnt="6"/>
      <dgm:spPr/>
    </dgm:pt>
    <dgm:pt modelId="{42213B26-D687-443D-99A6-608F5286039A}" type="pres">
      <dgm:prSet presAssocID="{81EEBC0E-3228-47B3-9509-D4F7A462C871}" presName="node" presStyleLbl="node1" presStyleIdx="2" presStyleCnt="6" custScaleX="124845" custScaleY="125162" custRadScaleRad="109723" custRadScaleInc="-198541">
        <dgm:presLayoutVars>
          <dgm:bulletEnabled val="1"/>
        </dgm:presLayoutVars>
      </dgm:prSet>
      <dgm:spPr/>
    </dgm:pt>
    <dgm:pt modelId="{E91F97DE-F995-44B4-BA93-873BCC501112}" type="pres">
      <dgm:prSet presAssocID="{240DEF63-1A54-4434-ABB4-1ACB6DA0B4E0}" presName="parTrans" presStyleLbl="sibTrans2D1" presStyleIdx="3" presStyleCnt="6"/>
      <dgm:spPr/>
    </dgm:pt>
    <dgm:pt modelId="{1C07352B-A326-4195-A30E-9812424D753F}" type="pres">
      <dgm:prSet presAssocID="{240DEF63-1A54-4434-ABB4-1ACB6DA0B4E0}" presName="connectorText" presStyleLbl="sibTrans2D1" presStyleIdx="3" presStyleCnt="6"/>
      <dgm:spPr/>
    </dgm:pt>
    <dgm:pt modelId="{108E5945-7819-41FA-93AE-54F3258CF17B}" type="pres">
      <dgm:prSet presAssocID="{B7D75681-A624-4675-834A-FB03BB7F10F8}" presName="node" presStyleLbl="node1" presStyleIdx="3" presStyleCnt="6" custScaleX="100471" custScaleY="101816" custRadScaleRad="101482" custRadScaleInc="-2506">
        <dgm:presLayoutVars>
          <dgm:bulletEnabled val="1"/>
        </dgm:presLayoutVars>
      </dgm:prSet>
      <dgm:spPr/>
    </dgm:pt>
    <dgm:pt modelId="{F7C66C80-1FE9-44EF-9593-E5D1515CCCF5}" type="pres">
      <dgm:prSet presAssocID="{696688ED-1CAE-463B-A79A-A5308CF6EC48}" presName="parTrans" presStyleLbl="sibTrans2D1" presStyleIdx="4" presStyleCnt="6"/>
      <dgm:spPr/>
    </dgm:pt>
    <dgm:pt modelId="{BA072D09-D496-464E-8CDF-9386A5F62FA4}" type="pres">
      <dgm:prSet presAssocID="{696688ED-1CAE-463B-A79A-A5308CF6EC48}" presName="connectorText" presStyleLbl="sibTrans2D1" presStyleIdx="4" presStyleCnt="6"/>
      <dgm:spPr/>
    </dgm:pt>
    <dgm:pt modelId="{761EF5C6-D069-4296-840A-6ABEA4BE8F3F}" type="pres">
      <dgm:prSet presAssocID="{9ADD3B85-3793-42BF-BA69-756B75361A06}" presName="node" presStyleLbl="node1" presStyleIdx="4" presStyleCnt="6" custScaleX="126784" custScaleY="129200" custRadScaleRad="105282" custRadScaleInc="-403768">
        <dgm:presLayoutVars>
          <dgm:bulletEnabled val="1"/>
        </dgm:presLayoutVars>
      </dgm:prSet>
      <dgm:spPr/>
    </dgm:pt>
    <dgm:pt modelId="{87AF2ACF-D62D-4581-B1C2-32CF215DA35D}" type="pres">
      <dgm:prSet presAssocID="{DCB9BFAD-C769-4C70-912F-906638713874}" presName="parTrans" presStyleLbl="sibTrans2D1" presStyleIdx="5" presStyleCnt="6"/>
      <dgm:spPr/>
    </dgm:pt>
    <dgm:pt modelId="{F2155B61-9FE3-4F1C-ADA4-75B6223D34A7}" type="pres">
      <dgm:prSet presAssocID="{DCB9BFAD-C769-4C70-912F-906638713874}" presName="connectorText" presStyleLbl="sibTrans2D1" presStyleIdx="5" presStyleCnt="6"/>
      <dgm:spPr/>
    </dgm:pt>
    <dgm:pt modelId="{665C49E4-3FAA-491D-9B9D-1F4068285C64}" type="pres">
      <dgm:prSet presAssocID="{0D0ABA34-B7E0-4348-AFCA-50BDA2FC1AAB}" presName="node" presStyleLbl="node1" presStyleIdx="5" presStyleCnt="6" custScaleX="125505" custScaleY="127663" custRadScaleRad="107973" custRadScaleInc="-197193">
        <dgm:presLayoutVars>
          <dgm:bulletEnabled val="1"/>
        </dgm:presLayoutVars>
      </dgm:prSet>
      <dgm:spPr/>
    </dgm:pt>
  </dgm:ptLst>
  <dgm:cxnLst>
    <dgm:cxn modelId="{D2B1BA00-F1BE-4A9B-9B27-132FC0564249}" srcId="{A2F4F691-5896-4952-B10E-87091087C04C}" destId="{0D0ABA34-B7E0-4348-AFCA-50BDA2FC1AAB}" srcOrd="5" destOrd="0" parTransId="{DCB9BFAD-C769-4C70-912F-906638713874}" sibTransId="{AA2E0654-0508-4F14-A276-41F6ECA4307C}"/>
    <dgm:cxn modelId="{C8D9CD02-41D5-41E6-80AA-E1716FFF905A}" type="presOf" srcId="{240DEF63-1A54-4434-ABB4-1ACB6DA0B4E0}" destId="{E91F97DE-F995-44B4-BA93-873BCC501112}" srcOrd="0" destOrd="0" presId="urn:microsoft.com/office/officeart/2005/8/layout/radial5"/>
    <dgm:cxn modelId="{E2CE6505-27C0-479A-8D0A-7FE8EC03138D}" type="presOf" srcId="{3F557233-B2A2-4CFA-9121-F9BFB7919C77}" destId="{87756178-F587-40A1-A40F-8E97508E9160}" srcOrd="0" destOrd="0" presId="urn:microsoft.com/office/officeart/2005/8/layout/radial5"/>
    <dgm:cxn modelId="{F28C2207-F3B0-4943-9037-506CAC901219}" type="presOf" srcId="{D95D6094-8DEA-403E-83AE-195E3D0DC734}" destId="{66E15E3B-5747-468E-834E-1D3E9EF17426}" srcOrd="0" destOrd="0" presId="urn:microsoft.com/office/officeart/2005/8/layout/radial5"/>
    <dgm:cxn modelId="{D74BC026-0BC3-4654-BA1C-D1B77FB1A512}" type="presOf" srcId="{F4BC7917-AE20-460A-AAF5-401176DA5BD9}" destId="{30196E17-C227-4917-9120-611BAE98D2A3}" srcOrd="1" destOrd="0" presId="urn:microsoft.com/office/officeart/2005/8/layout/radial5"/>
    <dgm:cxn modelId="{6966CC28-476B-4944-A07A-77D857178B81}" type="presOf" srcId="{DCB9BFAD-C769-4C70-912F-906638713874}" destId="{87AF2ACF-D62D-4581-B1C2-32CF215DA35D}" srcOrd="0" destOrd="0" presId="urn:microsoft.com/office/officeart/2005/8/layout/radial5"/>
    <dgm:cxn modelId="{B9D34E29-3598-46D0-B0E2-AF501F176BB5}" type="presOf" srcId="{3F557233-B2A2-4CFA-9121-F9BFB7919C77}" destId="{50FC9786-71AF-4F34-BECD-0345F92F380D}" srcOrd="1" destOrd="0" presId="urn:microsoft.com/office/officeart/2005/8/layout/radial5"/>
    <dgm:cxn modelId="{0594A333-E529-4A65-A6E1-893D364D29D3}" type="presOf" srcId="{81EEBC0E-3228-47B3-9509-D4F7A462C871}" destId="{42213B26-D687-443D-99A6-608F5286039A}" srcOrd="0" destOrd="0" presId="urn:microsoft.com/office/officeart/2005/8/layout/radial5"/>
    <dgm:cxn modelId="{187CCA43-F0EA-4C94-992C-B84BD8A543ED}" type="presOf" srcId="{0D0ABA34-B7E0-4348-AFCA-50BDA2FC1AAB}" destId="{665C49E4-3FAA-491D-9B9D-1F4068285C64}" srcOrd="0" destOrd="0" presId="urn:microsoft.com/office/officeart/2005/8/layout/radial5"/>
    <dgm:cxn modelId="{7D04AF47-FE7D-444D-8383-E8BB6B8F3271}" type="presOf" srcId="{F4BC7917-AE20-460A-AAF5-401176DA5BD9}" destId="{8FFF4DE8-F9DC-485F-88A1-0E9AAE1F241D}" srcOrd="0" destOrd="0" presId="urn:microsoft.com/office/officeart/2005/8/layout/radial5"/>
    <dgm:cxn modelId="{8276DB68-3297-44BE-8209-2E8B7AAC6658}" type="presOf" srcId="{4D5B1E27-A1C5-4B6A-816E-11A0DF29C68F}" destId="{904CB41F-4FF8-4388-BA26-A7185ED1D193}" srcOrd="0" destOrd="0" presId="urn:microsoft.com/office/officeart/2005/8/layout/radial5"/>
    <dgm:cxn modelId="{1FFC6579-8A0E-4CA2-A192-D15DFE82A3A6}" srcId="{D95D6094-8DEA-403E-83AE-195E3D0DC734}" destId="{A2F4F691-5896-4952-B10E-87091087C04C}" srcOrd="0" destOrd="0" parTransId="{40A2DAF0-603B-4DE7-BAF9-35E47216C31B}" sibTransId="{0B63AA5F-D5DD-459A-91C5-5D4D4F599FDF}"/>
    <dgm:cxn modelId="{AB89C17A-EBDF-4DA9-BB83-9460D41B4F53}" type="presOf" srcId="{B7D75681-A624-4675-834A-FB03BB7F10F8}" destId="{108E5945-7819-41FA-93AE-54F3258CF17B}" srcOrd="0" destOrd="0" presId="urn:microsoft.com/office/officeart/2005/8/layout/radial5"/>
    <dgm:cxn modelId="{84EB797C-EE31-4F81-BC6D-FD6A888A5E4D}" srcId="{A2F4F691-5896-4952-B10E-87091087C04C}" destId="{9ADD3B85-3793-42BF-BA69-756B75361A06}" srcOrd="4" destOrd="0" parTransId="{696688ED-1CAE-463B-A79A-A5308CF6EC48}" sibTransId="{EE5BD80C-EA18-4738-A70F-7663CC2EA630}"/>
    <dgm:cxn modelId="{73A83A7E-FA4F-4E44-BFF9-B66240822A6F}" srcId="{A2F4F691-5896-4952-B10E-87091087C04C}" destId="{81EEBC0E-3228-47B3-9509-D4F7A462C871}" srcOrd="2" destOrd="0" parTransId="{3F557233-B2A2-4CFA-9121-F9BFB7919C77}" sibTransId="{F3CFA2B0-8DF8-4AD2-AFE9-1F93C6C0DD30}"/>
    <dgm:cxn modelId="{0D8D6784-D114-41CE-864D-CFF18B474C57}" type="presOf" srcId="{240DEF63-1A54-4434-ABB4-1ACB6DA0B4E0}" destId="{1C07352B-A326-4195-A30E-9812424D753F}" srcOrd="1" destOrd="0" presId="urn:microsoft.com/office/officeart/2005/8/layout/radial5"/>
    <dgm:cxn modelId="{93F7AD89-3CDE-48CC-9FB5-F0E6F5773961}" type="presOf" srcId="{DCB9BFAD-C769-4C70-912F-906638713874}" destId="{F2155B61-9FE3-4F1C-ADA4-75B6223D34A7}" srcOrd="1" destOrd="0" presId="urn:microsoft.com/office/officeart/2005/8/layout/radial5"/>
    <dgm:cxn modelId="{2DF25D93-F4D1-4FF1-97D9-F68FDFD4F7E0}" srcId="{A2F4F691-5896-4952-B10E-87091087C04C}" destId="{52B5C531-A9BA-4E60-9B86-714984E9E4F9}" srcOrd="1" destOrd="0" parTransId="{1A49C49E-7E61-4047-9B15-783A3BBC3342}" sibTransId="{7E836727-FCAC-47D4-9CA2-88470389B611}"/>
    <dgm:cxn modelId="{E0397E96-BC2B-49C4-A301-561CA7D795A8}" type="presOf" srcId="{1A49C49E-7E61-4047-9B15-783A3BBC3342}" destId="{7125D48B-BE7E-4F01-9BF7-BA147A9F6D40}" srcOrd="0" destOrd="0" presId="urn:microsoft.com/office/officeart/2005/8/layout/radial5"/>
    <dgm:cxn modelId="{2393A798-2952-4504-8FE2-3C36F22E69F9}" type="presOf" srcId="{52B5C531-A9BA-4E60-9B86-714984E9E4F9}" destId="{E1E63E9D-005E-47D9-A3C8-B5697D7C5B39}" srcOrd="0" destOrd="0" presId="urn:microsoft.com/office/officeart/2005/8/layout/radial5"/>
    <dgm:cxn modelId="{52EFF6A1-D986-4F70-B828-00E066FAC4F8}" type="presOf" srcId="{1A49C49E-7E61-4047-9B15-783A3BBC3342}" destId="{4DD515B2-C12B-4ABE-8DE2-F8BD2AFA98BB}" srcOrd="1" destOrd="0" presId="urn:microsoft.com/office/officeart/2005/8/layout/radial5"/>
    <dgm:cxn modelId="{866786AA-9CA2-4465-B693-7710013113B1}" type="presOf" srcId="{A2F4F691-5896-4952-B10E-87091087C04C}" destId="{7DBFAE24-5EE0-42F4-A30B-30CA90DEA88F}" srcOrd="0" destOrd="0" presId="urn:microsoft.com/office/officeart/2005/8/layout/radial5"/>
    <dgm:cxn modelId="{2BEE8AB7-7DB5-46BD-BE6D-DB14C932230B}" srcId="{A2F4F691-5896-4952-B10E-87091087C04C}" destId="{B7D75681-A624-4675-834A-FB03BB7F10F8}" srcOrd="3" destOrd="0" parTransId="{240DEF63-1A54-4434-ABB4-1ACB6DA0B4E0}" sibTransId="{C1BF99A7-7402-4E53-A93B-8A7537CC6127}"/>
    <dgm:cxn modelId="{B67C89BE-1C99-4E45-9E9A-8293AC211179}" type="presOf" srcId="{696688ED-1CAE-463B-A79A-A5308CF6EC48}" destId="{F7C66C80-1FE9-44EF-9593-E5D1515CCCF5}" srcOrd="0" destOrd="0" presId="urn:microsoft.com/office/officeart/2005/8/layout/radial5"/>
    <dgm:cxn modelId="{3BE915D0-D948-47CA-A5E8-00754246ADC5}" type="presOf" srcId="{696688ED-1CAE-463B-A79A-A5308CF6EC48}" destId="{BA072D09-D496-464E-8CDF-9386A5F62FA4}" srcOrd="1" destOrd="0" presId="urn:microsoft.com/office/officeart/2005/8/layout/radial5"/>
    <dgm:cxn modelId="{86A8E2D9-97FE-4602-9009-2A4AEF64646F}" type="presOf" srcId="{9ADD3B85-3793-42BF-BA69-756B75361A06}" destId="{761EF5C6-D069-4296-840A-6ABEA4BE8F3F}" srcOrd="0" destOrd="0" presId="urn:microsoft.com/office/officeart/2005/8/layout/radial5"/>
    <dgm:cxn modelId="{EB62F4E2-1D11-476C-B04F-4762DD8628C4}" srcId="{A2F4F691-5896-4952-B10E-87091087C04C}" destId="{4D5B1E27-A1C5-4B6A-816E-11A0DF29C68F}" srcOrd="0" destOrd="0" parTransId="{F4BC7917-AE20-460A-AAF5-401176DA5BD9}" sibTransId="{D7670746-A7D5-4BA4-B257-76D9BFE62052}"/>
    <dgm:cxn modelId="{47B61345-2B7E-4706-8ABD-D16DCCB65995}" type="presParOf" srcId="{66E15E3B-5747-468E-834E-1D3E9EF17426}" destId="{7DBFAE24-5EE0-42F4-A30B-30CA90DEA88F}" srcOrd="0" destOrd="0" presId="urn:microsoft.com/office/officeart/2005/8/layout/radial5"/>
    <dgm:cxn modelId="{515C29FF-787E-42A9-B528-1481044DA6E9}" type="presParOf" srcId="{66E15E3B-5747-468E-834E-1D3E9EF17426}" destId="{8FFF4DE8-F9DC-485F-88A1-0E9AAE1F241D}" srcOrd="1" destOrd="0" presId="urn:microsoft.com/office/officeart/2005/8/layout/radial5"/>
    <dgm:cxn modelId="{A6F30304-FCB0-42AB-8312-B19D2322D9E7}" type="presParOf" srcId="{8FFF4DE8-F9DC-485F-88A1-0E9AAE1F241D}" destId="{30196E17-C227-4917-9120-611BAE98D2A3}" srcOrd="0" destOrd="0" presId="urn:microsoft.com/office/officeart/2005/8/layout/radial5"/>
    <dgm:cxn modelId="{436ECC2F-BDFE-4DFF-B3E6-102E7C1B1E5A}" type="presParOf" srcId="{66E15E3B-5747-468E-834E-1D3E9EF17426}" destId="{904CB41F-4FF8-4388-BA26-A7185ED1D193}" srcOrd="2" destOrd="0" presId="urn:microsoft.com/office/officeart/2005/8/layout/radial5"/>
    <dgm:cxn modelId="{69A04AAD-D2D7-4A2F-B6E2-1A839DBB5183}" type="presParOf" srcId="{66E15E3B-5747-468E-834E-1D3E9EF17426}" destId="{7125D48B-BE7E-4F01-9BF7-BA147A9F6D40}" srcOrd="3" destOrd="0" presId="urn:microsoft.com/office/officeart/2005/8/layout/radial5"/>
    <dgm:cxn modelId="{353E5EDC-8350-47B1-8B05-603EB4A354A8}" type="presParOf" srcId="{7125D48B-BE7E-4F01-9BF7-BA147A9F6D40}" destId="{4DD515B2-C12B-4ABE-8DE2-F8BD2AFA98BB}" srcOrd="0" destOrd="0" presId="urn:microsoft.com/office/officeart/2005/8/layout/radial5"/>
    <dgm:cxn modelId="{D6C0DBA0-E246-4903-9A86-0C3891E69C52}" type="presParOf" srcId="{66E15E3B-5747-468E-834E-1D3E9EF17426}" destId="{E1E63E9D-005E-47D9-A3C8-B5697D7C5B39}" srcOrd="4" destOrd="0" presId="urn:microsoft.com/office/officeart/2005/8/layout/radial5"/>
    <dgm:cxn modelId="{D2662D91-E0AB-48F7-BB38-41578B9D8D19}" type="presParOf" srcId="{66E15E3B-5747-468E-834E-1D3E9EF17426}" destId="{87756178-F587-40A1-A40F-8E97508E9160}" srcOrd="5" destOrd="0" presId="urn:microsoft.com/office/officeart/2005/8/layout/radial5"/>
    <dgm:cxn modelId="{2B67145B-4F20-407B-8885-7D2257DF1555}" type="presParOf" srcId="{87756178-F587-40A1-A40F-8E97508E9160}" destId="{50FC9786-71AF-4F34-BECD-0345F92F380D}" srcOrd="0" destOrd="0" presId="urn:microsoft.com/office/officeart/2005/8/layout/radial5"/>
    <dgm:cxn modelId="{0EF5C7ED-F962-4E9C-832F-598AD11BC1F1}" type="presParOf" srcId="{66E15E3B-5747-468E-834E-1D3E9EF17426}" destId="{42213B26-D687-443D-99A6-608F5286039A}" srcOrd="6" destOrd="0" presId="urn:microsoft.com/office/officeart/2005/8/layout/radial5"/>
    <dgm:cxn modelId="{36743856-1731-4E05-8694-A25318C97D5C}" type="presParOf" srcId="{66E15E3B-5747-468E-834E-1D3E9EF17426}" destId="{E91F97DE-F995-44B4-BA93-873BCC501112}" srcOrd="7" destOrd="0" presId="urn:microsoft.com/office/officeart/2005/8/layout/radial5"/>
    <dgm:cxn modelId="{257A54E9-E13B-4F0C-BF85-9F5AF6215F88}" type="presParOf" srcId="{E91F97DE-F995-44B4-BA93-873BCC501112}" destId="{1C07352B-A326-4195-A30E-9812424D753F}" srcOrd="0" destOrd="0" presId="urn:microsoft.com/office/officeart/2005/8/layout/radial5"/>
    <dgm:cxn modelId="{51AC6C24-241C-4313-8383-1AD658C56F6E}" type="presParOf" srcId="{66E15E3B-5747-468E-834E-1D3E9EF17426}" destId="{108E5945-7819-41FA-93AE-54F3258CF17B}" srcOrd="8" destOrd="0" presId="urn:microsoft.com/office/officeart/2005/8/layout/radial5"/>
    <dgm:cxn modelId="{EE5A4259-F5E1-4766-8980-5C54DACED0F5}" type="presParOf" srcId="{66E15E3B-5747-468E-834E-1D3E9EF17426}" destId="{F7C66C80-1FE9-44EF-9593-E5D1515CCCF5}" srcOrd="9" destOrd="0" presId="urn:microsoft.com/office/officeart/2005/8/layout/radial5"/>
    <dgm:cxn modelId="{29C21389-7F69-4E91-BDF5-B3ED2A5E5383}" type="presParOf" srcId="{F7C66C80-1FE9-44EF-9593-E5D1515CCCF5}" destId="{BA072D09-D496-464E-8CDF-9386A5F62FA4}" srcOrd="0" destOrd="0" presId="urn:microsoft.com/office/officeart/2005/8/layout/radial5"/>
    <dgm:cxn modelId="{D4738FF2-5E63-4E12-979B-A92AB4FBED28}" type="presParOf" srcId="{66E15E3B-5747-468E-834E-1D3E9EF17426}" destId="{761EF5C6-D069-4296-840A-6ABEA4BE8F3F}" srcOrd="10" destOrd="0" presId="urn:microsoft.com/office/officeart/2005/8/layout/radial5"/>
    <dgm:cxn modelId="{A6FEB49A-4D15-4216-8D41-71E8363543B5}" type="presParOf" srcId="{66E15E3B-5747-468E-834E-1D3E9EF17426}" destId="{87AF2ACF-D62D-4581-B1C2-32CF215DA35D}" srcOrd="11" destOrd="0" presId="urn:microsoft.com/office/officeart/2005/8/layout/radial5"/>
    <dgm:cxn modelId="{45045176-83D8-4AF2-8329-1C723BAAF9D2}" type="presParOf" srcId="{87AF2ACF-D62D-4581-B1C2-32CF215DA35D}" destId="{F2155B61-9FE3-4F1C-ADA4-75B6223D34A7}" srcOrd="0" destOrd="0" presId="urn:microsoft.com/office/officeart/2005/8/layout/radial5"/>
    <dgm:cxn modelId="{92F38DE5-47FE-451F-84C2-433B6F1FC1AD}" type="presParOf" srcId="{66E15E3B-5747-468E-834E-1D3E9EF17426}" destId="{665C49E4-3FAA-491D-9B9D-1F4068285C64}" srcOrd="12"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BFAE24-5EE0-42F4-A30B-30CA90DEA88F}">
      <dsp:nvSpPr>
        <dsp:cNvPr id="0" name=""/>
        <dsp:cNvSpPr/>
      </dsp:nvSpPr>
      <dsp:spPr>
        <a:xfrm>
          <a:off x="3033682" y="1705262"/>
          <a:ext cx="1971167" cy="1995207"/>
        </a:xfrm>
        <a:prstGeom prst="ellipse">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lt-LT" sz="1800" b="1" kern="1200" dirty="0">
              <a:solidFill>
                <a:schemeClr val="tx1"/>
              </a:solidFill>
            </a:rPr>
            <a:t>Ekonomika, investicijos, verslas, turtas</a:t>
          </a:r>
        </a:p>
      </dsp:txBody>
      <dsp:txXfrm>
        <a:off x="3322353" y="1997453"/>
        <a:ext cx="1393825" cy="1410825"/>
      </dsp:txXfrm>
    </dsp:sp>
    <dsp:sp modelId="{8FFF4DE8-F9DC-485F-88A1-0E9AAE1F241D}">
      <dsp:nvSpPr>
        <dsp:cNvPr id="0" name=""/>
        <dsp:cNvSpPr/>
      </dsp:nvSpPr>
      <dsp:spPr>
        <a:xfrm rot="16247774">
          <a:off x="3959944" y="1325753"/>
          <a:ext cx="150189" cy="48436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lt-LT" sz="2000" kern="1200" dirty="0"/>
        </a:p>
      </dsp:txBody>
      <dsp:txXfrm>
        <a:off x="3982159" y="1445152"/>
        <a:ext cx="105132" cy="290620"/>
      </dsp:txXfrm>
    </dsp:sp>
    <dsp:sp modelId="{904CB41F-4FF8-4388-BA26-A7185ED1D193}">
      <dsp:nvSpPr>
        <dsp:cNvPr id="0" name=""/>
        <dsp:cNvSpPr/>
      </dsp:nvSpPr>
      <dsp:spPr>
        <a:xfrm>
          <a:off x="3334661" y="-2527"/>
          <a:ext cx="1424607" cy="1424607"/>
        </a:xfrm>
        <a:prstGeom prst="ellips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lt-LT" sz="1400" b="1" kern="1200" dirty="0">
              <a:solidFill>
                <a:schemeClr val="bg1"/>
              </a:solidFill>
            </a:rPr>
            <a:t>Ekonominės plėtros ir investicijų pritraukimo strategija</a:t>
          </a:r>
        </a:p>
      </dsp:txBody>
      <dsp:txXfrm>
        <a:off x="3543290" y="206102"/>
        <a:ext cx="1007349" cy="1007349"/>
      </dsp:txXfrm>
    </dsp:sp>
    <dsp:sp modelId="{7125D48B-BE7E-4F01-9BF7-BA147A9F6D40}">
      <dsp:nvSpPr>
        <dsp:cNvPr id="0" name=""/>
        <dsp:cNvSpPr/>
      </dsp:nvSpPr>
      <dsp:spPr>
        <a:xfrm rot="12690288">
          <a:off x="2974046" y="1868442"/>
          <a:ext cx="157906" cy="484366"/>
        </a:xfrm>
        <a:prstGeom prst="rightArrow">
          <a:avLst>
            <a:gd name="adj1" fmla="val 60000"/>
            <a:gd name="adj2" fmla="val 50000"/>
          </a:avLst>
        </a:prstGeom>
        <a:solidFill>
          <a:schemeClr val="accent3">
            <a:hueOff val="542120"/>
            <a:satOff val="20000"/>
            <a:lumOff val="-294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lt-LT" sz="2000" kern="1200" dirty="0"/>
        </a:p>
      </dsp:txBody>
      <dsp:txXfrm rot="10800000">
        <a:off x="3017927" y="1977693"/>
        <a:ext cx="110534" cy="290620"/>
      </dsp:txXfrm>
    </dsp:sp>
    <dsp:sp modelId="{E1E63E9D-005E-47D9-A3C8-B5697D7C5B39}">
      <dsp:nvSpPr>
        <dsp:cNvPr id="0" name=""/>
        <dsp:cNvSpPr/>
      </dsp:nvSpPr>
      <dsp:spPr>
        <a:xfrm>
          <a:off x="1276190" y="695983"/>
          <a:ext cx="1781913" cy="1743378"/>
        </a:xfrm>
        <a:prstGeom prst="ellipse">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lt-LT" sz="1500" b="1" kern="1200" dirty="0">
              <a:solidFill>
                <a:schemeClr val="bg1"/>
              </a:solidFill>
            </a:rPr>
            <a:t>Investicijų sutartys už  25 mln. </a:t>
          </a:r>
          <a:r>
            <a:rPr lang="lt-LT" sz="1500" b="1" kern="1200" dirty="0" err="1">
              <a:solidFill>
                <a:schemeClr val="bg1"/>
              </a:solidFill>
            </a:rPr>
            <a:t>Eur</a:t>
          </a:r>
          <a:r>
            <a:rPr lang="lt-LT" sz="1500" b="1" kern="1200" dirty="0">
              <a:solidFill>
                <a:schemeClr val="bg1"/>
              </a:solidFill>
            </a:rPr>
            <a:t>  Šiaulių pramoniniame parke</a:t>
          </a:r>
        </a:p>
      </dsp:txBody>
      <dsp:txXfrm>
        <a:off x="1537145" y="951295"/>
        <a:ext cx="1260003" cy="1232754"/>
      </dsp:txXfrm>
    </dsp:sp>
    <dsp:sp modelId="{87756178-F587-40A1-A40F-8E97508E9160}">
      <dsp:nvSpPr>
        <dsp:cNvPr id="0" name=""/>
        <dsp:cNvSpPr/>
      </dsp:nvSpPr>
      <dsp:spPr>
        <a:xfrm rot="19826262">
          <a:off x="4927461" y="1899162"/>
          <a:ext cx="163549" cy="484366"/>
        </a:xfrm>
        <a:prstGeom prst="rightArrow">
          <a:avLst>
            <a:gd name="adj1" fmla="val 60000"/>
            <a:gd name="adj2" fmla="val 50000"/>
          </a:avLst>
        </a:prstGeom>
        <a:solidFill>
          <a:schemeClr val="accent3">
            <a:hueOff val="1084240"/>
            <a:satOff val="40000"/>
            <a:lumOff val="-588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lt-LT" sz="2000" kern="1200" dirty="0"/>
        </a:p>
      </dsp:txBody>
      <dsp:txXfrm>
        <a:off x="4930655" y="2008139"/>
        <a:ext cx="114484" cy="290620"/>
      </dsp:txXfrm>
    </dsp:sp>
    <dsp:sp modelId="{42213B26-D687-443D-99A6-608F5286039A}">
      <dsp:nvSpPr>
        <dsp:cNvPr id="0" name=""/>
        <dsp:cNvSpPr/>
      </dsp:nvSpPr>
      <dsp:spPr>
        <a:xfrm>
          <a:off x="5032179" y="732393"/>
          <a:ext cx="1778551" cy="1783067"/>
        </a:xfrm>
        <a:prstGeom prst="ellipse">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lt-LT" sz="1400" b="1" kern="1200" dirty="0">
              <a:solidFill>
                <a:schemeClr val="bg1"/>
              </a:solidFill>
            </a:rPr>
            <a:t>2,5 mln. Eur valdomų įmonių grynasis pelnas </a:t>
          </a:r>
        </a:p>
      </dsp:txBody>
      <dsp:txXfrm>
        <a:off x="5292642" y="993517"/>
        <a:ext cx="1257625" cy="1260819"/>
      </dsp:txXfrm>
    </dsp:sp>
    <dsp:sp modelId="{E91F97DE-F995-44B4-BA93-873BCC501112}">
      <dsp:nvSpPr>
        <dsp:cNvPr id="0" name=""/>
        <dsp:cNvSpPr/>
      </dsp:nvSpPr>
      <dsp:spPr>
        <a:xfrm rot="5354228">
          <a:off x="3962631" y="3589340"/>
          <a:ext cx="143326" cy="484366"/>
        </a:xfrm>
        <a:prstGeom prst="rightArrow">
          <a:avLst>
            <a:gd name="adj1" fmla="val 60000"/>
            <a:gd name="adj2" fmla="val 50000"/>
          </a:avLst>
        </a:prstGeom>
        <a:solidFill>
          <a:schemeClr val="accent3">
            <a:hueOff val="1626359"/>
            <a:satOff val="60000"/>
            <a:lumOff val="-882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lt-LT" sz="2000" kern="1200" dirty="0"/>
        </a:p>
      </dsp:txBody>
      <dsp:txXfrm>
        <a:off x="3983844" y="3664716"/>
        <a:ext cx="100328" cy="290620"/>
      </dsp:txXfrm>
    </dsp:sp>
    <dsp:sp modelId="{108E5945-7819-41FA-93AE-54F3258CF17B}">
      <dsp:nvSpPr>
        <dsp:cNvPr id="0" name=""/>
        <dsp:cNvSpPr/>
      </dsp:nvSpPr>
      <dsp:spPr>
        <a:xfrm>
          <a:off x="3330145" y="3970715"/>
          <a:ext cx="1431317" cy="1450478"/>
        </a:xfrm>
        <a:prstGeom prst="ellipse">
          <a:avLst/>
        </a:prstGeom>
        <a:solidFill>
          <a:schemeClr val="accent4">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lt-LT" sz="1400" b="1" kern="1200" dirty="0">
              <a:solidFill>
                <a:schemeClr val="bg1"/>
              </a:solidFill>
            </a:rPr>
            <a:t>88,3 mln. Eur </a:t>
          </a:r>
          <a:r>
            <a:rPr lang="lt-LT" sz="1200" b="1" kern="1200" dirty="0">
              <a:solidFill>
                <a:schemeClr val="bg1"/>
              </a:solidFill>
            </a:rPr>
            <a:t>nuosavybės teise valdomas turtas</a:t>
          </a:r>
        </a:p>
      </dsp:txBody>
      <dsp:txXfrm>
        <a:off x="3539757" y="4183133"/>
        <a:ext cx="1012093" cy="1025642"/>
      </dsp:txXfrm>
    </dsp:sp>
    <dsp:sp modelId="{F7C66C80-1FE9-44EF-9593-E5D1515CCCF5}">
      <dsp:nvSpPr>
        <dsp:cNvPr id="0" name=""/>
        <dsp:cNvSpPr/>
      </dsp:nvSpPr>
      <dsp:spPr>
        <a:xfrm rot="1732176">
          <a:off x="4917206" y="2985410"/>
          <a:ext cx="107592" cy="484366"/>
        </a:xfrm>
        <a:prstGeom prst="rightArrow">
          <a:avLst>
            <a:gd name="adj1" fmla="val 60000"/>
            <a:gd name="adj2" fmla="val 50000"/>
          </a:avLst>
        </a:prstGeom>
        <a:solidFill>
          <a:schemeClr val="accent3">
            <a:hueOff val="2168479"/>
            <a:satOff val="80000"/>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lt-LT" sz="2000" kern="1200" dirty="0"/>
        </a:p>
      </dsp:txBody>
      <dsp:txXfrm>
        <a:off x="4919212" y="3074491"/>
        <a:ext cx="75314" cy="290620"/>
      </dsp:txXfrm>
    </dsp:sp>
    <dsp:sp modelId="{761EF5C6-D069-4296-840A-6ABEA4BE8F3F}">
      <dsp:nvSpPr>
        <dsp:cNvPr id="0" name=""/>
        <dsp:cNvSpPr/>
      </dsp:nvSpPr>
      <dsp:spPr>
        <a:xfrm>
          <a:off x="4953759" y="2795696"/>
          <a:ext cx="1806174" cy="1840593"/>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lt-LT" sz="1400" b="1" kern="1200" dirty="0">
              <a:solidFill>
                <a:schemeClr val="bg1"/>
              </a:solidFill>
            </a:rPr>
            <a:t>178,9 tūkst. Eur gauta pardavus AB „Šiaulių bankas“ akcijas</a:t>
          </a:r>
        </a:p>
      </dsp:txBody>
      <dsp:txXfrm>
        <a:off x="5218267" y="3065245"/>
        <a:ext cx="1277158" cy="1301495"/>
      </dsp:txXfrm>
    </dsp:sp>
    <dsp:sp modelId="{87AF2ACF-D62D-4581-B1C2-32CF215DA35D}">
      <dsp:nvSpPr>
        <dsp:cNvPr id="0" name=""/>
        <dsp:cNvSpPr/>
      </dsp:nvSpPr>
      <dsp:spPr>
        <a:xfrm rot="9050526">
          <a:off x="2972934" y="3005114"/>
          <a:ext cx="141004" cy="484366"/>
        </a:xfrm>
        <a:prstGeom prst="rightArrow">
          <a:avLst>
            <a:gd name="adj1" fmla="val 60000"/>
            <a:gd name="adj2" fmla="val 50000"/>
          </a:avLst>
        </a:prstGeom>
        <a:solidFill>
          <a:schemeClr val="accent3">
            <a:hueOff val="2710599"/>
            <a:satOff val="100000"/>
            <a:lumOff val="-147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lt-LT" sz="2000" kern="1200" dirty="0"/>
        </a:p>
      </dsp:txBody>
      <dsp:txXfrm rot="10800000">
        <a:off x="3012555" y="3091682"/>
        <a:ext cx="98703" cy="290620"/>
      </dsp:txXfrm>
    </dsp:sp>
    <dsp:sp modelId="{665C49E4-3FAA-491D-9B9D-1F4068285C64}">
      <dsp:nvSpPr>
        <dsp:cNvPr id="0" name=""/>
        <dsp:cNvSpPr/>
      </dsp:nvSpPr>
      <dsp:spPr>
        <a:xfrm>
          <a:off x="1245991" y="2842009"/>
          <a:ext cx="1787954" cy="1818697"/>
        </a:xfrm>
        <a:prstGeom prst="ellipse">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lt-LT" sz="1400" b="1" kern="1200" dirty="0">
              <a:solidFill>
                <a:schemeClr val="bg1"/>
              </a:solidFill>
            </a:rPr>
            <a:t>113,3 tūkst. Eur gauta pardavus nekilnojamąjį turtą</a:t>
          </a:r>
        </a:p>
      </dsp:txBody>
      <dsp:txXfrm>
        <a:off x="1507831" y="3108351"/>
        <a:ext cx="1264274" cy="1286013"/>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2A2-B69D-4C86-BFEF-4BCC68FB6BDB}" type="datetimeFigureOut">
              <a:rPr lang="en-US" smtClean="0"/>
              <a:t>5/3/2021</a:t>
            </a:fld>
            <a:endParaRPr lang="en-US"/>
          </a:p>
        </p:txBody>
      </p:sp>
      <p:sp>
        <p:nvSpPr>
          <p:cNvPr id="4" name="Skaidrės vaizdo vietos rezervavimo ženkla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1DD3BE-7CA4-4789-9274-9A2AD54874BB}" type="slidenum">
              <a:rPr lang="en-US" smtClean="0"/>
              <a:t>‹#›</a:t>
            </a:fld>
            <a:endParaRPr lang="en-US"/>
          </a:p>
        </p:txBody>
      </p:sp>
    </p:spTree>
    <p:extLst>
      <p:ext uri="{BB962C8B-B14F-4D97-AF65-F5344CB8AC3E}">
        <p14:creationId xmlns:p14="http://schemas.microsoft.com/office/powerpoint/2010/main" val="1176715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8"/>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2pPr>
            <a:lvl3pPr marL="11445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3pPr>
            <a:lvl4pPr marL="16017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4pPr>
            <a:lvl5pPr marL="20589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5pPr>
            <a:lvl6pPr marL="25161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6pPr>
            <a:lvl7pPr marL="29733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7pPr>
            <a:lvl8pPr marL="34305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8pPr>
            <a:lvl9pPr marL="38877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9pPr>
          </a:lstStyle>
          <a:p>
            <a:pPr>
              <a:spcBef>
                <a:spcPct val="0"/>
              </a:spcBef>
              <a:buSzPct val="45000"/>
              <a:buFont typeface="StarSymbol"/>
              <a:buNone/>
            </a:pPr>
            <a:fld id="{3AD3D86E-FBDA-4851-80F3-5C78B62F3FAD}" type="slidenum">
              <a:rPr lang="en-GB" altLang="lt-LT" smtClean="0"/>
              <a:pPr>
                <a:spcBef>
                  <a:spcPct val="0"/>
                </a:spcBef>
                <a:buSzPct val="45000"/>
                <a:buFont typeface="StarSymbol"/>
                <a:buNone/>
              </a:pPr>
              <a:t>25</a:t>
            </a:fld>
            <a:endParaRPr lang="en-GB" altLang="lt-LT"/>
          </a:p>
        </p:txBody>
      </p:sp>
      <p:sp>
        <p:nvSpPr>
          <p:cNvPr id="15363" name="Text Box 1"/>
          <p:cNvSpPr txBox="1">
            <a:spLocks noChangeArrowheads="1"/>
          </p:cNvSpPr>
          <p:nvPr/>
        </p:nvSpPr>
        <p:spPr bwMode="auto">
          <a:xfrm>
            <a:off x="1135063" y="746125"/>
            <a:ext cx="4538662" cy="37274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77" tIns="45789" rIns="91577" bIns="45789"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lnSpc>
                <a:spcPct val="102000"/>
              </a:lnSpc>
              <a:spcBef>
                <a:spcPct val="0"/>
              </a:spcBef>
              <a:buFont typeface="Calibri" panose="020F0502020204030204" pitchFamily="34" charset="0"/>
              <a:buNone/>
            </a:pPr>
            <a:endParaRPr lang="lt-LT" altLang="lt-LT" sz="1800">
              <a:solidFill>
                <a:schemeClr val="bg1"/>
              </a:solidFill>
              <a:latin typeface="Calibri" panose="020F0502020204030204" pitchFamily="34" charset="0"/>
            </a:endParaRPr>
          </a:p>
        </p:txBody>
      </p:sp>
      <p:sp>
        <p:nvSpPr>
          <p:cNvPr id="15364" name="Rectangle 2"/>
          <p:cNvSpPr>
            <a:spLocks noGrp="1" noChangeArrowheads="1"/>
          </p:cNvSpPr>
          <p:nvPr>
            <p:ph type="body"/>
          </p:nvPr>
        </p:nvSpPr>
        <p:spPr>
          <a:xfrm>
            <a:off x="681038" y="4721225"/>
            <a:ext cx="5445125" cy="4473575"/>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lt-LT" altLang="lt-LT"/>
          </a:p>
        </p:txBody>
      </p:sp>
    </p:spTree>
    <p:extLst>
      <p:ext uri="{BB962C8B-B14F-4D97-AF65-F5344CB8AC3E}">
        <p14:creationId xmlns:p14="http://schemas.microsoft.com/office/powerpoint/2010/main" val="2856892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8"/>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2pPr>
            <a:lvl3pPr marL="11445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3pPr>
            <a:lvl4pPr marL="16017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4pPr>
            <a:lvl5pPr marL="20589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5pPr>
            <a:lvl6pPr marL="25161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6pPr>
            <a:lvl7pPr marL="29733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7pPr>
            <a:lvl8pPr marL="34305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8pPr>
            <a:lvl9pPr marL="38877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9pPr>
          </a:lstStyle>
          <a:p>
            <a:pPr>
              <a:spcBef>
                <a:spcPct val="0"/>
              </a:spcBef>
              <a:buSzPct val="45000"/>
              <a:buFont typeface="StarSymbol"/>
              <a:buNone/>
            </a:pPr>
            <a:fld id="{3AD3D86E-FBDA-4851-80F3-5C78B62F3FAD}" type="slidenum">
              <a:rPr lang="en-GB" altLang="lt-LT" smtClean="0"/>
              <a:pPr>
                <a:spcBef>
                  <a:spcPct val="0"/>
                </a:spcBef>
                <a:buSzPct val="45000"/>
                <a:buFont typeface="StarSymbol"/>
                <a:buNone/>
              </a:pPr>
              <a:t>26</a:t>
            </a:fld>
            <a:endParaRPr lang="en-GB" altLang="lt-LT"/>
          </a:p>
        </p:txBody>
      </p:sp>
      <p:sp>
        <p:nvSpPr>
          <p:cNvPr id="15363" name="Text Box 1"/>
          <p:cNvSpPr txBox="1">
            <a:spLocks noChangeArrowheads="1"/>
          </p:cNvSpPr>
          <p:nvPr/>
        </p:nvSpPr>
        <p:spPr bwMode="auto">
          <a:xfrm>
            <a:off x="1135063" y="746125"/>
            <a:ext cx="4538662" cy="37274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77" tIns="45789" rIns="91577" bIns="45789"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lnSpc>
                <a:spcPct val="102000"/>
              </a:lnSpc>
              <a:spcBef>
                <a:spcPct val="0"/>
              </a:spcBef>
              <a:buFont typeface="Calibri" panose="020F0502020204030204" pitchFamily="34" charset="0"/>
              <a:buNone/>
            </a:pPr>
            <a:endParaRPr lang="lt-LT" altLang="lt-LT" sz="1800">
              <a:solidFill>
                <a:schemeClr val="bg1"/>
              </a:solidFill>
              <a:latin typeface="Calibri" panose="020F0502020204030204" pitchFamily="34" charset="0"/>
            </a:endParaRPr>
          </a:p>
        </p:txBody>
      </p:sp>
      <p:sp>
        <p:nvSpPr>
          <p:cNvPr id="15364" name="Rectangle 2"/>
          <p:cNvSpPr>
            <a:spLocks noGrp="1" noChangeArrowheads="1"/>
          </p:cNvSpPr>
          <p:nvPr>
            <p:ph type="body"/>
          </p:nvPr>
        </p:nvSpPr>
        <p:spPr>
          <a:xfrm>
            <a:off x="681038" y="4721225"/>
            <a:ext cx="5445125" cy="4473575"/>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lt-LT" altLang="lt-LT"/>
          </a:p>
        </p:txBody>
      </p:sp>
    </p:spTree>
    <p:extLst>
      <p:ext uri="{BB962C8B-B14F-4D97-AF65-F5344CB8AC3E}">
        <p14:creationId xmlns:p14="http://schemas.microsoft.com/office/powerpoint/2010/main" val="2856892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8"/>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2pPr>
            <a:lvl3pPr marL="11445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3pPr>
            <a:lvl4pPr marL="16017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4pPr>
            <a:lvl5pPr marL="20589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5pPr>
            <a:lvl6pPr marL="25161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6pPr>
            <a:lvl7pPr marL="29733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7pPr>
            <a:lvl8pPr marL="34305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8pPr>
            <a:lvl9pPr marL="38877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9pPr>
          </a:lstStyle>
          <a:p>
            <a:pPr>
              <a:spcBef>
                <a:spcPct val="0"/>
              </a:spcBef>
              <a:buSzPct val="45000"/>
              <a:buFont typeface="StarSymbol"/>
              <a:buNone/>
            </a:pPr>
            <a:fld id="{3AD3D86E-FBDA-4851-80F3-5C78B62F3FAD}" type="slidenum">
              <a:rPr lang="en-GB" altLang="lt-LT" smtClean="0"/>
              <a:pPr>
                <a:spcBef>
                  <a:spcPct val="0"/>
                </a:spcBef>
                <a:buSzPct val="45000"/>
                <a:buFont typeface="StarSymbol"/>
                <a:buNone/>
              </a:pPr>
              <a:t>27</a:t>
            </a:fld>
            <a:endParaRPr lang="en-GB" altLang="lt-LT"/>
          </a:p>
        </p:txBody>
      </p:sp>
      <p:sp>
        <p:nvSpPr>
          <p:cNvPr id="15363" name="Text Box 1"/>
          <p:cNvSpPr txBox="1">
            <a:spLocks noChangeArrowheads="1"/>
          </p:cNvSpPr>
          <p:nvPr/>
        </p:nvSpPr>
        <p:spPr bwMode="auto">
          <a:xfrm>
            <a:off x="1135063" y="746125"/>
            <a:ext cx="4538662" cy="37274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77" tIns="45789" rIns="91577" bIns="45789"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lnSpc>
                <a:spcPct val="102000"/>
              </a:lnSpc>
              <a:spcBef>
                <a:spcPct val="0"/>
              </a:spcBef>
              <a:buFont typeface="Calibri" panose="020F0502020204030204" pitchFamily="34" charset="0"/>
              <a:buNone/>
            </a:pPr>
            <a:endParaRPr lang="lt-LT" altLang="lt-LT" sz="1800">
              <a:solidFill>
                <a:schemeClr val="bg1"/>
              </a:solidFill>
              <a:latin typeface="Calibri" panose="020F0502020204030204" pitchFamily="34" charset="0"/>
            </a:endParaRPr>
          </a:p>
        </p:txBody>
      </p:sp>
      <p:sp>
        <p:nvSpPr>
          <p:cNvPr id="15364" name="Rectangle 2"/>
          <p:cNvSpPr>
            <a:spLocks noGrp="1" noChangeArrowheads="1"/>
          </p:cNvSpPr>
          <p:nvPr>
            <p:ph type="body"/>
          </p:nvPr>
        </p:nvSpPr>
        <p:spPr>
          <a:xfrm>
            <a:off x="681038" y="4721225"/>
            <a:ext cx="5445125" cy="4473575"/>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lt-LT" altLang="lt-LT"/>
          </a:p>
        </p:txBody>
      </p:sp>
    </p:spTree>
    <p:extLst>
      <p:ext uri="{BB962C8B-B14F-4D97-AF65-F5344CB8AC3E}">
        <p14:creationId xmlns:p14="http://schemas.microsoft.com/office/powerpoint/2010/main" val="2856892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8"/>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2pPr>
            <a:lvl3pPr marL="11445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3pPr>
            <a:lvl4pPr marL="16017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4pPr>
            <a:lvl5pPr marL="2058988" indent="-228600">
              <a:spcBef>
                <a:spcPct val="30000"/>
              </a:spcBef>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5pPr>
            <a:lvl6pPr marL="25161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6pPr>
            <a:lvl7pPr marL="29733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7pPr>
            <a:lvl8pPr marL="34305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8pPr>
            <a:lvl9pPr marL="3887788"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9388" algn="l"/>
                <a:tab pos="2174875" algn="l"/>
                <a:tab pos="2898775" algn="l"/>
              </a:tabLst>
              <a:defRPr sz="1200">
                <a:solidFill>
                  <a:srgbClr val="000000"/>
                </a:solidFill>
                <a:latin typeface="Times New Roman" panose="02020603050405020304" pitchFamily="18" charset="0"/>
              </a:defRPr>
            </a:lvl9pPr>
          </a:lstStyle>
          <a:p>
            <a:pPr>
              <a:spcBef>
                <a:spcPct val="0"/>
              </a:spcBef>
              <a:buSzPct val="45000"/>
              <a:buFont typeface="StarSymbol"/>
              <a:buNone/>
            </a:pPr>
            <a:fld id="{3AD3D86E-FBDA-4851-80F3-5C78B62F3FAD}" type="slidenum">
              <a:rPr lang="en-GB" altLang="lt-LT" smtClean="0"/>
              <a:pPr>
                <a:spcBef>
                  <a:spcPct val="0"/>
                </a:spcBef>
                <a:buSzPct val="45000"/>
                <a:buFont typeface="StarSymbol"/>
                <a:buNone/>
              </a:pPr>
              <a:t>28</a:t>
            </a:fld>
            <a:endParaRPr lang="en-GB" altLang="lt-LT"/>
          </a:p>
        </p:txBody>
      </p:sp>
      <p:sp>
        <p:nvSpPr>
          <p:cNvPr id="15363" name="Text Box 1"/>
          <p:cNvSpPr txBox="1">
            <a:spLocks noChangeArrowheads="1"/>
          </p:cNvSpPr>
          <p:nvPr/>
        </p:nvSpPr>
        <p:spPr bwMode="auto">
          <a:xfrm>
            <a:off x="1135063" y="746125"/>
            <a:ext cx="4538662" cy="37274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77" tIns="45789" rIns="91577" bIns="45789"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lnSpc>
                <a:spcPct val="102000"/>
              </a:lnSpc>
              <a:spcBef>
                <a:spcPct val="0"/>
              </a:spcBef>
              <a:buFont typeface="Calibri" panose="020F0502020204030204" pitchFamily="34" charset="0"/>
              <a:buNone/>
            </a:pPr>
            <a:endParaRPr lang="lt-LT" altLang="lt-LT" sz="1800">
              <a:solidFill>
                <a:schemeClr val="bg1"/>
              </a:solidFill>
              <a:latin typeface="Calibri" panose="020F0502020204030204" pitchFamily="34" charset="0"/>
            </a:endParaRPr>
          </a:p>
        </p:txBody>
      </p:sp>
      <p:sp>
        <p:nvSpPr>
          <p:cNvPr id="15364" name="Rectangle 2"/>
          <p:cNvSpPr>
            <a:spLocks noGrp="1" noChangeArrowheads="1"/>
          </p:cNvSpPr>
          <p:nvPr>
            <p:ph type="body"/>
          </p:nvPr>
        </p:nvSpPr>
        <p:spPr>
          <a:xfrm>
            <a:off x="681038" y="4721225"/>
            <a:ext cx="5445125" cy="4473575"/>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lt-LT" altLang="lt-LT"/>
          </a:p>
        </p:txBody>
      </p:sp>
    </p:spTree>
    <p:extLst>
      <p:ext uri="{BB962C8B-B14F-4D97-AF65-F5344CB8AC3E}">
        <p14:creationId xmlns:p14="http://schemas.microsoft.com/office/powerpoint/2010/main" val="2856892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9C16AF59-A9E9-4EA4-A78E-76095CB4717D}"/>
              </a:ext>
            </a:extLst>
          </p:cNvPr>
          <p:cNvSpPr>
            <a:spLocks noGrp="1"/>
          </p:cNvSpPr>
          <p:nvPr>
            <p:ph type="ctrTitle"/>
          </p:nvPr>
        </p:nvSpPr>
        <p:spPr>
          <a:xfrm>
            <a:off x="1524000" y="1122363"/>
            <a:ext cx="9144000" cy="2387600"/>
          </a:xfrm>
        </p:spPr>
        <p:txBody>
          <a:bodyPr anchor="b"/>
          <a:lstStyle>
            <a:lvl1pPr algn="ctr">
              <a:defRPr sz="6000"/>
            </a:lvl1pPr>
          </a:lstStyle>
          <a:p>
            <a:r>
              <a:rPr lang="lt-LT"/>
              <a:t>Spustelėję redaguokite stilių</a:t>
            </a:r>
          </a:p>
        </p:txBody>
      </p:sp>
      <p:sp>
        <p:nvSpPr>
          <p:cNvPr id="3" name="Antrinis pavadinimas 2">
            <a:extLst>
              <a:ext uri="{FF2B5EF4-FFF2-40B4-BE49-F238E27FC236}">
                <a16:creationId xmlns:a16="http://schemas.microsoft.com/office/drawing/2014/main" id="{1CD99D2A-0ADE-4F8E-9A1B-C1D1AAD731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Spustelėkite norėdami redaguoti šablono paantraštės stilių</a:t>
            </a:r>
          </a:p>
        </p:txBody>
      </p:sp>
      <p:sp>
        <p:nvSpPr>
          <p:cNvPr id="4" name="Datos vietos rezervavimo ženklas 3">
            <a:extLst>
              <a:ext uri="{FF2B5EF4-FFF2-40B4-BE49-F238E27FC236}">
                <a16:creationId xmlns:a16="http://schemas.microsoft.com/office/drawing/2014/main" id="{62324E8B-2034-43B0-AB8D-EE38DDD9A09F}"/>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5" name="Poraštės vietos rezervavimo ženklas 4">
            <a:extLst>
              <a:ext uri="{FF2B5EF4-FFF2-40B4-BE49-F238E27FC236}">
                <a16:creationId xmlns:a16="http://schemas.microsoft.com/office/drawing/2014/main" id="{381E15D2-3055-4128-AEC6-6DC841EA8ACB}"/>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D55F12B9-41E2-40E2-A385-0AF971C27665}"/>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3508620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7248943E-BD9B-433E-A26E-20304E49E6D8}"/>
              </a:ext>
            </a:extLst>
          </p:cNvPr>
          <p:cNvSpPr>
            <a:spLocks noGrp="1"/>
          </p:cNvSpPr>
          <p:nvPr>
            <p:ph type="title"/>
          </p:nvPr>
        </p:nvSpPr>
        <p:spPr/>
        <p:txBody>
          <a:bodyPr/>
          <a:lstStyle/>
          <a:p>
            <a:r>
              <a:rPr lang="lt-LT"/>
              <a:t>Spustelėję redaguokite stilių</a:t>
            </a:r>
          </a:p>
        </p:txBody>
      </p:sp>
      <p:sp>
        <p:nvSpPr>
          <p:cNvPr id="3" name="Vertikalaus teksto vietos rezervavimo ženklas 2">
            <a:extLst>
              <a:ext uri="{FF2B5EF4-FFF2-40B4-BE49-F238E27FC236}">
                <a16:creationId xmlns:a16="http://schemas.microsoft.com/office/drawing/2014/main" id="{C4578119-80B4-4BCA-B5EC-66776318BFE7}"/>
              </a:ext>
            </a:extLst>
          </p:cNvPr>
          <p:cNvSpPr>
            <a:spLocks noGrp="1"/>
          </p:cNvSpPr>
          <p:nvPr>
            <p:ph type="body" orient="vert" idx="1"/>
          </p:nvPr>
        </p:nvSpPr>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DA030CFC-7152-4076-857B-5071429B5F42}"/>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5" name="Poraštės vietos rezervavimo ženklas 4">
            <a:extLst>
              <a:ext uri="{FF2B5EF4-FFF2-40B4-BE49-F238E27FC236}">
                <a16:creationId xmlns:a16="http://schemas.microsoft.com/office/drawing/2014/main" id="{4FF46E7E-C8BE-4D97-8CCE-3BFD5734CAA9}"/>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8FBA45BD-48BB-4695-9B29-82B16CA42F71}"/>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1363384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a:extLst>
              <a:ext uri="{FF2B5EF4-FFF2-40B4-BE49-F238E27FC236}">
                <a16:creationId xmlns:a16="http://schemas.microsoft.com/office/drawing/2014/main" id="{28E3432D-AAE0-4685-BB1D-15094D685F04}"/>
              </a:ext>
            </a:extLst>
          </p:cNvPr>
          <p:cNvSpPr>
            <a:spLocks noGrp="1"/>
          </p:cNvSpPr>
          <p:nvPr>
            <p:ph type="title" orient="vert"/>
          </p:nvPr>
        </p:nvSpPr>
        <p:spPr>
          <a:xfrm>
            <a:off x="8724900" y="365125"/>
            <a:ext cx="2628900" cy="5811838"/>
          </a:xfrm>
        </p:spPr>
        <p:txBody>
          <a:bodyPr vert="eaVert"/>
          <a:lstStyle/>
          <a:p>
            <a:r>
              <a:rPr lang="lt-LT"/>
              <a:t>Spustelėję redaguokite stilių</a:t>
            </a:r>
          </a:p>
        </p:txBody>
      </p:sp>
      <p:sp>
        <p:nvSpPr>
          <p:cNvPr id="3" name="Vertikalaus teksto vietos rezervavimo ženklas 2">
            <a:extLst>
              <a:ext uri="{FF2B5EF4-FFF2-40B4-BE49-F238E27FC236}">
                <a16:creationId xmlns:a16="http://schemas.microsoft.com/office/drawing/2014/main" id="{D41357BA-8209-4423-8D55-52FB345B5932}"/>
              </a:ext>
            </a:extLst>
          </p:cNvPr>
          <p:cNvSpPr>
            <a:spLocks noGrp="1"/>
          </p:cNvSpPr>
          <p:nvPr>
            <p:ph type="body" orient="vert" idx="1"/>
          </p:nvPr>
        </p:nvSpPr>
        <p:spPr>
          <a:xfrm>
            <a:off x="838200" y="365125"/>
            <a:ext cx="7734300" cy="5811838"/>
          </a:xfrm>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0B0B375D-6C7F-489C-B458-F5EA916C64F7}"/>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5" name="Poraštės vietos rezervavimo ženklas 4">
            <a:extLst>
              <a:ext uri="{FF2B5EF4-FFF2-40B4-BE49-F238E27FC236}">
                <a16:creationId xmlns:a16="http://schemas.microsoft.com/office/drawing/2014/main" id="{8E68B622-4FA7-468F-BECA-493243C0ABB1}"/>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A2455294-F932-4D8C-A2D9-0D0C345A5404}"/>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2938536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BDED6AAA-7563-4EC0-815B-E491435FE54C}"/>
              </a:ext>
            </a:extLst>
          </p:cNvPr>
          <p:cNvSpPr>
            <a:spLocks noGrp="1"/>
          </p:cNvSpPr>
          <p:nvPr>
            <p:ph type="title"/>
          </p:nvPr>
        </p:nvSpPr>
        <p:spPr/>
        <p:txBody>
          <a:bodyPr/>
          <a:lstStyle/>
          <a:p>
            <a:r>
              <a:rPr lang="lt-LT"/>
              <a:t>Spustelėję redaguokite stilių</a:t>
            </a:r>
          </a:p>
        </p:txBody>
      </p:sp>
      <p:sp>
        <p:nvSpPr>
          <p:cNvPr id="3" name="Turinio vietos rezervavimo ženklas 2">
            <a:extLst>
              <a:ext uri="{FF2B5EF4-FFF2-40B4-BE49-F238E27FC236}">
                <a16:creationId xmlns:a16="http://schemas.microsoft.com/office/drawing/2014/main" id="{CB43F3E1-AD87-44A8-B592-16ADAD2106B5}"/>
              </a:ext>
            </a:extLst>
          </p:cNvPr>
          <p:cNvSpPr>
            <a:spLocks noGrp="1"/>
          </p:cNvSpPr>
          <p:nvPr>
            <p:ph idx="1"/>
          </p:nvPr>
        </p:nvSpPr>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8D189149-BD8E-48C9-A359-2275EEE95DD0}"/>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5" name="Poraštės vietos rezervavimo ženklas 4">
            <a:extLst>
              <a:ext uri="{FF2B5EF4-FFF2-40B4-BE49-F238E27FC236}">
                <a16:creationId xmlns:a16="http://schemas.microsoft.com/office/drawing/2014/main" id="{F5563E11-6BC5-425D-8F53-A27E7C2657E3}"/>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E5DBB94F-D7D7-41EF-9C40-F36C9F3B2DB1}"/>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933154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59856829-0D25-4E92-B0E3-3714125E2088}"/>
              </a:ext>
            </a:extLst>
          </p:cNvPr>
          <p:cNvSpPr>
            <a:spLocks noGrp="1"/>
          </p:cNvSpPr>
          <p:nvPr>
            <p:ph type="title"/>
          </p:nvPr>
        </p:nvSpPr>
        <p:spPr>
          <a:xfrm>
            <a:off x="831850" y="1709738"/>
            <a:ext cx="10515600" cy="2852737"/>
          </a:xfrm>
        </p:spPr>
        <p:txBody>
          <a:bodyPr anchor="b"/>
          <a:lstStyle>
            <a:lvl1pPr>
              <a:defRPr sz="6000"/>
            </a:lvl1pPr>
          </a:lstStyle>
          <a:p>
            <a:r>
              <a:rPr lang="lt-LT"/>
              <a:t>Spustelėję redaguokite stilių</a:t>
            </a:r>
          </a:p>
        </p:txBody>
      </p:sp>
      <p:sp>
        <p:nvSpPr>
          <p:cNvPr id="3" name="Teksto vietos rezervavimo ženklas 2">
            <a:extLst>
              <a:ext uri="{FF2B5EF4-FFF2-40B4-BE49-F238E27FC236}">
                <a16:creationId xmlns:a16="http://schemas.microsoft.com/office/drawing/2014/main" id="{DFA7596C-9119-4553-8239-40A60AFFB6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t-LT"/>
              <a:t>Spustelėkite, kad galėtumėte redaguoti šablono teksto stilius</a:t>
            </a:r>
          </a:p>
        </p:txBody>
      </p:sp>
      <p:sp>
        <p:nvSpPr>
          <p:cNvPr id="4" name="Datos vietos rezervavimo ženklas 3">
            <a:extLst>
              <a:ext uri="{FF2B5EF4-FFF2-40B4-BE49-F238E27FC236}">
                <a16:creationId xmlns:a16="http://schemas.microsoft.com/office/drawing/2014/main" id="{B7A08550-718C-47AA-9739-F5119A8DAC03}"/>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5" name="Poraštės vietos rezervavimo ženklas 4">
            <a:extLst>
              <a:ext uri="{FF2B5EF4-FFF2-40B4-BE49-F238E27FC236}">
                <a16:creationId xmlns:a16="http://schemas.microsoft.com/office/drawing/2014/main" id="{99C4F4BF-8652-48B0-A022-671C93455F4B}"/>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016C7D2A-19CD-4801-9D33-45F442AF945E}"/>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2750471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1AF68CC-A57F-4629-BF4C-88175195706D}"/>
              </a:ext>
            </a:extLst>
          </p:cNvPr>
          <p:cNvSpPr>
            <a:spLocks noGrp="1"/>
          </p:cNvSpPr>
          <p:nvPr>
            <p:ph type="title"/>
          </p:nvPr>
        </p:nvSpPr>
        <p:spPr/>
        <p:txBody>
          <a:bodyPr/>
          <a:lstStyle/>
          <a:p>
            <a:r>
              <a:rPr lang="lt-LT"/>
              <a:t>Spustelėję redaguokite stilių</a:t>
            </a:r>
          </a:p>
        </p:txBody>
      </p:sp>
      <p:sp>
        <p:nvSpPr>
          <p:cNvPr id="3" name="Turinio vietos rezervavimo ženklas 2">
            <a:extLst>
              <a:ext uri="{FF2B5EF4-FFF2-40B4-BE49-F238E27FC236}">
                <a16:creationId xmlns:a16="http://schemas.microsoft.com/office/drawing/2014/main" id="{BC0E9904-6042-4791-804B-E89F9ACFAD82}"/>
              </a:ext>
            </a:extLst>
          </p:cNvPr>
          <p:cNvSpPr>
            <a:spLocks noGrp="1"/>
          </p:cNvSpPr>
          <p:nvPr>
            <p:ph sz="half" idx="1"/>
          </p:nvPr>
        </p:nvSpPr>
        <p:spPr>
          <a:xfrm>
            <a:off x="838200" y="1825625"/>
            <a:ext cx="5181600" cy="435133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Turinio vietos rezervavimo ženklas 3">
            <a:extLst>
              <a:ext uri="{FF2B5EF4-FFF2-40B4-BE49-F238E27FC236}">
                <a16:creationId xmlns:a16="http://schemas.microsoft.com/office/drawing/2014/main" id="{E7172C7A-4C09-4C83-8CE2-D424B02915F6}"/>
              </a:ext>
            </a:extLst>
          </p:cNvPr>
          <p:cNvSpPr>
            <a:spLocks noGrp="1"/>
          </p:cNvSpPr>
          <p:nvPr>
            <p:ph sz="half" idx="2"/>
          </p:nvPr>
        </p:nvSpPr>
        <p:spPr>
          <a:xfrm>
            <a:off x="6172200" y="1825625"/>
            <a:ext cx="5181600" cy="435133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5" name="Datos vietos rezervavimo ženklas 4">
            <a:extLst>
              <a:ext uri="{FF2B5EF4-FFF2-40B4-BE49-F238E27FC236}">
                <a16:creationId xmlns:a16="http://schemas.microsoft.com/office/drawing/2014/main" id="{C7D54AB6-EC9B-4785-B0FC-43302BDB3DDF}"/>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6" name="Poraštės vietos rezervavimo ženklas 5">
            <a:extLst>
              <a:ext uri="{FF2B5EF4-FFF2-40B4-BE49-F238E27FC236}">
                <a16:creationId xmlns:a16="http://schemas.microsoft.com/office/drawing/2014/main" id="{571DDF38-3007-4115-AEEE-4F0FB6400477}"/>
              </a:ext>
            </a:extLst>
          </p:cNvPr>
          <p:cNvSpPr>
            <a:spLocks noGrp="1"/>
          </p:cNvSpPr>
          <p:nvPr>
            <p:ph type="ftr" sz="quarter" idx="11"/>
          </p:nvPr>
        </p:nvSpPr>
        <p:spPr/>
        <p:txBody>
          <a:bodyPr/>
          <a:lstStyle/>
          <a:p>
            <a:endParaRPr lang="lt-LT"/>
          </a:p>
        </p:txBody>
      </p:sp>
      <p:sp>
        <p:nvSpPr>
          <p:cNvPr id="7" name="Skaidrės numerio vietos rezervavimo ženklas 6">
            <a:extLst>
              <a:ext uri="{FF2B5EF4-FFF2-40B4-BE49-F238E27FC236}">
                <a16:creationId xmlns:a16="http://schemas.microsoft.com/office/drawing/2014/main" id="{D91B8311-C486-4C14-8F93-8F8FC68374F3}"/>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183779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9A76C70E-6904-4F13-8E0B-442A9F2B53C4}"/>
              </a:ext>
            </a:extLst>
          </p:cNvPr>
          <p:cNvSpPr>
            <a:spLocks noGrp="1"/>
          </p:cNvSpPr>
          <p:nvPr>
            <p:ph type="title"/>
          </p:nvPr>
        </p:nvSpPr>
        <p:spPr>
          <a:xfrm>
            <a:off x="839788" y="365125"/>
            <a:ext cx="10515600" cy="1325563"/>
          </a:xfrm>
        </p:spPr>
        <p:txBody>
          <a:bodyPr/>
          <a:lstStyle/>
          <a:p>
            <a:r>
              <a:rPr lang="lt-LT"/>
              <a:t>Spustelėję redaguokite stilių</a:t>
            </a:r>
          </a:p>
        </p:txBody>
      </p:sp>
      <p:sp>
        <p:nvSpPr>
          <p:cNvPr id="3" name="Teksto vietos rezervavimo ženklas 2">
            <a:extLst>
              <a:ext uri="{FF2B5EF4-FFF2-40B4-BE49-F238E27FC236}">
                <a16:creationId xmlns:a16="http://schemas.microsoft.com/office/drawing/2014/main" id="{15D42454-5BDC-4D41-95DE-4952BA0464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4" name="Turinio vietos rezervavimo ženklas 3">
            <a:extLst>
              <a:ext uri="{FF2B5EF4-FFF2-40B4-BE49-F238E27FC236}">
                <a16:creationId xmlns:a16="http://schemas.microsoft.com/office/drawing/2014/main" id="{58AF05C0-C0FC-4B27-9F5A-2E2DE9B96224}"/>
              </a:ext>
            </a:extLst>
          </p:cNvPr>
          <p:cNvSpPr>
            <a:spLocks noGrp="1"/>
          </p:cNvSpPr>
          <p:nvPr>
            <p:ph sz="half" idx="2"/>
          </p:nvPr>
        </p:nvSpPr>
        <p:spPr>
          <a:xfrm>
            <a:off x="839788" y="2505075"/>
            <a:ext cx="5157787" cy="368458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5" name="Teksto vietos rezervavimo ženklas 4">
            <a:extLst>
              <a:ext uri="{FF2B5EF4-FFF2-40B4-BE49-F238E27FC236}">
                <a16:creationId xmlns:a16="http://schemas.microsoft.com/office/drawing/2014/main" id="{C9AF9CC8-1106-4AB8-A6CB-589F4DF5A5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6" name="Turinio vietos rezervavimo ženklas 5">
            <a:extLst>
              <a:ext uri="{FF2B5EF4-FFF2-40B4-BE49-F238E27FC236}">
                <a16:creationId xmlns:a16="http://schemas.microsoft.com/office/drawing/2014/main" id="{FA3C1015-5F40-423A-B60D-4A46CE99C2D1}"/>
              </a:ext>
            </a:extLst>
          </p:cNvPr>
          <p:cNvSpPr>
            <a:spLocks noGrp="1"/>
          </p:cNvSpPr>
          <p:nvPr>
            <p:ph sz="quarter" idx="4"/>
          </p:nvPr>
        </p:nvSpPr>
        <p:spPr>
          <a:xfrm>
            <a:off x="6172200" y="2505075"/>
            <a:ext cx="5183188" cy="368458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7" name="Datos vietos rezervavimo ženklas 6">
            <a:extLst>
              <a:ext uri="{FF2B5EF4-FFF2-40B4-BE49-F238E27FC236}">
                <a16:creationId xmlns:a16="http://schemas.microsoft.com/office/drawing/2014/main" id="{10E6A4A8-B8B0-4E3F-B631-81CE1FF31AEE}"/>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8" name="Poraštės vietos rezervavimo ženklas 7">
            <a:extLst>
              <a:ext uri="{FF2B5EF4-FFF2-40B4-BE49-F238E27FC236}">
                <a16:creationId xmlns:a16="http://schemas.microsoft.com/office/drawing/2014/main" id="{8E3F5C13-DDD3-413E-AD67-B16C2E2DDEE3}"/>
              </a:ext>
            </a:extLst>
          </p:cNvPr>
          <p:cNvSpPr>
            <a:spLocks noGrp="1"/>
          </p:cNvSpPr>
          <p:nvPr>
            <p:ph type="ftr" sz="quarter" idx="11"/>
          </p:nvPr>
        </p:nvSpPr>
        <p:spPr/>
        <p:txBody>
          <a:bodyPr/>
          <a:lstStyle/>
          <a:p>
            <a:endParaRPr lang="lt-LT"/>
          </a:p>
        </p:txBody>
      </p:sp>
      <p:sp>
        <p:nvSpPr>
          <p:cNvPr id="9" name="Skaidrės numerio vietos rezervavimo ženklas 8">
            <a:extLst>
              <a:ext uri="{FF2B5EF4-FFF2-40B4-BE49-F238E27FC236}">
                <a16:creationId xmlns:a16="http://schemas.microsoft.com/office/drawing/2014/main" id="{DC7A4566-D261-4B78-870B-53F274C08BF3}"/>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1137428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59C902A3-3C9A-4BF2-9478-BFB4449E387D}"/>
              </a:ext>
            </a:extLst>
          </p:cNvPr>
          <p:cNvSpPr>
            <a:spLocks noGrp="1"/>
          </p:cNvSpPr>
          <p:nvPr>
            <p:ph type="title"/>
          </p:nvPr>
        </p:nvSpPr>
        <p:spPr/>
        <p:txBody>
          <a:bodyPr/>
          <a:lstStyle/>
          <a:p>
            <a:r>
              <a:rPr lang="lt-LT"/>
              <a:t>Spustelėję redaguokite stilių</a:t>
            </a:r>
          </a:p>
        </p:txBody>
      </p:sp>
      <p:sp>
        <p:nvSpPr>
          <p:cNvPr id="3" name="Datos vietos rezervavimo ženklas 2">
            <a:extLst>
              <a:ext uri="{FF2B5EF4-FFF2-40B4-BE49-F238E27FC236}">
                <a16:creationId xmlns:a16="http://schemas.microsoft.com/office/drawing/2014/main" id="{682DC1C4-9E48-4DD5-B20B-AD93DEF13CC1}"/>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4" name="Poraštės vietos rezervavimo ženklas 3">
            <a:extLst>
              <a:ext uri="{FF2B5EF4-FFF2-40B4-BE49-F238E27FC236}">
                <a16:creationId xmlns:a16="http://schemas.microsoft.com/office/drawing/2014/main" id="{35A6C400-98BB-4F0F-B7A0-7F061F961527}"/>
              </a:ext>
            </a:extLst>
          </p:cNvPr>
          <p:cNvSpPr>
            <a:spLocks noGrp="1"/>
          </p:cNvSpPr>
          <p:nvPr>
            <p:ph type="ftr" sz="quarter" idx="11"/>
          </p:nvPr>
        </p:nvSpPr>
        <p:spPr/>
        <p:txBody>
          <a:bodyPr/>
          <a:lstStyle/>
          <a:p>
            <a:endParaRPr lang="lt-LT"/>
          </a:p>
        </p:txBody>
      </p:sp>
      <p:sp>
        <p:nvSpPr>
          <p:cNvPr id="5" name="Skaidrės numerio vietos rezervavimo ženklas 4">
            <a:extLst>
              <a:ext uri="{FF2B5EF4-FFF2-40B4-BE49-F238E27FC236}">
                <a16:creationId xmlns:a16="http://schemas.microsoft.com/office/drawing/2014/main" id="{ECE9B0F7-9269-4C96-93F9-7FADF279E64C}"/>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3111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a:extLst>
              <a:ext uri="{FF2B5EF4-FFF2-40B4-BE49-F238E27FC236}">
                <a16:creationId xmlns:a16="http://schemas.microsoft.com/office/drawing/2014/main" id="{6A577887-70E5-4B1C-843B-69F03509F755}"/>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3" name="Poraštės vietos rezervavimo ženklas 2">
            <a:extLst>
              <a:ext uri="{FF2B5EF4-FFF2-40B4-BE49-F238E27FC236}">
                <a16:creationId xmlns:a16="http://schemas.microsoft.com/office/drawing/2014/main" id="{02D6B39A-0296-4B73-A61F-B797841D2C6E}"/>
              </a:ext>
            </a:extLst>
          </p:cNvPr>
          <p:cNvSpPr>
            <a:spLocks noGrp="1"/>
          </p:cNvSpPr>
          <p:nvPr>
            <p:ph type="ftr" sz="quarter" idx="11"/>
          </p:nvPr>
        </p:nvSpPr>
        <p:spPr/>
        <p:txBody>
          <a:bodyPr/>
          <a:lstStyle/>
          <a:p>
            <a:endParaRPr lang="lt-LT"/>
          </a:p>
        </p:txBody>
      </p:sp>
      <p:sp>
        <p:nvSpPr>
          <p:cNvPr id="4" name="Skaidrės numerio vietos rezervavimo ženklas 3">
            <a:extLst>
              <a:ext uri="{FF2B5EF4-FFF2-40B4-BE49-F238E27FC236}">
                <a16:creationId xmlns:a16="http://schemas.microsoft.com/office/drawing/2014/main" id="{1206273E-FE2C-4A38-A518-4D981C1DC8A0}"/>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4264062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C49A82A5-4387-490D-8561-ACC39029A8AC}"/>
              </a:ext>
            </a:extLst>
          </p:cNvPr>
          <p:cNvSpPr>
            <a:spLocks noGrp="1"/>
          </p:cNvSpPr>
          <p:nvPr>
            <p:ph type="title"/>
          </p:nvPr>
        </p:nvSpPr>
        <p:spPr>
          <a:xfrm>
            <a:off x="839788" y="457200"/>
            <a:ext cx="3932237" cy="1600200"/>
          </a:xfrm>
        </p:spPr>
        <p:txBody>
          <a:bodyPr anchor="b"/>
          <a:lstStyle>
            <a:lvl1pPr>
              <a:defRPr sz="3200"/>
            </a:lvl1pPr>
          </a:lstStyle>
          <a:p>
            <a:r>
              <a:rPr lang="lt-LT"/>
              <a:t>Spustelėję redaguokite stilių</a:t>
            </a:r>
          </a:p>
        </p:txBody>
      </p:sp>
      <p:sp>
        <p:nvSpPr>
          <p:cNvPr id="3" name="Turinio vietos rezervavimo ženklas 2">
            <a:extLst>
              <a:ext uri="{FF2B5EF4-FFF2-40B4-BE49-F238E27FC236}">
                <a16:creationId xmlns:a16="http://schemas.microsoft.com/office/drawing/2014/main" id="{CF890EE4-7C77-4C62-899F-5A75BA0A76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Teksto vietos rezervavimo ženklas 3">
            <a:extLst>
              <a:ext uri="{FF2B5EF4-FFF2-40B4-BE49-F238E27FC236}">
                <a16:creationId xmlns:a16="http://schemas.microsoft.com/office/drawing/2014/main" id="{F91DF963-4C58-4B28-BB73-258C9F041F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Spustelėkite, kad galėtumėte redaguoti šablono teksto stilius</a:t>
            </a:r>
          </a:p>
        </p:txBody>
      </p:sp>
      <p:sp>
        <p:nvSpPr>
          <p:cNvPr id="5" name="Datos vietos rezervavimo ženklas 4">
            <a:extLst>
              <a:ext uri="{FF2B5EF4-FFF2-40B4-BE49-F238E27FC236}">
                <a16:creationId xmlns:a16="http://schemas.microsoft.com/office/drawing/2014/main" id="{C6993831-FC57-42AC-B8BB-032B7DEA4943}"/>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6" name="Poraštės vietos rezervavimo ženklas 5">
            <a:extLst>
              <a:ext uri="{FF2B5EF4-FFF2-40B4-BE49-F238E27FC236}">
                <a16:creationId xmlns:a16="http://schemas.microsoft.com/office/drawing/2014/main" id="{448C3E77-0E2E-43D4-BD25-96D4BEBA70BE}"/>
              </a:ext>
            </a:extLst>
          </p:cNvPr>
          <p:cNvSpPr>
            <a:spLocks noGrp="1"/>
          </p:cNvSpPr>
          <p:nvPr>
            <p:ph type="ftr" sz="quarter" idx="11"/>
          </p:nvPr>
        </p:nvSpPr>
        <p:spPr/>
        <p:txBody>
          <a:bodyPr/>
          <a:lstStyle/>
          <a:p>
            <a:endParaRPr lang="lt-LT"/>
          </a:p>
        </p:txBody>
      </p:sp>
      <p:sp>
        <p:nvSpPr>
          <p:cNvPr id="7" name="Skaidrės numerio vietos rezervavimo ženklas 6">
            <a:extLst>
              <a:ext uri="{FF2B5EF4-FFF2-40B4-BE49-F238E27FC236}">
                <a16:creationId xmlns:a16="http://schemas.microsoft.com/office/drawing/2014/main" id="{922C2130-7415-47A7-BE06-207A0D376156}"/>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3960080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D6F79F2B-D8A4-49B7-8CF2-A5DF3F463608}"/>
              </a:ext>
            </a:extLst>
          </p:cNvPr>
          <p:cNvSpPr>
            <a:spLocks noGrp="1"/>
          </p:cNvSpPr>
          <p:nvPr>
            <p:ph type="title"/>
          </p:nvPr>
        </p:nvSpPr>
        <p:spPr>
          <a:xfrm>
            <a:off x="839788" y="457200"/>
            <a:ext cx="3932237" cy="1600200"/>
          </a:xfrm>
        </p:spPr>
        <p:txBody>
          <a:bodyPr anchor="b"/>
          <a:lstStyle>
            <a:lvl1pPr>
              <a:defRPr sz="3200"/>
            </a:lvl1pPr>
          </a:lstStyle>
          <a:p>
            <a:r>
              <a:rPr lang="lt-LT"/>
              <a:t>Spustelėję redaguokite stilių</a:t>
            </a:r>
          </a:p>
        </p:txBody>
      </p:sp>
      <p:sp>
        <p:nvSpPr>
          <p:cNvPr id="3" name="Paveikslėlio vietos rezervavimo ženklas 2">
            <a:extLst>
              <a:ext uri="{FF2B5EF4-FFF2-40B4-BE49-F238E27FC236}">
                <a16:creationId xmlns:a16="http://schemas.microsoft.com/office/drawing/2014/main" id="{ADBC4668-9826-4575-B34D-7D33E4D3CC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a:extLst>
              <a:ext uri="{FF2B5EF4-FFF2-40B4-BE49-F238E27FC236}">
                <a16:creationId xmlns:a16="http://schemas.microsoft.com/office/drawing/2014/main" id="{C097B81A-7766-41A5-B250-811C59568A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Spustelėkite, kad galėtumėte redaguoti šablono teksto stilius</a:t>
            </a:r>
          </a:p>
        </p:txBody>
      </p:sp>
      <p:sp>
        <p:nvSpPr>
          <p:cNvPr id="5" name="Datos vietos rezervavimo ženklas 4">
            <a:extLst>
              <a:ext uri="{FF2B5EF4-FFF2-40B4-BE49-F238E27FC236}">
                <a16:creationId xmlns:a16="http://schemas.microsoft.com/office/drawing/2014/main" id="{3D90740C-38ED-47F5-ADC2-66AEC8C13B8D}"/>
              </a:ext>
            </a:extLst>
          </p:cNvPr>
          <p:cNvSpPr>
            <a:spLocks noGrp="1"/>
          </p:cNvSpPr>
          <p:nvPr>
            <p:ph type="dt" sz="half" idx="10"/>
          </p:nvPr>
        </p:nvSpPr>
        <p:spPr/>
        <p:txBody>
          <a:bodyPr/>
          <a:lstStyle/>
          <a:p>
            <a:fld id="{C0698DD9-3820-4137-BBF6-9A935EB01B73}" type="datetimeFigureOut">
              <a:rPr lang="lt-LT" smtClean="0"/>
              <a:t>2021-05-03</a:t>
            </a:fld>
            <a:endParaRPr lang="lt-LT"/>
          </a:p>
        </p:txBody>
      </p:sp>
      <p:sp>
        <p:nvSpPr>
          <p:cNvPr id="6" name="Poraštės vietos rezervavimo ženklas 5">
            <a:extLst>
              <a:ext uri="{FF2B5EF4-FFF2-40B4-BE49-F238E27FC236}">
                <a16:creationId xmlns:a16="http://schemas.microsoft.com/office/drawing/2014/main" id="{3C1A7497-0158-45C7-8F91-DBA220C5F42F}"/>
              </a:ext>
            </a:extLst>
          </p:cNvPr>
          <p:cNvSpPr>
            <a:spLocks noGrp="1"/>
          </p:cNvSpPr>
          <p:nvPr>
            <p:ph type="ftr" sz="quarter" idx="11"/>
          </p:nvPr>
        </p:nvSpPr>
        <p:spPr/>
        <p:txBody>
          <a:bodyPr/>
          <a:lstStyle/>
          <a:p>
            <a:endParaRPr lang="lt-LT"/>
          </a:p>
        </p:txBody>
      </p:sp>
      <p:sp>
        <p:nvSpPr>
          <p:cNvPr id="7" name="Skaidrės numerio vietos rezervavimo ženklas 6">
            <a:extLst>
              <a:ext uri="{FF2B5EF4-FFF2-40B4-BE49-F238E27FC236}">
                <a16:creationId xmlns:a16="http://schemas.microsoft.com/office/drawing/2014/main" id="{FFC1BCC4-3E70-40F6-9890-BE055A80C764}"/>
              </a:ext>
            </a:extLst>
          </p:cNvPr>
          <p:cNvSpPr>
            <a:spLocks noGrp="1"/>
          </p:cNvSpPr>
          <p:nvPr>
            <p:ph type="sldNum" sz="quarter" idx="12"/>
          </p:nvPr>
        </p:nvSpPr>
        <p:spPr/>
        <p:txBody>
          <a:bodyPr/>
          <a:lstStyle/>
          <a:p>
            <a:fld id="{126DF5C2-885C-4F34-895E-3D8531F6F6AD}" type="slidenum">
              <a:rPr lang="lt-LT" smtClean="0"/>
              <a:t>‹#›</a:t>
            </a:fld>
            <a:endParaRPr lang="lt-LT"/>
          </a:p>
        </p:txBody>
      </p:sp>
    </p:spTree>
    <p:extLst>
      <p:ext uri="{BB962C8B-B14F-4D97-AF65-F5344CB8AC3E}">
        <p14:creationId xmlns:p14="http://schemas.microsoft.com/office/powerpoint/2010/main" val="120886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avadinimo vietos rezervavimo ženklas 1">
            <a:extLst>
              <a:ext uri="{FF2B5EF4-FFF2-40B4-BE49-F238E27FC236}">
                <a16:creationId xmlns:a16="http://schemas.microsoft.com/office/drawing/2014/main" id="{D436C522-C4FD-4446-B097-4BD6B88522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p>
        </p:txBody>
      </p:sp>
      <p:sp>
        <p:nvSpPr>
          <p:cNvPr id="3" name="Teksto vietos rezervavimo ženklas 2">
            <a:extLst>
              <a:ext uri="{FF2B5EF4-FFF2-40B4-BE49-F238E27FC236}">
                <a16:creationId xmlns:a16="http://schemas.microsoft.com/office/drawing/2014/main" id="{990D184F-3F07-46B7-B031-BE84A0C83B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ED246727-25AF-48D6-AA1B-77323005AF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698DD9-3820-4137-BBF6-9A935EB01B73}" type="datetimeFigureOut">
              <a:rPr lang="lt-LT" smtClean="0"/>
              <a:t>2021-05-03</a:t>
            </a:fld>
            <a:endParaRPr lang="lt-LT"/>
          </a:p>
        </p:txBody>
      </p:sp>
      <p:sp>
        <p:nvSpPr>
          <p:cNvPr id="5" name="Poraštės vietos rezervavimo ženklas 4">
            <a:extLst>
              <a:ext uri="{FF2B5EF4-FFF2-40B4-BE49-F238E27FC236}">
                <a16:creationId xmlns:a16="http://schemas.microsoft.com/office/drawing/2014/main" id="{6BB0322A-307B-4854-B0E6-AFCC042AD9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a:extLst>
              <a:ext uri="{FF2B5EF4-FFF2-40B4-BE49-F238E27FC236}">
                <a16:creationId xmlns:a16="http://schemas.microsoft.com/office/drawing/2014/main" id="{DF3B880B-009F-4B01-898E-D56555ADBE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6DF5C2-885C-4F34-895E-3D8531F6F6AD}" type="slidenum">
              <a:rPr lang="lt-LT" smtClean="0"/>
              <a:t>‹#›</a:t>
            </a:fld>
            <a:endParaRPr lang="lt-LT"/>
          </a:p>
        </p:txBody>
      </p:sp>
    </p:spTree>
    <p:extLst>
      <p:ext uri="{BB962C8B-B14F-4D97-AF65-F5344CB8AC3E}">
        <p14:creationId xmlns:p14="http://schemas.microsoft.com/office/powerpoint/2010/main" val="2631968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536771B-BD9B-4EF6-A40A-AC567B6F96C0}"/>
              </a:ext>
            </a:extLst>
          </p:cNvPr>
          <p:cNvSpPr txBox="1"/>
          <p:nvPr/>
        </p:nvSpPr>
        <p:spPr>
          <a:xfrm>
            <a:off x="4695824" y="4361793"/>
            <a:ext cx="7038975" cy="954107"/>
          </a:xfrm>
          <a:prstGeom prst="rect">
            <a:avLst/>
          </a:prstGeom>
          <a:noFill/>
        </p:spPr>
        <p:txBody>
          <a:bodyPr wrap="square" rtlCol="0">
            <a:spAutoFit/>
          </a:bodyPr>
          <a:lstStyle/>
          <a:p>
            <a:r>
              <a:rPr lang="lt-LT" sz="2800" dirty="0"/>
              <a:t>Šiaulių miesto savivaldybės administracijos 20</a:t>
            </a:r>
            <a:r>
              <a:rPr lang="en-US" sz="2800" dirty="0"/>
              <a:t>20</a:t>
            </a:r>
            <a:r>
              <a:rPr lang="lt-LT" sz="2800" dirty="0"/>
              <a:t> metų veiklos ataskaita </a:t>
            </a:r>
          </a:p>
        </p:txBody>
      </p:sp>
    </p:spTree>
    <p:extLst>
      <p:ext uri="{BB962C8B-B14F-4D97-AF65-F5344CB8AC3E}">
        <p14:creationId xmlns:p14="http://schemas.microsoft.com/office/powerpoint/2010/main" val="505867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6" name="TextBox 5">
            <a:extLst>
              <a:ext uri="{FF2B5EF4-FFF2-40B4-BE49-F238E27FC236}">
                <a16:creationId xmlns:a16="http://schemas.microsoft.com/office/drawing/2014/main" id="{F8FEC40A-024D-4E3A-B49B-0700E6C56322}"/>
              </a:ext>
            </a:extLst>
          </p:cNvPr>
          <p:cNvSpPr txBox="1"/>
          <p:nvPr/>
        </p:nvSpPr>
        <p:spPr>
          <a:xfrm>
            <a:off x="623002" y="137267"/>
            <a:ext cx="6819789" cy="1323439"/>
          </a:xfrm>
          <a:prstGeom prst="rect">
            <a:avLst/>
          </a:prstGeom>
          <a:noFill/>
        </p:spPr>
        <p:txBody>
          <a:bodyPr wrap="square" rtlCol="0">
            <a:spAutoFit/>
          </a:bodyPr>
          <a:lstStyle/>
          <a:p>
            <a:r>
              <a:rPr lang="lt-LT" sz="2400" b="1" dirty="0"/>
              <a:t>2020 m. programų finansavimas iš visų finansavimo šaltinių</a:t>
            </a:r>
          </a:p>
          <a:p>
            <a:endParaRPr lang="lt-LT" sz="3200" b="1" dirty="0"/>
          </a:p>
        </p:txBody>
      </p:sp>
      <p:graphicFrame>
        <p:nvGraphicFramePr>
          <p:cNvPr id="9" name="Lentelė 8"/>
          <p:cNvGraphicFramePr>
            <a:graphicFrameLocks noGrp="1"/>
          </p:cNvGraphicFramePr>
          <p:nvPr/>
        </p:nvGraphicFramePr>
        <p:xfrm>
          <a:off x="469804" y="1643470"/>
          <a:ext cx="11360246" cy="4351339"/>
        </p:xfrm>
        <a:graphic>
          <a:graphicData uri="http://schemas.openxmlformats.org/drawingml/2006/table">
            <a:tbl>
              <a:tblPr firstRow="1" firstCol="1" lastRow="1" lastCol="1" bandRow="1" bandCol="1">
                <a:tableStyleId>{5C22544A-7EE6-4342-B048-85BDC9FD1C3A}</a:tableStyleId>
              </a:tblPr>
              <a:tblGrid>
                <a:gridCol w="1189437">
                  <a:extLst>
                    <a:ext uri="{9D8B030D-6E8A-4147-A177-3AD203B41FA5}">
                      <a16:colId xmlns:a16="http://schemas.microsoft.com/office/drawing/2014/main" val="20000"/>
                    </a:ext>
                  </a:extLst>
                </a:gridCol>
                <a:gridCol w="2111346">
                  <a:extLst>
                    <a:ext uri="{9D8B030D-6E8A-4147-A177-3AD203B41FA5}">
                      <a16:colId xmlns:a16="http://schemas.microsoft.com/office/drawing/2014/main" val="20001"/>
                    </a:ext>
                  </a:extLst>
                </a:gridCol>
                <a:gridCol w="2245576">
                  <a:extLst>
                    <a:ext uri="{9D8B030D-6E8A-4147-A177-3AD203B41FA5}">
                      <a16:colId xmlns:a16="http://schemas.microsoft.com/office/drawing/2014/main" val="20002"/>
                    </a:ext>
                  </a:extLst>
                </a:gridCol>
                <a:gridCol w="2270587">
                  <a:extLst>
                    <a:ext uri="{9D8B030D-6E8A-4147-A177-3AD203B41FA5}">
                      <a16:colId xmlns:a16="http://schemas.microsoft.com/office/drawing/2014/main" val="20003"/>
                    </a:ext>
                  </a:extLst>
                </a:gridCol>
                <a:gridCol w="1164426">
                  <a:extLst>
                    <a:ext uri="{9D8B030D-6E8A-4147-A177-3AD203B41FA5}">
                      <a16:colId xmlns:a16="http://schemas.microsoft.com/office/drawing/2014/main" val="20004"/>
                    </a:ext>
                  </a:extLst>
                </a:gridCol>
                <a:gridCol w="1189437">
                  <a:extLst>
                    <a:ext uri="{9D8B030D-6E8A-4147-A177-3AD203B41FA5}">
                      <a16:colId xmlns:a16="http://schemas.microsoft.com/office/drawing/2014/main" val="20005"/>
                    </a:ext>
                  </a:extLst>
                </a:gridCol>
                <a:gridCol w="1189437">
                  <a:extLst>
                    <a:ext uri="{9D8B030D-6E8A-4147-A177-3AD203B41FA5}">
                      <a16:colId xmlns:a16="http://schemas.microsoft.com/office/drawing/2014/main" val="20006"/>
                    </a:ext>
                  </a:extLst>
                </a:gridCol>
              </a:tblGrid>
              <a:tr h="566026">
                <a:tc rowSpan="2">
                  <a:txBody>
                    <a:bodyPr/>
                    <a:lstStyle/>
                    <a:p>
                      <a:endParaRPr lang="lt-LT" dirty="0"/>
                    </a:p>
                  </a:txBody>
                  <a:tcPr marL="67118" marR="67118" marT="0" marB="0" vert="vert270" anchor="ctr">
                    <a:solidFill>
                      <a:schemeClr val="bg1"/>
                    </a:solidFill>
                  </a:tcPr>
                </a:tc>
                <a:tc rowSpan="2">
                  <a:txBody>
                    <a:bodyPr/>
                    <a:lstStyle/>
                    <a:p>
                      <a:endParaRPr lang="lt-LT" dirty="0"/>
                    </a:p>
                  </a:txBody>
                  <a:tcPr marL="67118" marR="67118" marT="0" marB="0" anchor="ctr">
                    <a:solidFill>
                      <a:schemeClr val="bg1"/>
                    </a:solidFill>
                  </a:tcPr>
                </a:tc>
                <a:tc rowSpan="2">
                  <a:txBody>
                    <a:bodyPr/>
                    <a:lstStyle/>
                    <a:p>
                      <a:endParaRPr lang="lt-LT" dirty="0"/>
                    </a:p>
                  </a:txBody>
                  <a:tcPr marL="67118" marR="67118" marT="0" marB="0" vert="vert270" anchor="ctr">
                    <a:solidFill>
                      <a:schemeClr val="bg1"/>
                    </a:solidFill>
                  </a:tcPr>
                </a:tc>
                <a:tc rowSpan="2">
                  <a:txBody>
                    <a:bodyPr/>
                    <a:lstStyle/>
                    <a:p>
                      <a:endParaRPr lang="lt-LT" dirty="0"/>
                    </a:p>
                  </a:txBody>
                  <a:tcPr marL="67118" marR="67118" marT="0" marB="0" anchor="ctr">
                    <a:solidFill>
                      <a:schemeClr val="bg1"/>
                    </a:solidFill>
                  </a:tcPr>
                </a:tc>
                <a:tc gridSpan="3">
                  <a:txBody>
                    <a:bodyPr/>
                    <a:lstStyle/>
                    <a:p>
                      <a:endParaRPr lang="lt-LT"/>
                    </a:p>
                  </a:txBody>
                  <a:tcPr marL="67118" marR="67118" marT="0" marB="0" anchor="ctr">
                    <a:solidFill>
                      <a:schemeClr val="bg1"/>
                    </a:solidFill>
                  </a:tcPr>
                </a:tc>
                <a:tc hMerge="1">
                  <a:txBody>
                    <a:bodyPr/>
                    <a:lstStyle/>
                    <a:p>
                      <a:endParaRPr lang="lt-LT"/>
                    </a:p>
                  </a:txBody>
                  <a:tcPr/>
                </a:tc>
                <a:tc hMerge="1">
                  <a:txBody>
                    <a:bodyPr/>
                    <a:lstStyle/>
                    <a:p>
                      <a:endParaRPr lang="lt-LT"/>
                    </a:p>
                  </a:txBody>
                  <a:tcPr/>
                </a:tc>
                <a:extLst>
                  <a:ext uri="{0D108BD9-81ED-4DB2-BD59-A6C34878D82A}">
                    <a16:rowId xmlns:a16="http://schemas.microsoft.com/office/drawing/2014/main" val="10000"/>
                  </a:ext>
                </a:extLst>
              </a:tr>
              <a:tr h="1212468">
                <a:tc vMerge="1">
                  <a:txBody>
                    <a:bodyPr/>
                    <a:lstStyle/>
                    <a:p>
                      <a:endParaRPr lang="lt-LT"/>
                    </a:p>
                  </a:txBody>
                  <a:tcPr/>
                </a:tc>
                <a:tc vMerge="1">
                  <a:txBody>
                    <a:bodyPr/>
                    <a:lstStyle/>
                    <a:p>
                      <a:endParaRPr lang="lt-LT"/>
                    </a:p>
                  </a:txBody>
                  <a:tcPr/>
                </a:tc>
                <a:tc vMerge="1">
                  <a:txBody>
                    <a:bodyPr/>
                    <a:lstStyle/>
                    <a:p>
                      <a:endParaRPr lang="lt-LT"/>
                    </a:p>
                  </a:txBody>
                  <a:tcPr/>
                </a:tc>
                <a:tc vMerge="1">
                  <a:txBody>
                    <a:bodyPr/>
                    <a:lstStyle/>
                    <a:p>
                      <a:endParaRPr lang="lt-LT"/>
                    </a:p>
                  </a:txBody>
                  <a:tcPr/>
                </a:tc>
                <a:tc>
                  <a:txBody>
                    <a:bodyPr/>
                    <a:lstStyle/>
                    <a:p>
                      <a:endParaRPr lang="lt-LT"/>
                    </a:p>
                  </a:txBody>
                  <a:tcPr marL="67118" marR="67118" marT="0" marB="0" vert="vert270" anchor="ctr">
                    <a:solidFill>
                      <a:schemeClr val="bg1"/>
                    </a:solidFill>
                  </a:tcPr>
                </a:tc>
                <a:tc>
                  <a:txBody>
                    <a:bodyPr/>
                    <a:lstStyle/>
                    <a:p>
                      <a:endParaRPr lang="lt-LT"/>
                    </a:p>
                  </a:txBody>
                  <a:tcPr marL="67118" marR="67118" marT="0" marB="0" vert="vert270" anchor="ctr">
                    <a:solidFill>
                      <a:schemeClr val="bg1"/>
                    </a:solidFill>
                  </a:tcPr>
                </a:tc>
                <a:tc>
                  <a:txBody>
                    <a:bodyPr/>
                    <a:lstStyle/>
                    <a:p>
                      <a:endParaRPr lang="lt-LT"/>
                    </a:p>
                  </a:txBody>
                  <a:tcPr marL="67118" marR="67118" marT="0" marB="0" vert="vert270" anchor="ctr">
                    <a:solidFill>
                      <a:schemeClr val="bg1"/>
                    </a:solidFill>
                  </a:tcPr>
                </a:tc>
                <a:extLst>
                  <a:ext uri="{0D108BD9-81ED-4DB2-BD59-A6C34878D82A}">
                    <a16:rowId xmlns:a16="http://schemas.microsoft.com/office/drawing/2014/main" val="10001"/>
                  </a:ext>
                </a:extLst>
              </a:tr>
              <a:tr h="343046">
                <a:tc rowSpan="5">
                  <a:txBody>
                    <a:bodyPr/>
                    <a:lstStyle/>
                    <a:p>
                      <a:endParaRPr lang="lt-LT"/>
                    </a:p>
                  </a:txBody>
                  <a:tcPr marL="67118" marR="67118" marT="0" marB="0">
                    <a:solidFill>
                      <a:schemeClr val="bg1"/>
                    </a:solidFill>
                  </a:tcPr>
                </a:tc>
                <a:tc rowSpan="5">
                  <a:txBody>
                    <a:bodyPr/>
                    <a:lstStyle/>
                    <a:p>
                      <a:endParaRPr lang="lt-LT" dirty="0"/>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extLst>
                  <a:ext uri="{0D108BD9-81ED-4DB2-BD59-A6C34878D82A}">
                    <a16:rowId xmlns:a16="http://schemas.microsoft.com/office/drawing/2014/main" val="10002"/>
                  </a:ext>
                </a:extLst>
              </a:tr>
              <a:tr h="514569">
                <a:tc vMerge="1">
                  <a:txBody>
                    <a:bodyPr/>
                    <a:lstStyle/>
                    <a:p>
                      <a:endParaRPr lang="lt-LT"/>
                    </a:p>
                  </a:txBody>
                  <a:tcPr/>
                </a:tc>
                <a:tc vMerge="1">
                  <a:txBody>
                    <a:bodyPr/>
                    <a:lstStyle/>
                    <a:p>
                      <a:endParaRPr lang="lt-LT"/>
                    </a:p>
                  </a:txBody>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extLst>
                  <a:ext uri="{0D108BD9-81ED-4DB2-BD59-A6C34878D82A}">
                    <a16:rowId xmlns:a16="http://schemas.microsoft.com/office/drawing/2014/main" val="10003"/>
                  </a:ext>
                </a:extLst>
              </a:tr>
              <a:tr h="686092">
                <a:tc vMerge="1">
                  <a:txBody>
                    <a:bodyPr/>
                    <a:lstStyle/>
                    <a:p>
                      <a:endParaRPr lang="lt-LT"/>
                    </a:p>
                  </a:txBody>
                  <a:tcPr/>
                </a:tc>
                <a:tc vMerge="1">
                  <a:txBody>
                    <a:bodyPr/>
                    <a:lstStyle/>
                    <a:p>
                      <a:endParaRPr lang="lt-LT"/>
                    </a:p>
                  </a:txBody>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dirty="0"/>
                    </a:p>
                  </a:txBody>
                  <a:tcPr marL="67118" marR="67118" marT="0" marB="0">
                    <a:solidFill>
                      <a:schemeClr val="bg1"/>
                    </a:solidFill>
                  </a:tcPr>
                </a:tc>
                <a:extLst>
                  <a:ext uri="{0D108BD9-81ED-4DB2-BD59-A6C34878D82A}">
                    <a16:rowId xmlns:a16="http://schemas.microsoft.com/office/drawing/2014/main" val="10004"/>
                  </a:ext>
                </a:extLst>
              </a:tr>
              <a:tr h="514569">
                <a:tc vMerge="1">
                  <a:txBody>
                    <a:bodyPr/>
                    <a:lstStyle/>
                    <a:p>
                      <a:endParaRPr lang="lt-LT"/>
                    </a:p>
                  </a:txBody>
                  <a:tcPr/>
                </a:tc>
                <a:tc vMerge="1">
                  <a:txBody>
                    <a:bodyPr/>
                    <a:lstStyle/>
                    <a:p>
                      <a:endParaRPr lang="lt-LT"/>
                    </a:p>
                  </a:txBody>
                  <a:tcPr/>
                </a:tc>
                <a:tc>
                  <a:txBody>
                    <a:bodyPr/>
                    <a:lstStyle/>
                    <a:p>
                      <a:endParaRPr lang="lt-LT" dirty="0"/>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extLst>
                  <a:ext uri="{0D108BD9-81ED-4DB2-BD59-A6C34878D82A}">
                    <a16:rowId xmlns:a16="http://schemas.microsoft.com/office/drawing/2014/main" val="10005"/>
                  </a:ext>
                </a:extLst>
              </a:tr>
              <a:tr h="514569">
                <a:tc vMerge="1">
                  <a:txBody>
                    <a:bodyPr/>
                    <a:lstStyle/>
                    <a:p>
                      <a:endParaRPr lang="lt-LT"/>
                    </a:p>
                  </a:txBody>
                  <a:tcPr/>
                </a:tc>
                <a:tc vMerge="1">
                  <a:txBody>
                    <a:bodyPr/>
                    <a:lstStyle/>
                    <a:p>
                      <a:endParaRPr lang="lt-LT"/>
                    </a:p>
                  </a:txBody>
                  <a:tcPr/>
                </a:tc>
                <a:tc>
                  <a:txBody>
                    <a:bodyPr/>
                    <a:lstStyle/>
                    <a:p>
                      <a:endParaRPr lang="lt-LT" dirty="0"/>
                    </a:p>
                  </a:txBody>
                  <a:tcPr marL="67118" marR="67118" marT="0" marB="0">
                    <a:solidFill>
                      <a:schemeClr val="bg1"/>
                    </a:solidFill>
                  </a:tcPr>
                </a:tc>
                <a:tc>
                  <a:txBody>
                    <a:bodyPr/>
                    <a:lstStyle/>
                    <a:p>
                      <a:endParaRPr lang="lt-LT" dirty="0"/>
                    </a:p>
                  </a:txBody>
                  <a:tcPr marL="67118" marR="67118" marT="0" marB="0">
                    <a:solidFill>
                      <a:schemeClr val="bg1"/>
                    </a:solidFill>
                  </a:tcPr>
                </a:tc>
                <a:tc>
                  <a:txBody>
                    <a:bodyPr/>
                    <a:lstStyle/>
                    <a:p>
                      <a:endParaRPr lang="lt-LT" dirty="0"/>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dirty="0"/>
                    </a:p>
                  </a:txBody>
                  <a:tcPr marL="67118" marR="67118" marT="0" marB="0">
                    <a:solidFill>
                      <a:schemeClr val="bg1"/>
                    </a:solidFill>
                  </a:tcPr>
                </a:tc>
                <a:extLst>
                  <a:ext uri="{0D108BD9-81ED-4DB2-BD59-A6C34878D82A}">
                    <a16:rowId xmlns:a16="http://schemas.microsoft.com/office/drawing/2014/main" val="10006"/>
                  </a:ext>
                </a:extLst>
              </a:tr>
            </a:tbl>
          </a:graphicData>
        </a:graphic>
      </p:graphicFrame>
      <p:graphicFrame>
        <p:nvGraphicFramePr>
          <p:cNvPr id="2" name="Lentelė 1"/>
          <p:cNvGraphicFramePr>
            <a:graphicFrameLocks noGrp="1"/>
          </p:cNvGraphicFramePr>
          <p:nvPr>
            <p:extLst>
              <p:ext uri="{D42A27DB-BD31-4B8C-83A1-F6EECF244321}">
                <p14:modId xmlns:p14="http://schemas.microsoft.com/office/powerpoint/2010/main" val="3081743184"/>
              </p:ext>
            </p:extLst>
          </p:nvPr>
        </p:nvGraphicFramePr>
        <p:xfrm>
          <a:off x="783773" y="1471319"/>
          <a:ext cx="10291667" cy="5029200"/>
        </p:xfrm>
        <a:graphic>
          <a:graphicData uri="http://schemas.openxmlformats.org/drawingml/2006/table">
            <a:tbl>
              <a:tblPr firstRow="1" bandRow="1">
                <a:tableStyleId>{00A15C55-8517-42AA-B614-E9B94910E393}</a:tableStyleId>
              </a:tblPr>
              <a:tblGrid>
                <a:gridCol w="3013786">
                  <a:extLst>
                    <a:ext uri="{9D8B030D-6E8A-4147-A177-3AD203B41FA5}">
                      <a16:colId xmlns:a16="http://schemas.microsoft.com/office/drawing/2014/main" val="20000"/>
                    </a:ext>
                  </a:extLst>
                </a:gridCol>
                <a:gridCol w="2416629">
                  <a:extLst>
                    <a:ext uri="{9D8B030D-6E8A-4147-A177-3AD203B41FA5}">
                      <a16:colId xmlns:a16="http://schemas.microsoft.com/office/drawing/2014/main" val="20001"/>
                    </a:ext>
                  </a:extLst>
                </a:gridCol>
                <a:gridCol w="2547257">
                  <a:extLst>
                    <a:ext uri="{9D8B030D-6E8A-4147-A177-3AD203B41FA5}">
                      <a16:colId xmlns:a16="http://schemas.microsoft.com/office/drawing/2014/main" val="20002"/>
                    </a:ext>
                  </a:extLst>
                </a:gridCol>
                <a:gridCol w="2313995">
                  <a:extLst>
                    <a:ext uri="{9D8B030D-6E8A-4147-A177-3AD203B41FA5}">
                      <a16:colId xmlns:a16="http://schemas.microsoft.com/office/drawing/2014/main" val="20003"/>
                    </a:ext>
                  </a:extLst>
                </a:gridCol>
              </a:tblGrid>
              <a:tr h="810969">
                <a:tc>
                  <a:txBody>
                    <a:bodyPr/>
                    <a:lstStyle/>
                    <a:p>
                      <a:pPr algn="ctr"/>
                      <a:r>
                        <a:rPr lang="en-GB" sz="1800" b="1" kern="1200" dirty="0" err="1">
                          <a:solidFill>
                            <a:schemeClr val="tx1"/>
                          </a:solidFill>
                          <a:effectLst/>
                        </a:rPr>
                        <a:t>Programos</a:t>
                      </a:r>
                      <a:r>
                        <a:rPr lang="en-GB" sz="1800" b="1" kern="1200" dirty="0">
                          <a:solidFill>
                            <a:schemeClr val="tx1"/>
                          </a:solidFill>
                          <a:effectLst/>
                        </a:rPr>
                        <a:t> </a:t>
                      </a:r>
                      <a:r>
                        <a:rPr lang="en-GB" sz="1800" b="1" kern="1200" dirty="0" err="1">
                          <a:solidFill>
                            <a:schemeClr val="tx1"/>
                          </a:solidFill>
                          <a:effectLst/>
                        </a:rPr>
                        <a:t>pavadinimas</a:t>
                      </a:r>
                      <a:endParaRPr lang="lt-LT" sz="1800" dirty="0">
                        <a:solidFill>
                          <a:schemeClr val="tx1"/>
                        </a:solidFill>
                      </a:endParaRPr>
                    </a:p>
                  </a:txBody>
                  <a:tcPr/>
                </a:tc>
                <a:tc>
                  <a:txBody>
                    <a:bodyPr/>
                    <a:lstStyle/>
                    <a:p>
                      <a:pPr algn="ctr"/>
                      <a:r>
                        <a:rPr lang="en-GB" sz="1800" b="1" kern="1200" dirty="0">
                          <a:solidFill>
                            <a:schemeClr val="tx1"/>
                          </a:solidFill>
                          <a:effectLst/>
                        </a:rPr>
                        <a:t>2020 m. </a:t>
                      </a:r>
                      <a:r>
                        <a:rPr lang="en-GB" sz="1800" b="1" kern="1200" dirty="0" err="1">
                          <a:solidFill>
                            <a:schemeClr val="tx1"/>
                          </a:solidFill>
                          <a:effectLst/>
                        </a:rPr>
                        <a:t>asignavimų</a:t>
                      </a:r>
                      <a:r>
                        <a:rPr lang="en-GB" sz="1800" b="1" kern="1200" dirty="0">
                          <a:solidFill>
                            <a:schemeClr val="tx1"/>
                          </a:solidFill>
                          <a:effectLst/>
                        </a:rPr>
                        <a:t> </a:t>
                      </a:r>
                      <a:r>
                        <a:rPr lang="en-GB" sz="1800" b="1" kern="1200" dirty="0" err="1">
                          <a:solidFill>
                            <a:schemeClr val="tx1"/>
                          </a:solidFill>
                          <a:effectLst/>
                        </a:rPr>
                        <a:t>patvirtintas</a:t>
                      </a:r>
                      <a:r>
                        <a:rPr lang="en-GB" sz="1800" b="1" kern="1200" dirty="0">
                          <a:solidFill>
                            <a:schemeClr val="tx1"/>
                          </a:solidFill>
                          <a:effectLst/>
                        </a:rPr>
                        <a:t> </a:t>
                      </a:r>
                      <a:r>
                        <a:rPr lang="en-GB" sz="1800" b="1" kern="1200" dirty="0" err="1">
                          <a:solidFill>
                            <a:schemeClr val="tx1"/>
                          </a:solidFill>
                          <a:effectLst/>
                        </a:rPr>
                        <a:t>planas</a:t>
                      </a:r>
                      <a:endParaRPr lang="lt-LT" sz="1800" b="1" kern="1200" dirty="0">
                        <a:solidFill>
                          <a:schemeClr val="tx1"/>
                        </a:solidFill>
                        <a:effectLst/>
                      </a:endParaRPr>
                    </a:p>
                    <a:p>
                      <a:pPr algn="ctr"/>
                      <a:r>
                        <a:rPr lang="lt-LT" sz="1800" b="1" kern="1200" dirty="0">
                          <a:solidFill>
                            <a:schemeClr val="tx1"/>
                          </a:solidFill>
                          <a:effectLst/>
                        </a:rPr>
                        <a:t>(2020-02-06 Nr. T-1)</a:t>
                      </a:r>
                      <a:endParaRPr lang="lt-LT" sz="1800" dirty="0">
                        <a:solidFill>
                          <a:schemeClr val="tx1"/>
                        </a:solidFill>
                      </a:endParaRPr>
                    </a:p>
                  </a:txBody>
                  <a:tcPr/>
                </a:tc>
                <a:tc>
                  <a:txBody>
                    <a:bodyPr/>
                    <a:lstStyle/>
                    <a:p>
                      <a:pPr algn="ctr"/>
                      <a:r>
                        <a:rPr lang="en-GB" sz="1800" b="1" kern="1200" dirty="0">
                          <a:solidFill>
                            <a:schemeClr val="tx1"/>
                          </a:solidFill>
                          <a:effectLst/>
                        </a:rPr>
                        <a:t>2020 m. </a:t>
                      </a:r>
                      <a:r>
                        <a:rPr lang="en-GB" sz="1800" b="1" kern="1200" dirty="0" err="1">
                          <a:solidFill>
                            <a:schemeClr val="tx1"/>
                          </a:solidFill>
                          <a:effectLst/>
                        </a:rPr>
                        <a:t>asignavimų</a:t>
                      </a:r>
                      <a:r>
                        <a:rPr lang="en-GB" sz="1800" b="1" kern="1200" dirty="0">
                          <a:solidFill>
                            <a:schemeClr val="tx1"/>
                          </a:solidFill>
                          <a:effectLst/>
                        </a:rPr>
                        <a:t> </a:t>
                      </a:r>
                      <a:r>
                        <a:rPr lang="en-GB" sz="1800" b="1" kern="1200" dirty="0" err="1">
                          <a:solidFill>
                            <a:schemeClr val="tx1"/>
                          </a:solidFill>
                          <a:effectLst/>
                        </a:rPr>
                        <a:t>patikslintas</a:t>
                      </a:r>
                      <a:r>
                        <a:rPr lang="en-GB" sz="1800" b="1" kern="1200" dirty="0">
                          <a:solidFill>
                            <a:schemeClr val="tx1"/>
                          </a:solidFill>
                          <a:effectLst/>
                        </a:rPr>
                        <a:t> </a:t>
                      </a:r>
                      <a:r>
                        <a:rPr lang="en-GB" sz="1800" b="1" kern="1200" dirty="0" err="1">
                          <a:solidFill>
                            <a:schemeClr val="tx1"/>
                          </a:solidFill>
                          <a:effectLst/>
                        </a:rPr>
                        <a:t>planas</a:t>
                      </a:r>
                      <a:endParaRPr lang="lt-LT" sz="1800" b="1" kern="1200" dirty="0">
                        <a:solidFill>
                          <a:schemeClr val="tx1"/>
                        </a:solidFill>
                        <a:effectLst/>
                      </a:endParaRPr>
                    </a:p>
                    <a:p>
                      <a:pPr algn="ctr"/>
                      <a:r>
                        <a:rPr lang="lt-LT" sz="1800" b="1" kern="1200" dirty="0">
                          <a:solidFill>
                            <a:schemeClr val="tx1"/>
                          </a:solidFill>
                          <a:effectLst/>
                        </a:rPr>
                        <a:t>(2020-12-22</a:t>
                      </a:r>
                      <a:r>
                        <a:rPr lang="lt-LT" sz="1800" b="1" kern="1200" baseline="0" dirty="0">
                          <a:solidFill>
                            <a:schemeClr val="tx1"/>
                          </a:solidFill>
                          <a:effectLst/>
                        </a:rPr>
                        <a:t> Nr. T-459)</a:t>
                      </a:r>
                      <a:endParaRPr lang="lt-LT" sz="1800" dirty="0">
                        <a:solidFill>
                          <a:schemeClr val="tx1"/>
                        </a:solidFill>
                      </a:endParaRPr>
                    </a:p>
                  </a:txBody>
                  <a:tcPr/>
                </a:tc>
                <a:tc>
                  <a:txBody>
                    <a:bodyPr/>
                    <a:lstStyle/>
                    <a:p>
                      <a:pPr algn="ctr"/>
                      <a:r>
                        <a:rPr lang="en-GB" sz="1800" b="1" kern="1200" dirty="0">
                          <a:solidFill>
                            <a:schemeClr val="tx1"/>
                          </a:solidFill>
                          <a:effectLst/>
                        </a:rPr>
                        <a:t>2020 m. </a:t>
                      </a:r>
                      <a:r>
                        <a:rPr lang="en-GB" sz="1800" b="1" kern="1200" dirty="0" err="1">
                          <a:solidFill>
                            <a:schemeClr val="tx1"/>
                          </a:solidFill>
                          <a:effectLst/>
                        </a:rPr>
                        <a:t>panaudotos</a:t>
                      </a:r>
                      <a:r>
                        <a:rPr lang="en-GB" sz="1800" b="1" kern="1200" dirty="0">
                          <a:solidFill>
                            <a:schemeClr val="tx1"/>
                          </a:solidFill>
                          <a:effectLst/>
                        </a:rPr>
                        <a:t> </a:t>
                      </a:r>
                      <a:r>
                        <a:rPr lang="en-GB" sz="1800" b="1" kern="1200" dirty="0" err="1">
                          <a:solidFill>
                            <a:schemeClr val="tx1"/>
                          </a:solidFill>
                          <a:effectLst/>
                        </a:rPr>
                        <a:t>lėšos</a:t>
                      </a:r>
                      <a:r>
                        <a:rPr lang="en-GB" sz="1800" b="1" kern="1200" dirty="0">
                          <a:solidFill>
                            <a:schemeClr val="tx1"/>
                          </a:solidFill>
                          <a:effectLst/>
                        </a:rPr>
                        <a:t> (</a:t>
                      </a:r>
                      <a:r>
                        <a:rPr lang="en-GB" sz="1800" b="1" kern="1200" dirty="0" err="1">
                          <a:solidFill>
                            <a:schemeClr val="tx1"/>
                          </a:solidFill>
                          <a:effectLst/>
                        </a:rPr>
                        <a:t>kasinės</a:t>
                      </a:r>
                      <a:r>
                        <a:rPr lang="en-GB" sz="1800" b="1" kern="1200" dirty="0">
                          <a:solidFill>
                            <a:schemeClr val="tx1"/>
                          </a:solidFill>
                          <a:effectLst/>
                        </a:rPr>
                        <a:t> </a:t>
                      </a:r>
                      <a:r>
                        <a:rPr lang="en-GB" sz="1800" b="1" kern="1200" dirty="0" err="1">
                          <a:solidFill>
                            <a:schemeClr val="tx1"/>
                          </a:solidFill>
                          <a:effectLst/>
                        </a:rPr>
                        <a:t>išlaidos</a:t>
                      </a:r>
                      <a:r>
                        <a:rPr lang="en-GB" sz="1800" b="1" kern="1200" dirty="0">
                          <a:solidFill>
                            <a:schemeClr val="tx1"/>
                          </a:solidFill>
                          <a:effectLst/>
                        </a:rPr>
                        <a:t>)</a:t>
                      </a:r>
                      <a:endParaRPr lang="lt-LT" sz="1800" dirty="0">
                        <a:solidFill>
                          <a:schemeClr val="tx1"/>
                        </a:solidFill>
                      </a:endParaRPr>
                    </a:p>
                  </a:txBody>
                  <a:tcPr/>
                </a:tc>
                <a:extLst>
                  <a:ext uri="{0D108BD9-81ED-4DB2-BD59-A6C34878D82A}">
                    <a16:rowId xmlns:a16="http://schemas.microsoft.com/office/drawing/2014/main" val="10000"/>
                  </a:ext>
                </a:extLst>
              </a:tr>
              <a:tr h="562234">
                <a:tc>
                  <a:txBody>
                    <a:bodyPr/>
                    <a:lstStyle/>
                    <a:p>
                      <a:r>
                        <a:rPr lang="lt-LT" sz="1800" dirty="0">
                          <a:solidFill>
                            <a:schemeClr val="tx1"/>
                          </a:solidFill>
                        </a:rPr>
                        <a:t>Miesto urbanistinės plėtros programa (01)</a:t>
                      </a:r>
                    </a:p>
                  </a:txBody>
                  <a:tcPr/>
                </a:tc>
                <a:tc>
                  <a:txBody>
                    <a:bodyPr/>
                    <a:lstStyle/>
                    <a:p>
                      <a:pPr algn="ctr"/>
                      <a:r>
                        <a:rPr lang="en-GB" sz="1800" kern="1200" dirty="0">
                          <a:solidFill>
                            <a:schemeClr val="dk1"/>
                          </a:solidFill>
                          <a:effectLst/>
                        </a:rPr>
                        <a:t>601,3</a:t>
                      </a:r>
                      <a:endParaRPr lang="lt-LT" sz="1800" dirty="0">
                        <a:solidFill>
                          <a:schemeClr val="tx1"/>
                        </a:solidFill>
                      </a:endParaRPr>
                    </a:p>
                  </a:txBody>
                  <a:tcPr/>
                </a:tc>
                <a:tc>
                  <a:txBody>
                    <a:bodyPr/>
                    <a:lstStyle/>
                    <a:p>
                      <a:pPr algn="ctr"/>
                      <a:r>
                        <a:rPr lang="en-GB" sz="1800" kern="1200" dirty="0">
                          <a:solidFill>
                            <a:schemeClr val="dk1"/>
                          </a:solidFill>
                          <a:effectLst/>
                        </a:rPr>
                        <a:t>601,3</a:t>
                      </a:r>
                      <a:endParaRPr lang="lt-LT" sz="1800" dirty="0">
                        <a:solidFill>
                          <a:schemeClr val="tx1"/>
                        </a:solidFill>
                      </a:endParaRPr>
                    </a:p>
                  </a:txBody>
                  <a:tcPr/>
                </a:tc>
                <a:tc>
                  <a:txBody>
                    <a:bodyPr/>
                    <a:lstStyle/>
                    <a:p>
                      <a:pPr algn="ctr"/>
                      <a:r>
                        <a:rPr lang="en-GB" sz="1800" kern="1200" dirty="0">
                          <a:solidFill>
                            <a:schemeClr val="dk1"/>
                          </a:solidFill>
                          <a:effectLst/>
                        </a:rPr>
                        <a:t>471,6</a:t>
                      </a:r>
                      <a:endParaRPr lang="lt-LT" sz="1800" dirty="0">
                        <a:solidFill>
                          <a:schemeClr val="tx1"/>
                        </a:solidFill>
                      </a:endParaRPr>
                    </a:p>
                  </a:txBody>
                  <a:tcPr/>
                </a:tc>
                <a:extLst>
                  <a:ext uri="{0D108BD9-81ED-4DB2-BD59-A6C34878D82A}">
                    <a16:rowId xmlns:a16="http://schemas.microsoft.com/office/drawing/2014/main" val="10001"/>
                  </a:ext>
                </a:extLst>
              </a:tr>
              <a:tr h="595424">
                <a:tc>
                  <a:txBody>
                    <a:bodyPr/>
                    <a:lstStyle/>
                    <a:p>
                      <a:r>
                        <a:rPr lang="lt-LT" sz="1800" dirty="0">
                          <a:solidFill>
                            <a:schemeClr val="tx1"/>
                          </a:solidFill>
                        </a:rPr>
                        <a:t>Kultūros plėtros programa (02)</a:t>
                      </a:r>
                    </a:p>
                  </a:txBody>
                  <a:tcPr/>
                </a:tc>
                <a:tc>
                  <a:txBody>
                    <a:bodyPr/>
                    <a:lstStyle/>
                    <a:p>
                      <a:pPr algn="ctr"/>
                      <a:r>
                        <a:rPr lang="en-GB" sz="1800" kern="1200" dirty="0">
                          <a:solidFill>
                            <a:schemeClr val="dk1"/>
                          </a:solidFill>
                          <a:effectLst/>
                        </a:rPr>
                        <a:t>8 039,7</a:t>
                      </a:r>
                      <a:endParaRPr lang="lt-LT" sz="1800" dirty="0">
                        <a:solidFill>
                          <a:schemeClr val="tx1"/>
                        </a:solidFill>
                      </a:endParaRPr>
                    </a:p>
                  </a:txBody>
                  <a:tcPr/>
                </a:tc>
                <a:tc>
                  <a:txBody>
                    <a:bodyPr/>
                    <a:lstStyle/>
                    <a:p>
                      <a:pPr algn="ctr"/>
                      <a:r>
                        <a:rPr lang="en-GB" sz="1800" kern="1200" dirty="0">
                          <a:solidFill>
                            <a:schemeClr val="dk1"/>
                          </a:solidFill>
                          <a:effectLst/>
                        </a:rPr>
                        <a:t>8 527,8</a:t>
                      </a:r>
                      <a:endParaRPr lang="lt-LT" sz="1800" dirty="0">
                        <a:solidFill>
                          <a:schemeClr val="tx1"/>
                        </a:solidFill>
                      </a:endParaRPr>
                    </a:p>
                  </a:txBody>
                  <a:tcPr/>
                </a:tc>
                <a:tc>
                  <a:txBody>
                    <a:bodyPr/>
                    <a:lstStyle/>
                    <a:p>
                      <a:pPr algn="ctr"/>
                      <a:r>
                        <a:rPr lang="en-GB" sz="1800" kern="1200" dirty="0">
                          <a:solidFill>
                            <a:schemeClr val="dk1"/>
                          </a:solidFill>
                          <a:effectLst/>
                        </a:rPr>
                        <a:t>6 052,8</a:t>
                      </a:r>
                      <a:endParaRPr lang="lt-LT" sz="1800" dirty="0">
                        <a:solidFill>
                          <a:schemeClr val="tx1"/>
                        </a:solidFill>
                      </a:endParaRPr>
                    </a:p>
                  </a:txBody>
                  <a:tcPr/>
                </a:tc>
                <a:extLst>
                  <a:ext uri="{0D108BD9-81ED-4DB2-BD59-A6C34878D82A}">
                    <a16:rowId xmlns:a16="http://schemas.microsoft.com/office/drawing/2014/main" val="10002"/>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err="1">
                          <a:solidFill>
                            <a:schemeClr val="dk1"/>
                          </a:solidFill>
                          <a:effectLst/>
                        </a:rPr>
                        <a:t>Aplinkos</a:t>
                      </a:r>
                      <a:r>
                        <a:rPr lang="en-GB" sz="1800" kern="1200" dirty="0">
                          <a:solidFill>
                            <a:schemeClr val="dk1"/>
                          </a:solidFill>
                          <a:effectLst/>
                        </a:rPr>
                        <a:t> </a:t>
                      </a:r>
                      <a:r>
                        <a:rPr lang="en-GB" sz="1800" kern="1200" dirty="0" err="1">
                          <a:solidFill>
                            <a:schemeClr val="dk1"/>
                          </a:solidFill>
                          <a:effectLst/>
                        </a:rPr>
                        <a:t>apsaugos</a:t>
                      </a:r>
                      <a:r>
                        <a:rPr lang="en-GB" sz="1800" kern="1200" dirty="0">
                          <a:solidFill>
                            <a:schemeClr val="dk1"/>
                          </a:solidFill>
                          <a:effectLst/>
                        </a:rPr>
                        <a:t> </a:t>
                      </a:r>
                      <a:r>
                        <a:rPr lang="en-GB" sz="1800" kern="1200" dirty="0" err="1">
                          <a:solidFill>
                            <a:schemeClr val="dk1"/>
                          </a:solidFill>
                          <a:effectLst/>
                        </a:rPr>
                        <a:t>programa</a:t>
                      </a:r>
                      <a:r>
                        <a:rPr lang="lt-LT" sz="1800" kern="1200" dirty="0">
                          <a:solidFill>
                            <a:schemeClr val="dk1"/>
                          </a:solidFill>
                          <a:effectLst/>
                        </a:rPr>
                        <a:t> (03)</a:t>
                      </a:r>
                      <a:endParaRPr lang="lt-LT" sz="1800" dirty="0">
                        <a:solidFill>
                          <a:schemeClr val="tx1"/>
                        </a:solidFill>
                      </a:endParaRPr>
                    </a:p>
                  </a:txBody>
                  <a:tcPr/>
                </a:tc>
                <a:tc>
                  <a:txBody>
                    <a:bodyPr/>
                    <a:lstStyle/>
                    <a:p>
                      <a:pPr algn="ctr"/>
                      <a:r>
                        <a:rPr lang="en-GB" sz="1800" kern="1200" dirty="0">
                          <a:solidFill>
                            <a:schemeClr val="dk1"/>
                          </a:solidFill>
                          <a:effectLst/>
                        </a:rPr>
                        <a:t>6 382,2</a:t>
                      </a:r>
                      <a:endParaRPr lang="lt-LT" sz="1800" dirty="0">
                        <a:solidFill>
                          <a:schemeClr val="tx1"/>
                        </a:solidFill>
                      </a:endParaRPr>
                    </a:p>
                  </a:txBody>
                  <a:tcPr/>
                </a:tc>
                <a:tc>
                  <a:txBody>
                    <a:bodyPr/>
                    <a:lstStyle/>
                    <a:p>
                      <a:pPr algn="ctr"/>
                      <a:r>
                        <a:rPr lang="en-GB" sz="1800" kern="1200" dirty="0">
                          <a:solidFill>
                            <a:schemeClr val="dk1"/>
                          </a:solidFill>
                          <a:effectLst/>
                        </a:rPr>
                        <a:t>6 721,1</a:t>
                      </a:r>
                      <a:endParaRPr lang="lt-LT" sz="1800" dirty="0">
                        <a:solidFill>
                          <a:schemeClr val="tx1"/>
                        </a:solidFill>
                      </a:endParaRPr>
                    </a:p>
                  </a:txBody>
                  <a:tcPr/>
                </a:tc>
                <a:tc>
                  <a:txBody>
                    <a:bodyPr/>
                    <a:lstStyle/>
                    <a:p>
                      <a:pPr algn="ctr"/>
                      <a:r>
                        <a:rPr lang="en-GB" sz="1800" kern="1200" dirty="0">
                          <a:solidFill>
                            <a:schemeClr val="dk1"/>
                          </a:solidFill>
                          <a:effectLst/>
                        </a:rPr>
                        <a:t>4 825,2</a:t>
                      </a:r>
                      <a:endParaRPr lang="lt-LT" sz="1800" dirty="0">
                        <a:solidFill>
                          <a:schemeClr val="tx1"/>
                        </a:solidFill>
                      </a:endParaRPr>
                    </a:p>
                  </a:txBody>
                  <a:tcPr/>
                </a:tc>
                <a:extLst>
                  <a:ext uri="{0D108BD9-81ED-4DB2-BD59-A6C34878D82A}">
                    <a16:rowId xmlns:a16="http://schemas.microsoft.com/office/drawing/2014/main" val="10003"/>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err="1">
                          <a:solidFill>
                            <a:schemeClr val="dk1"/>
                          </a:solidFill>
                          <a:effectLst/>
                        </a:rPr>
                        <a:t>Miesto</a:t>
                      </a:r>
                      <a:r>
                        <a:rPr lang="en-GB" sz="1800" kern="1200" dirty="0">
                          <a:solidFill>
                            <a:schemeClr val="dk1"/>
                          </a:solidFill>
                          <a:effectLst/>
                        </a:rPr>
                        <a:t> </a:t>
                      </a:r>
                      <a:r>
                        <a:rPr lang="en-GB" sz="1800" kern="1200" dirty="0" err="1">
                          <a:solidFill>
                            <a:schemeClr val="dk1"/>
                          </a:solidFill>
                          <a:effectLst/>
                        </a:rPr>
                        <a:t>infrastruktūros</a:t>
                      </a:r>
                      <a:r>
                        <a:rPr lang="en-GB" sz="1800" kern="1200" dirty="0">
                          <a:solidFill>
                            <a:schemeClr val="dk1"/>
                          </a:solidFill>
                          <a:effectLst/>
                        </a:rPr>
                        <a:t> </a:t>
                      </a:r>
                      <a:r>
                        <a:rPr lang="en-GB" sz="1800" kern="1200" dirty="0" err="1">
                          <a:solidFill>
                            <a:schemeClr val="dk1"/>
                          </a:solidFill>
                          <a:effectLst/>
                        </a:rPr>
                        <a:t>objektų</a:t>
                      </a:r>
                      <a:r>
                        <a:rPr lang="en-GB" sz="1800" kern="1200" dirty="0">
                          <a:solidFill>
                            <a:schemeClr val="dk1"/>
                          </a:solidFill>
                          <a:effectLst/>
                        </a:rPr>
                        <a:t> </a:t>
                      </a:r>
                      <a:r>
                        <a:rPr lang="en-GB" sz="1800" kern="1200" dirty="0" err="1">
                          <a:solidFill>
                            <a:schemeClr val="dk1"/>
                          </a:solidFill>
                          <a:effectLst/>
                        </a:rPr>
                        <a:t>priežiūros</a:t>
                      </a:r>
                      <a:r>
                        <a:rPr lang="en-GB" sz="1800" kern="1200" dirty="0">
                          <a:solidFill>
                            <a:schemeClr val="dk1"/>
                          </a:solidFill>
                          <a:effectLst/>
                        </a:rPr>
                        <a:t>, </a:t>
                      </a:r>
                      <a:r>
                        <a:rPr lang="en-GB" sz="1800" kern="1200" dirty="0" err="1">
                          <a:solidFill>
                            <a:schemeClr val="dk1"/>
                          </a:solidFill>
                          <a:effectLst/>
                        </a:rPr>
                        <a:t>modernizavimo</a:t>
                      </a:r>
                      <a:r>
                        <a:rPr lang="en-GB" sz="1800" kern="1200" dirty="0">
                          <a:solidFill>
                            <a:schemeClr val="dk1"/>
                          </a:solidFill>
                          <a:effectLst/>
                        </a:rPr>
                        <a:t> </a:t>
                      </a:r>
                      <a:r>
                        <a:rPr lang="en-GB" sz="1800" kern="1200" dirty="0" err="1">
                          <a:solidFill>
                            <a:schemeClr val="dk1"/>
                          </a:solidFill>
                          <a:effectLst/>
                        </a:rPr>
                        <a:t>ir</a:t>
                      </a:r>
                      <a:r>
                        <a:rPr lang="en-GB" sz="1800" kern="1200" dirty="0">
                          <a:solidFill>
                            <a:schemeClr val="dk1"/>
                          </a:solidFill>
                          <a:effectLst/>
                        </a:rPr>
                        <a:t> </a:t>
                      </a:r>
                      <a:r>
                        <a:rPr lang="en-GB" sz="1800" kern="1200" dirty="0" err="1">
                          <a:solidFill>
                            <a:schemeClr val="dk1"/>
                          </a:solidFill>
                          <a:effectLst/>
                        </a:rPr>
                        <a:t>plėtros</a:t>
                      </a:r>
                      <a:r>
                        <a:rPr lang="en-GB" sz="1800" kern="1200" dirty="0">
                          <a:solidFill>
                            <a:schemeClr val="dk1"/>
                          </a:solidFill>
                          <a:effectLst/>
                        </a:rPr>
                        <a:t> </a:t>
                      </a:r>
                      <a:r>
                        <a:rPr lang="en-GB" sz="1800" b="0" kern="1200" dirty="0" err="1">
                          <a:solidFill>
                            <a:schemeClr val="dk1"/>
                          </a:solidFill>
                          <a:effectLst/>
                        </a:rPr>
                        <a:t>programa</a:t>
                      </a:r>
                      <a:r>
                        <a:rPr lang="en-GB" sz="1800" b="0" kern="1200" dirty="0">
                          <a:solidFill>
                            <a:schemeClr val="dk1"/>
                          </a:solidFill>
                          <a:effectLst/>
                        </a:rPr>
                        <a:t> </a:t>
                      </a:r>
                      <a:r>
                        <a:rPr lang="lt-LT" sz="1800" b="0" kern="1200" dirty="0">
                          <a:solidFill>
                            <a:schemeClr val="dk1"/>
                          </a:solidFill>
                          <a:effectLst/>
                        </a:rPr>
                        <a:t> (04)</a:t>
                      </a:r>
                      <a:endParaRPr lang="lt-LT" sz="1800" b="0" dirty="0">
                        <a:solidFill>
                          <a:schemeClr val="tx1"/>
                        </a:solidFill>
                      </a:endParaRPr>
                    </a:p>
                  </a:txBody>
                  <a:tcPr/>
                </a:tc>
                <a:tc>
                  <a:txBody>
                    <a:bodyPr/>
                    <a:lstStyle/>
                    <a:p>
                      <a:pPr algn="ctr"/>
                      <a:r>
                        <a:rPr lang="en-GB" sz="1800" kern="1200" dirty="0">
                          <a:solidFill>
                            <a:schemeClr val="dk1"/>
                          </a:solidFill>
                          <a:effectLst/>
                        </a:rPr>
                        <a:t>28 447,1</a:t>
                      </a:r>
                      <a:endParaRPr lang="lt-LT" sz="1800" dirty="0">
                        <a:solidFill>
                          <a:schemeClr val="tx1"/>
                        </a:solidFill>
                      </a:endParaRPr>
                    </a:p>
                  </a:txBody>
                  <a:tcPr/>
                </a:tc>
                <a:tc>
                  <a:txBody>
                    <a:bodyPr/>
                    <a:lstStyle/>
                    <a:p>
                      <a:pPr algn="ctr"/>
                      <a:r>
                        <a:rPr lang="en-GB" sz="1800" kern="1200" dirty="0">
                          <a:solidFill>
                            <a:schemeClr val="dk1"/>
                          </a:solidFill>
                          <a:effectLst/>
                        </a:rPr>
                        <a:t>40 591,0</a:t>
                      </a:r>
                      <a:endParaRPr lang="lt-LT" sz="1800" dirty="0">
                        <a:solidFill>
                          <a:schemeClr val="tx1"/>
                        </a:solidFill>
                      </a:endParaRPr>
                    </a:p>
                  </a:txBody>
                  <a:tcPr/>
                </a:tc>
                <a:tc>
                  <a:txBody>
                    <a:bodyPr/>
                    <a:lstStyle/>
                    <a:p>
                      <a:pPr algn="ctr"/>
                      <a:r>
                        <a:rPr lang="en-GB" sz="1800" kern="1200" dirty="0">
                          <a:solidFill>
                            <a:schemeClr val="dk1"/>
                          </a:solidFill>
                          <a:effectLst/>
                        </a:rPr>
                        <a:t>34 735,6</a:t>
                      </a:r>
                      <a:endParaRPr lang="lt-LT" sz="1800" dirty="0">
                        <a:solidFill>
                          <a:schemeClr val="tx1"/>
                        </a:solidFill>
                      </a:endParaRPr>
                    </a:p>
                  </a:txBody>
                  <a:tcPr/>
                </a:tc>
                <a:extLst>
                  <a:ext uri="{0D108BD9-81ED-4DB2-BD59-A6C34878D82A}">
                    <a16:rowId xmlns:a16="http://schemas.microsoft.com/office/drawing/2014/main" val="10004"/>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err="1">
                          <a:solidFill>
                            <a:schemeClr val="dk1"/>
                          </a:solidFill>
                          <a:effectLst/>
                        </a:rPr>
                        <a:t>Miesto</a:t>
                      </a:r>
                      <a:r>
                        <a:rPr lang="en-GB" sz="1800" kern="1200" dirty="0">
                          <a:solidFill>
                            <a:schemeClr val="dk1"/>
                          </a:solidFill>
                          <a:effectLst/>
                        </a:rPr>
                        <a:t> </a:t>
                      </a:r>
                      <a:r>
                        <a:rPr lang="en-GB" sz="1800" kern="1200" dirty="0" err="1">
                          <a:solidFill>
                            <a:schemeClr val="dk1"/>
                          </a:solidFill>
                          <a:effectLst/>
                        </a:rPr>
                        <a:t>ekonominės</a:t>
                      </a:r>
                      <a:r>
                        <a:rPr lang="en-GB" sz="1800" kern="1200" dirty="0">
                          <a:solidFill>
                            <a:schemeClr val="dk1"/>
                          </a:solidFill>
                          <a:effectLst/>
                        </a:rPr>
                        <a:t> </a:t>
                      </a:r>
                      <a:r>
                        <a:rPr lang="en-GB" sz="1800" kern="1200" dirty="0" err="1">
                          <a:solidFill>
                            <a:schemeClr val="dk1"/>
                          </a:solidFill>
                          <a:effectLst/>
                        </a:rPr>
                        <a:t>plėtros</a:t>
                      </a:r>
                      <a:r>
                        <a:rPr lang="en-GB" sz="1800" kern="1200" dirty="0">
                          <a:solidFill>
                            <a:schemeClr val="dk1"/>
                          </a:solidFill>
                          <a:effectLst/>
                        </a:rPr>
                        <a:t> </a:t>
                      </a:r>
                      <a:r>
                        <a:rPr lang="en-GB" sz="1800" kern="1200" dirty="0" err="1">
                          <a:solidFill>
                            <a:schemeClr val="dk1"/>
                          </a:solidFill>
                          <a:effectLst/>
                        </a:rPr>
                        <a:t>programa</a:t>
                      </a:r>
                      <a:r>
                        <a:rPr lang="lt-LT" sz="1800" kern="1200" dirty="0">
                          <a:solidFill>
                            <a:schemeClr val="dk1"/>
                          </a:solidFill>
                          <a:effectLst/>
                        </a:rPr>
                        <a:t> (05)</a:t>
                      </a:r>
                      <a:endParaRPr lang="lt-LT" sz="1800" dirty="0">
                        <a:solidFill>
                          <a:schemeClr val="tx1"/>
                        </a:solidFill>
                      </a:endParaRPr>
                    </a:p>
                  </a:txBody>
                  <a:tcPr/>
                </a:tc>
                <a:tc>
                  <a:txBody>
                    <a:bodyPr/>
                    <a:lstStyle/>
                    <a:p>
                      <a:pPr algn="ctr"/>
                      <a:r>
                        <a:rPr lang="en-GB" sz="1800" kern="1200" dirty="0">
                          <a:solidFill>
                            <a:schemeClr val="dk1"/>
                          </a:solidFill>
                          <a:effectLst/>
                        </a:rPr>
                        <a:t>6 875,8</a:t>
                      </a:r>
                      <a:endParaRPr lang="lt-LT" sz="1800" dirty="0">
                        <a:solidFill>
                          <a:schemeClr val="tx1"/>
                        </a:solidFill>
                      </a:endParaRPr>
                    </a:p>
                  </a:txBody>
                  <a:tcPr/>
                </a:tc>
                <a:tc>
                  <a:txBody>
                    <a:bodyPr/>
                    <a:lstStyle/>
                    <a:p>
                      <a:pPr algn="ctr"/>
                      <a:r>
                        <a:rPr lang="en-GB" sz="1800" kern="1200" dirty="0">
                          <a:solidFill>
                            <a:schemeClr val="dk1"/>
                          </a:solidFill>
                          <a:effectLst/>
                        </a:rPr>
                        <a:t>9 807,7</a:t>
                      </a:r>
                      <a:endParaRPr lang="lt-LT" sz="1800" dirty="0">
                        <a:solidFill>
                          <a:schemeClr val="tx1"/>
                        </a:solidFill>
                      </a:endParaRPr>
                    </a:p>
                  </a:txBody>
                  <a:tcPr/>
                </a:tc>
                <a:tc>
                  <a:txBody>
                    <a:bodyPr/>
                    <a:lstStyle/>
                    <a:p>
                      <a:pPr algn="ctr"/>
                      <a:r>
                        <a:rPr lang="en-GB" sz="1800" kern="1200" dirty="0">
                          <a:solidFill>
                            <a:schemeClr val="dk1"/>
                          </a:solidFill>
                          <a:effectLst/>
                        </a:rPr>
                        <a:t>6 948,2</a:t>
                      </a:r>
                      <a:endParaRPr lang="lt-LT" sz="1800" dirty="0">
                        <a:solidFill>
                          <a:schemeClr val="tx1"/>
                        </a:solidFill>
                      </a:endParaRPr>
                    </a:p>
                  </a:txBody>
                  <a:tcPr/>
                </a:tc>
                <a:extLst>
                  <a:ext uri="{0D108BD9-81ED-4DB2-BD59-A6C34878D82A}">
                    <a16:rowId xmlns:a16="http://schemas.microsoft.com/office/drawing/2014/main" val="10005"/>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err="1">
                          <a:solidFill>
                            <a:schemeClr val="dk1"/>
                          </a:solidFill>
                          <a:effectLst/>
                        </a:rPr>
                        <a:t>Savivaldybės</a:t>
                      </a:r>
                      <a:r>
                        <a:rPr lang="en-GB" sz="1800" kern="1200" dirty="0">
                          <a:solidFill>
                            <a:schemeClr val="dk1"/>
                          </a:solidFill>
                          <a:effectLst/>
                        </a:rPr>
                        <a:t> </a:t>
                      </a:r>
                      <a:r>
                        <a:rPr lang="en-GB" sz="1800" kern="1200" dirty="0" err="1">
                          <a:solidFill>
                            <a:schemeClr val="dk1"/>
                          </a:solidFill>
                          <a:effectLst/>
                        </a:rPr>
                        <a:t>turto</a:t>
                      </a:r>
                      <a:r>
                        <a:rPr lang="en-GB" sz="1800" kern="1200" dirty="0">
                          <a:solidFill>
                            <a:schemeClr val="dk1"/>
                          </a:solidFill>
                          <a:effectLst/>
                        </a:rPr>
                        <a:t> </a:t>
                      </a:r>
                      <a:r>
                        <a:rPr lang="en-GB" sz="1800" kern="1200" dirty="0" err="1">
                          <a:solidFill>
                            <a:schemeClr val="dk1"/>
                          </a:solidFill>
                          <a:effectLst/>
                        </a:rPr>
                        <a:t>valdymo</a:t>
                      </a:r>
                      <a:r>
                        <a:rPr lang="en-GB" sz="1800" kern="1200" dirty="0">
                          <a:solidFill>
                            <a:schemeClr val="dk1"/>
                          </a:solidFill>
                          <a:effectLst/>
                        </a:rPr>
                        <a:t> </a:t>
                      </a:r>
                      <a:r>
                        <a:rPr lang="en-GB" sz="1800" kern="1200" dirty="0" err="1">
                          <a:solidFill>
                            <a:schemeClr val="dk1"/>
                          </a:solidFill>
                          <a:effectLst/>
                        </a:rPr>
                        <a:t>ir</a:t>
                      </a:r>
                      <a:r>
                        <a:rPr lang="en-GB" sz="1800" kern="1200" dirty="0">
                          <a:solidFill>
                            <a:schemeClr val="dk1"/>
                          </a:solidFill>
                          <a:effectLst/>
                        </a:rPr>
                        <a:t> </a:t>
                      </a:r>
                      <a:r>
                        <a:rPr lang="en-GB" sz="1800" kern="1200" dirty="0" err="1">
                          <a:solidFill>
                            <a:schemeClr val="dk1"/>
                          </a:solidFill>
                          <a:effectLst/>
                        </a:rPr>
                        <a:t>privatizavimo</a:t>
                      </a:r>
                      <a:r>
                        <a:rPr lang="en-GB" sz="1800" kern="1200" dirty="0">
                          <a:solidFill>
                            <a:schemeClr val="dk1"/>
                          </a:solidFill>
                          <a:effectLst/>
                        </a:rPr>
                        <a:t> </a:t>
                      </a:r>
                      <a:r>
                        <a:rPr lang="en-GB" sz="1800" kern="1200" dirty="0" err="1">
                          <a:solidFill>
                            <a:schemeClr val="dk1"/>
                          </a:solidFill>
                          <a:effectLst/>
                        </a:rPr>
                        <a:t>programa</a:t>
                      </a:r>
                      <a:r>
                        <a:rPr lang="lt-LT" sz="1800" kern="1200" dirty="0">
                          <a:solidFill>
                            <a:schemeClr val="dk1"/>
                          </a:solidFill>
                          <a:effectLst/>
                        </a:rPr>
                        <a:t> (06)</a:t>
                      </a:r>
                      <a:endParaRPr lang="lt-LT" sz="1800" dirty="0">
                        <a:solidFill>
                          <a:schemeClr val="tx1"/>
                        </a:solidFill>
                      </a:endParaRPr>
                    </a:p>
                  </a:txBody>
                  <a:tcPr/>
                </a:tc>
                <a:tc>
                  <a:txBody>
                    <a:bodyPr/>
                    <a:lstStyle/>
                    <a:p>
                      <a:pPr algn="ctr"/>
                      <a:r>
                        <a:rPr lang="en-GB" sz="1800" kern="1200" dirty="0">
                          <a:solidFill>
                            <a:schemeClr val="dk1"/>
                          </a:solidFill>
                          <a:effectLst/>
                        </a:rPr>
                        <a:t>209,0</a:t>
                      </a:r>
                      <a:endParaRPr lang="lt-LT" sz="1800" dirty="0">
                        <a:solidFill>
                          <a:schemeClr val="tx1"/>
                        </a:solidFill>
                      </a:endParaRPr>
                    </a:p>
                  </a:txBody>
                  <a:tcPr/>
                </a:tc>
                <a:tc>
                  <a:txBody>
                    <a:bodyPr/>
                    <a:lstStyle/>
                    <a:p>
                      <a:pPr algn="ctr"/>
                      <a:r>
                        <a:rPr lang="en-GB" sz="1800" kern="1200" dirty="0">
                          <a:solidFill>
                            <a:schemeClr val="dk1"/>
                          </a:solidFill>
                          <a:effectLst/>
                        </a:rPr>
                        <a:t>209,0</a:t>
                      </a:r>
                      <a:endParaRPr lang="lt-LT" sz="1800" dirty="0">
                        <a:solidFill>
                          <a:schemeClr val="tx1"/>
                        </a:solidFill>
                      </a:endParaRPr>
                    </a:p>
                  </a:txBody>
                  <a:tcPr/>
                </a:tc>
                <a:tc>
                  <a:txBody>
                    <a:bodyPr/>
                    <a:lstStyle/>
                    <a:p>
                      <a:pPr algn="ctr"/>
                      <a:r>
                        <a:rPr lang="en-GB" sz="1800" kern="1200" dirty="0">
                          <a:solidFill>
                            <a:schemeClr val="dk1"/>
                          </a:solidFill>
                          <a:effectLst/>
                        </a:rPr>
                        <a:t>84,1</a:t>
                      </a:r>
                      <a:endParaRPr lang="lt-LT" sz="1800" dirty="0">
                        <a:solidFill>
                          <a:schemeClr val="tx1"/>
                        </a:solidFill>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99500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6" name="TextBox 5">
            <a:extLst>
              <a:ext uri="{FF2B5EF4-FFF2-40B4-BE49-F238E27FC236}">
                <a16:creationId xmlns:a16="http://schemas.microsoft.com/office/drawing/2014/main" id="{F8FEC40A-024D-4E3A-B49B-0700E6C56322}"/>
              </a:ext>
            </a:extLst>
          </p:cNvPr>
          <p:cNvSpPr txBox="1"/>
          <p:nvPr/>
        </p:nvSpPr>
        <p:spPr>
          <a:xfrm>
            <a:off x="623002" y="137267"/>
            <a:ext cx="6819789" cy="1323439"/>
          </a:xfrm>
          <a:prstGeom prst="rect">
            <a:avLst/>
          </a:prstGeom>
          <a:noFill/>
        </p:spPr>
        <p:txBody>
          <a:bodyPr wrap="square" rtlCol="0">
            <a:spAutoFit/>
          </a:bodyPr>
          <a:lstStyle/>
          <a:p>
            <a:r>
              <a:rPr lang="lt-LT" sz="2400" b="1" dirty="0"/>
              <a:t>2020 m. programų finansavimas iš visų finansavimo šaltinių</a:t>
            </a:r>
          </a:p>
          <a:p>
            <a:endParaRPr lang="lt-LT" sz="3200" b="1" dirty="0"/>
          </a:p>
        </p:txBody>
      </p:sp>
      <p:graphicFrame>
        <p:nvGraphicFramePr>
          <p:cNvPr id="9" name="Lentelė 8"/>
          <p:cNvGraphicFramePr>
            <a:graphicFrameLocks noGrp="1"/>
          </p:cNvGraphicFramePr>
          <p:nvPr/>
        </p:nvGraphicFramePr>
        <p:xfrm>
          <a:off x="469804" y="1643470"/>
          <a:ext cx="11360246" cy="4351339"/>
        </p:xfrm>
        <a:graphic>
          <a:graphicData uri="http://schemas.openxmlformats.org/drawingml/2006/table">
            <a:tbl>
              <a:tblPr firstRow="1" firstCol="1" lastRow="1" lastCol="1" bandRow="1" bandCol="1">
                <a:tableStyleId>{5C22544A-7EE6-4342-B048-85BDC9FD1C3A}</a:tableStyleId>
              </a:tblPr>
              <a:tblGrid>
                <a:gridCol w="1189437">
                  <a:extLst>
                    <a:ext uri="{9D8B030D-6E8A-4147-A177-3AD203B41FA5}">
                      <a16:colId xmlns:a16="http://schemas.microsoft.com/office/drawing/2014/main" val="20000"/>
                    </a:ext>
                  </a:extLst>
                </a:gridCol>
                <a:gridCol w="2111346">
                  <a:extLst>
                    <a:ext uri="{9D8B030D-6E8A-4147-A177-3AD203B41FA5}">
                      <a16:colId xmlns:a16="http://schemas.microsoft.com/office/drawing/2014/main" val="20001"/>
                    </a:ext>
                  </a:extLst>
                </a:gridCol>
                <a:gridCol w="2245576">
                  <a:extLst>
                    <a:ext uri="{9D8B030D-6E8A-4147-A177-3AD203B41FA5}">
                      <a16:colId xmlns:a16="http://schemas.microsoft.com/office/drawing/2014/main" val="20002"/>
                    </a:ext>
                  </a:extLst>
                </a:gridCol>
                <a:gridCol w="2270587">
                  <a:extLst>
                    <a:ext uri="{9D8B030D-6E8A-4147-A177-3AD203B41FA5}">
                      <a16:colId xmlns:a16="http://schemas.microsoft.com/office/drawing/2014/main" val="20003"/>
                    </a:ext>
                  </a:extLst>
                </a:gridCol>
                <a:gridCol w="1164426">
                  <a:extLst>
                    <a:ext uri="{9D8B030D-6E8A-4147-A177-3AD203B41FA5}">
                      <a16:colId xmlns:a16="http://schemas.microsoft.com/office/drawing/2014/main" val="20004"/>
                    </a:ext>
                  </a:extLst>
                </a:gridCol>
                <a:gridCol w="1189437">
                  <a:extLst>
                    <a:ext uri="{9D8B030D-6E8A-4147-A177-3AD203B41FA5}">
                      <a16:colId xmlns:a16="http://schemas.microsoft.com/office/drawing/2014/main" val="20005"/>
                    </a:ext>
                  </a:extLst>
                </a:gridCol>
                <a:gridCol w="1189437">
                  <a:extLst>
                    <a:ext uri="{9D8B030D-6E8A-4147-A177-3AD203B41FA5}">
                      <a16:colId xmlns:a16="http://schemas.microsoft.com/office/drawing/2014/main" val="20006"/>
                    </a:ext>
                  </a:extLst>
                </a:gridCol>
              </a:tblGrid>
              <a:tr h="566026">
                <a:tc rowSpan="2">
                  <a:txBody>
                    <a:bodyPr/>
                    <a:lstStyle/>
                    <a:p>
                      <a:endParaRPr lang="lt-LT" dirty="0"/>
                    </a:p>
                  </a:txBody>
                  <a:tcPr marL="67118" marR="67118" marT="0" marB="0" vert="vert270" anchor="ctr">
                    <a:solidFill>
                      <a:schemeClr val="bg1"/>
                    </a:solidFill>
                  </a:tcPr>
                </a:tc>
                <a:tc rowSpan="2">
                  <a:txBody>
                    <a:bodyPr/>
                    <a:lstStyle/>
                    <a:p>
                      <a:endParaRPr lang="lt-LT" dirty="0"/>
                    </a:p>
                  </a:txBody>
                  <a:tcPr marL="67118" marR="67118" marT="0" marB="0" anchor="ctr">
                    <a:solidFill>
                      <a:schemeClr val="bg1"/>
                    </a:solidFill>
                  </a:tcPr>
                </a:tc>
                <a:tc rowSpan="2">
                  <a:txBody>
                    <a:bodyPr/>
                    <a:lstStyle/>
                    <a:p>
                      <a:endParaRPr lang="lt-LT" dirty="0"/>
                    </a:p>
                  </a:txBody>
                  <a:tcPr marL="67118" marR="67118" marT="0" marB="0" vert="vert270" anchor="ctr">
                    <a:solidFill>
                      <a:schemeClr val="bg1"/>
                    </a:solidFill>
                  </a:tcPr>
                </a:tc>
                <a:tc rowSpan="2">
                  <a:txBody>
                    <a:bodyPr/>
                    <a:lstStyle/>
                    <a:p>
                      <a:endParaRPr lang="lt-LT" dirty="0"/>
                    </a:p>
                  </a:txBody>
                  <a:tcPr marL="67118" marR="67118" marT="0" marB="0" anchor="ctr">
                    <a:solidFill>
                      <a:schemeClr val="bg1"/>
                    </a:solidFill>
                  </a:tcPr>
                </a:tc>
                <a:tc gridSpan="3">
                  <a:txBody>
                    <a:bodyPr/>
                    <a:lstStyle/>
                    <a:p>
                      <a:endParaRPr lang="lt-LT"/>
                    </a:p>
                  </a:txBody>
                  <a:tcPr marL="67118" marR="67118" marT="0" marB="0" anchor="ctr">
                    <a:solidFill>
                      <a:schemeClr val="bg1"/>
                    </a:solidFill>
                  </a:tcPr>
                </a:tc>
                <a:tc hMerge="1">
                  <a:txBody>
                    <a:bodyPr/>
                    <a:lstStyle/>
                    <a:p>
                      <a:endParaRPr lang="lt-LT"/>
                    </a:p>
                  </a:txBody>
                  <a:tcPr/>
                </a:tc>
                <a:tc hMerge="1">
                  <a:txBody>
                    <a:bodyPr/>
                    <a:lstStyle/>
                    <a:p>
                      <a:endParaRPr lang="lt-LT"/>
                    </a:p>
                  </a:txBody>
                  <a:tcPr/>
                </a:tc>
                <a:extLst>
                  <a:ext uri="{0D108BD9-81ED-4DB2-BD59-A6C34878D82A}">
                    <a16:rowId xmlns:a16="http://schemas.microsoft.com/office/drawing/2014/main" val="10000"/>
                  </a:ext>
                </a:extLst>
              </a:tr>
              <a:tr h="1212468">
                <a:tc vMerge="1">
                  <a:txBody>
                    <a:bodyPr/>
                    <a:lstStyle/>
                    <a:p>
                      <a:endParaRPr lang="lt-LT"/>
                    </a:p>
                  </a:txBody>
                  <a:tcPr/>
                </a:tc>
                <a:tc vMerge="1">
                  <a:txBody>
                    <a:bodyPr/>
                    <a:lstStyle/>
                    <a:p>
                      <a:endParaRPr lang="lt-LT"/>
                    </a:p>
                  </a:txBody>
                  <a:tcPr/>
                </a:tc>
                <a:tc vMerge="1">
                  <a:txBody>
                    <a:bodyPr/>
                    <a:lstStyle/>
                    <a:p>
                      <a:endParaRPr lang="lt-LT"/>
                    </a:p>
                  </a:txBody>
                  <a:tcPr/>
                </a:tc>
                <a:tc vMerge="1">
                  <a:txBody>
                    <a:bodyPr/>
                    <a:lstStyle/>
                    <a:p>
                      <a:endParaRPr lang="lt-LT"/>
                    </a:p>
                  </a:txBody>
                  <a:tcPr/>
                </a:tc>
                <a:tc>
                  <a:txBody>
                    <a:bodyPr/>
                    <a:lstStyle/>
                    <a:p>
                      <a:endParaRPr lang="lt-LT"/>
                    </a:p>
                  </a:txBody>
                  <a:tcPr marL="67118" marR="67118" marT="0" marB="0" vert="vert270" anchor="ctr">
                    <a:solidFill>
                      <a:schemeClr val="bg1"/>
                    </a:solidFill>
                  </a:tcPr>
                </a:tc>
                <a:tc>
                  <a:txBody>
                    <a:bodyPr/>
                    <a:lstStyle/>
                    <a:p>
                      <a:endParaRPr lang="lt-LT"/>
                    </a:p>
                  </a:txBody>
                  <a:tcPr marL="67118" marR="67118" marT="0" marB="0" vert="vert270" anchor="ctr">
                    <a:solidFill>
                      <a:schemeClr val="bg1"/>
                    </a:solidFill>
                  </a:tcPr>
                </a:tc>
                <a:tc>
                  <a:txBody>
                    <a:bodyPr/>
                    <a:lstStyle/>
                    <a:p>
                      <a:endParaRPr lang="lt-LT"/>
                    </a:p>
                  </a:txBody>
                  <a:tcPr marL="67118" marR="67118" marT="0" marB="0" vert="vert270" anchor="ctr">
                    <a:solidFill>
                      <a:schemeClr val="bg1"/>
                    </a:solidFill>
                  </a:tcPr>
                </a:tc>
                <a:extLst>
                  <a:ext uri="{0D108BD9-81ED-4DB2-BD59-A6C34878D82A}">
                    <a16:rowId xmlns:a16="http://schemas.microsoft.com/office/drawing/2014/main" val="10001"/>
                  </a:ext>
                </a:extLst>
              </a:tr>
              <a:tr h="343046">
                <a:tc rowSpan="5">
                  <a:txBody>
                    <a:bodyPr/>
                    <a:lstStyle/>
                    <a:p>
                      <a:endParaRPr lang="lt-LT"/>
                    </a:p>
                  </a:txBody>
                  <a:tcPr marL="67118" marR="67118" marT="0" marB="0">
                    <a:solidFill>
                      <a:schemeClr val="bg1"/>
                    </a:solidFill>
                  </a:tcPr>
                </a:tc>
                <a:tc rowSpan="5">
                  <a:txBody>
                    <a:bodyPr/>
                    <a:lstStyle/>
                    <a:p>
                      <a:endParaRPr lang="lt-LT" dirty="0"/>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extLst>
                  <a:ext uri="{0D108BD9-81ED-4DB2-BD59-A6C34878D82A}">
                    <a16:rowId xmlns:a16="http://schemas.microsoft.com/office/drawing/2014/main" val="10002"/>
                  </a:ext>
                </a:extLst>
              </a:tr>
              <a:tr h="514569">
                <a:tc vMerge="1">
                  <a:txBody>
                    <a:bodyPr/>
                    <a:lstStyle/>
                    <a:p>
                      <a:endParaRPr lang="lt-LT"/>
                    </a:p>
                  </a:txBody>
                  <a:tcPr/>
                </a:tc>
                <a:tc vMerge="1">
                  <a:txBody>
                    <a:bodyPr/>
                    <a:lstStyle/>
                    <a:p>
                      <a:endParaRPr lang="lt-LT"/>
                    </a:p>
                  </a:txBody>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extLst>
                  <a:ext uri="{0D108BD9-81ED-4DB2-BD59-A6C34878D82A}">
                    <a16:rowId xmlns:a16="http://schemas.microsoft.com/office/drawing/2014/main" val="10003"/>
                  </a:ext>
                </a:extLst>
              </a:tr>
              <a:tr h="686092">
                <a:tc vMerge="1">
                  <a:txBody>
                    <a:bodyPr/>
                    <a:lstStyle/>
                    <a:p>
                      <a:endParaRPr lang="lt-LT"/>
                    </a:p>
                  </a:txBody>
                  <a:tcPr/>
                </a:tc>
                <a:tc vMerge="1">
                  <a:txBody>
                    <a:bodyPr/>
                    <a:lstStyle/>
                    <a:p>
                      <a:endParaRPr lang="lt-LT"/>
                    </a:p>
                  </a:txBody>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extLst>
                  <a:ext uri="{0D108BD9-81ED-4DB2-BD59-A6C34878D82A}">
                    <a16:rowId xmlns:a16="http://schemas.microsoft.com/office/drawing/2014/main" val="10004"/>
                  </a:ext>
                </a:extLst>
              </a:tr>
              <a:tr h="514569">
                <a:tc vMerge="1">
                  <a:txBody>
                    <a:bodyPr/>
                    <a:lstStyle/>
                    <a:p>
                      <a:endParaRPr lang="lt-LT"/>
                    </a:p>
                  </a:txBody>
                  <a:tcPr/>
                </a:tc>
                <a:tc vMerge="1">
                  <a:txBody>
                    <a:bodyPr/>
                    <a:lstStyle/>
                    <a:p>
                      <a:endParaRPr lang="lt-LT"/>
                    </a:p>
                  </a:txBody>
                  <a:tcPr/>
                </a:tc>
                <a:tc>
                  <a:txBody>
                    <a:bodyPr/>
                    <a:lstStyle/>
                    <a:p>
                      <a:endParaRPr lang="lt-LT" dirty="0"/>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a:p>
                  </a:txBody>
                  <a:tcPr marL="67118" marR="67118" marT="0" marB="0">
                    <a:solidFill>
                      <a:schemeClr val="bg1"/>
                    </a:solidFill>
                  </a:tcPr>
                </a:tc>
                <a:extLst>
                  <a:ext uri="{0D108BD9-81ED-4DB2-BD59-A6C34878D82A}">
                    <a16:rowId xmlns:a16="http://schemas.microsoft.com/office/drawing/2014/main" val="10005"/>
                  </a:ext>
                </a:extLst>
              </a:tr>
              <a:tr h="514569">
                <a:tc vMerge="1">
                  <a:txBody>
                    <a:bodyPr/>
                    <a:lstStyle/>
                    <a:p>
                      <a:endParaRPr lang="lt-LT"/>
                    </a:p>
                  </a:txBody>
                  <a:tcPr/>
                </a:tc>
                <a:tc vMerge="1">
                  <a:txBody>
                    <a:bodyPr/>
                    <a:lstStyle/>
                    <a:p>
                      <a:endParaRPr lang="lt-LT"/>
                    </a:p>
                  </a:txBody>
                  <a:tcPr/>
                </a:tc>
                <a:tc>
                  <a:txBody>
                    <a:bodyPr/>
                    <a:lstStyle/>
                    <a:p>
                      <a:endParaRPr lang="lt-LT" dirty="0"/>
                    </a:p>
                  </a:txBody>
                  <a:tcPr marL="67118" marR="67118" marT="0" marB="0">
                    <a:solidFill>
                      <a:schemeClr val="bg1"/>
                    </a:solidFill>
                  </a:tcPr>
                </a:tc>
                <a:tc>
                  <a:txBody>
                    <a:bodyPr/>
                    <a:lstStyle/>
                    <a:p>
                      <a:endParaRPr lang="lt-LT" dirty="0"/>
                    </a:p>
                  </a:txBody>
                  <a:tcPr marL="67118" marR="67118" marT="0" marB="0">
                    <a:solidFill>
                      <a:schemeClr val="bg1"/>
                    </a:solidFill>
                  </a:tcPr>
                </a:tc>
                <a:tc>
                  <a:txBody>
                    <a:bodyPr/>
                    <a:lstStyle/>
                    <a:p>
                      <a:endParaRPr lang="lt-LT" dirty="0"/>
                    </a:p>
                  </a:txBody>
                  <a:tcPr marL="67118" marR="67118" marT="0" marB="0">
                    <a:solidFill>
                      <a:schemeClr val="bg1"/>
                    </a:solidFill>
                  </a:tcPr>
                </a:tc>
                <a:tc>
                  <a:txBody>
                    <a:bodyPr/>
                    <a:lstStyle/>
                    <a:p>
                      <a:endParaRPr lang="lt-LT"/>
                    </a:p>
                  </a:txBody>
                  <a:tcPr marL="67118" marR="67118" marT="0" marB="0">
                    <a:solidFill>
                      <a:schemeClr val="bg1"/>
                    </a:solidFill>
                  </a:tcPr>
                </a:tc>
                <a:tc>
                  <a:txBody>
                    <a:bodyPr/>
                    <a:lstStyle/>
                    <a:p>
                      <a:endParaRPr lang="lt-LT" dirty="0"/>
                    </a:p>
                  </a:txBody>
                  <a:tcPr marL="67118" marR="67118" marT="0" marB="0">
                    <a:solidFill>
                      <a:schemeClr val="bg1"/>
                    </a:solidFill>
                  </a:tcPr>
                </a:tc>
                <a:extLst>
                  <a:ext uri="{0D108BD9-81ED-4DB2-BD59-A6C34878D82A}">
                    <a16:rowId xmlns:a16="http://schemas.microsoft.com/office/drawing/2014/main" val="10006"/>
                  </a:ext>
                </a:extLst>
              </a:tr>
            </a:tbl>
          </a:graphicData>
        </a:graphic>
      </p:graphicFrame>
      <p:graphicFrame>
        <p:nvGraphicFramePr>
          <p:cNvPr id="2" name="Lentelė 1"/>
          <p:cNvGraphicFramePr>
            <a:graphicFrameLocks noGrp="1"/>
          </p:cNvGraphicFramePr>
          <p:nvPr>
            <p:extLst>
              <p:ext uri="{D42A27DB-BD31-4B8C-83A1-F6EECF244321}">
                <p14:modId xmlns:p14="http://schemas.microsoft.com/office/powerpoint/2010/main" val="4023094561"/>
              </p:ext>
            </p:extLst>
          </p:nvPr>
        </p:nvGraphicFramePr>
        <p:xfrm>
          <a:off x="575390" y="1327751"/>
          <a:ext cx="11146806" cy="5303520"/>
        </p:xfrm>
        <a:graphic>
          <a:graphicData uri="http://schemas.openxmlformats.org/drawingml/2006/table">
            <a:tbl>
              <a:tblPr firstRow="1" bandRow="1">
                <a:tableStyleId>{00A15C55-8517-42AA-B614-E9B94910E393}</a:tableStyleId>
              </a:tblPr>
              <a:tblGrid>
                <a:gridCol w="2617967">
                  <a:extLst>
                    <a:ext uri="{9D8B030D-6E8A-4147-A177-3AD203B41FA5}">
                      <a16:colId xmlns:a16="http://schemas.microsoft.com/office/drawing/2014/main" val="20000"/>
                    </a:ext>
                  </a:extLst>
                </a:gridCol>
                <a:gridCol w="2955437">
                  <a:extLst>
                    <a:ext uri="{9D8B030D-6E8A-4147-A177-3AD203B41FA5}">
                      <a16:colId xmlns:a16="http://schemas.microsoft.com/office/drawing/2014/main" val="20001"/>
                    </a:ext>
                  </a:extLst>
                </a:gridCol>
                <a:gridCol w="2786701">
                  <a:extLst>
                    <a:ext uri="{9D8B030D-6E8A-4147-A177-3AD203B41FA5}">
                      <a16:colId xmlns:a16="http://schemas.microsoft.com/office/drawing/2014/main" val="20002"/>
                    </a:ext>
                  </a:extLst>
                </a:gridCol>
                <a:gridCol w="2786701">
                  <a:extLst>
                    <a:ext uri="{9D8B030D-6E8A-4147-A177-3AD203B41FA5}">
                      <a16:colId xmlns:a16="http://schemas.microsoft.com/office/drawing/2014/main" val="20003"/>
                    </a:ext>
                  </a:extLst>
                </a:gridCol>
              </a:tblGrid>
              <a:tr h="891154">
                <a:tc>
                  <a:txBody>
                    <a:bodyPr/>
                    <a:lstStyle/>
                    <a:p>
                      <a:pPr algn="ctr"/>
                      <a:r>
                        <a:rPr lang="en-GB" sz="1800" b="1" kern="1200" dirty="0" err="1">
                          <a:solidFill>
                            <a:schemeClr val="tx1"/>
                          </a:solidFill>
                          <a:effectLst/>
                        </a:rPr>
                        <a:t>Programos</a:t>
                      </a:r>
                      <a:r>
                        <a:rPr lang="en-GB" sz="1800" b="1" kern="1200" dirty="0">
                          <a:solidFill>
                            <a:schemeClr val="tx1"/>
                          </a:solidFill>
                          <a:effectLst/>
                        </a:rPr>
                        <a:t> </a:t>
                      </a:r>
                      <a:r>
                        <a:rPr lang="en-GB" sz="1800" b="1" kern="1200" dirty="0" err="1">
                          <a:solidFill>
                            <a:schemeClr val="tx1"/>
                          </a:solidFill>
                          <a:effectLst/>
                        </a:rPr>
                        <a:t>pavadinimas</a:t>
                      </a:r>
                      <a:endParaRPr lang="lt-LT" sz="1800" dirty="0">
                        <a:solidFill>
                          <a:schemeClr val="tx1"/>
                        </a:solidFill>
                      </a:endParaRPr>
                    </a:p>
                  </a:txBody>
                  <a:tcPr/>
                </a:tc>
                <a:tc>
                  <a:txBody>
                    <a:bodyPr/>
                    <a:lstStyle/>
                    <a:p>
                      <a:pPr algn="ctr"/>
                      <a:r>
                        <a:rPr lang="en-GB" sz="1800" b="1" kern="1200" dirty="0">
                          <a:solidFill>
                            <a:schemeClr val="tx1"/>
                          </a:solidFill>
                          <a:effectLst/>
                        </a:rPr>
                        <a:t>2020 m. </a:t>
                      </a:r>
                      <a:r>
                        <a:rPr lang="en-GB" sz="1800" b="1" kern="1200" dirty="0" err="1">
                          <a:solidFill>
                            <a:schemeClr val="tx1"/>
                          </a:solidFill>
                          <a:effectLst/>
                        </a:rPr>
                        <a:t>asignavimų</a:t>
                      </a:r>
                      <a:r>
                        <a:rPr lang="en-GB" sz="1800" b="1" kern="1200" dirty="0">
                          <a:solidFill>
                            <a:schemeClr val="tx1"/>
                          </a:solidFill>
                          <a:effectLst/>
                        </a:rPr>
                        <a:t> </a:t>
                      </a:r>
                      <a:r>
                        <a:rPr lang="en-GB" sz="1800" b="1" kern="1200" dirty="0" err="1">
                          <a:solidFill>
                            <a:schemeClr val="tx1"/>
                          </a:solidFill>
                          <a:effectLst/>
                        </a:rPr>
                        <a:t>patvirtintas</a:t>
                      </a:r>
                      <a:r>
                        <a:rPr lang="en-GB" sz="1800" b="1" kern="1200" dirty="0">
                          <a:solidFill>
                            <a:schemeClr val="tx1"/>
                          </a:solidFill>
                          <a:effectLst/>
                        </a:rPr>
                        <a:t> </a:t>
                      </a:r>
                      <a:r>
                        <a:rPr lang="en-GB" sz="1800" b="1" kern="1200" dirty="0" err="1">
                          <a:solidFill>
                            <a:schemeClr val="tx1"/>
                          </a:solidFill>
                          <a:effectLst/>
                        </a:rPr>
                        <a:t>planas</a:t>
                      </a:r>
                      <a:endParaRPr lang="lt-LT" sz="1800" b="1" kern="1200" dirty="0">
                        <a:solidFill>
                          <a:schemeClr val="tx1"/>
                        </a:solidFill>
                        <a:effectLst/>
                      </a:endParaRPr>
                    </a:p>
                    <a:p>
                      <a:pPr algn="ctr"/>
                      <a:r>
                        <a:rPr lang="lt-LT" sz="1800" b="1" kern="1200" dirty="0">
                          <a:solidFill>
                            <a:schemeClr val="tx1"/>
                          </a:solidFill>
                          <a:effectLst/>
                        </a:rPr>
                        <a:t>(2020-02-06 Nr. T-1)</a:t>
                      </a:r>
                      <a:endParaRPr lang="lt-LT" sz="1800" dirty="0">
                        <a:solidFill>
                          <a:schemeClr val="tx1"/>
                        </a:solidFill>
                      </a:endParaRPr>
                    </a:p>
                  </a:txBody>
                  <a:tcPr/>
                </a:tc>
                <a:tc>
                  <a:txBody>
                    <a:bodyPr/>
                    <a:lstStyle/>
                    <a:p>
                      <a:pPr algn="ctr"/>
                      <a:r>
                        <a:rPr lang="en-GB" sz="1800" b="1" kern="1200" dirty="0">
                          <a:solidFill>
                            <a:schemeClr val="tx1"/>
                          </a:solidFill>
                          <a:effectLst/>
                        </a:rPr>
                        <a:t>2020 m. </a:t>
                      </a:r>
                      <a:r>
                        <a:rPr lang="en-GB" sz="1800" b="1" kern="1200" dirty="0" err="1">
                          <a:solidFill>
                            <a:schemeClr val="tx1"/>
                          </a:solidFill>
                          <a:effectLst/>
                        </a:rPr>
                        <a:t>asignavimų</a:t>
                      </a:r>
                      <a:r>
                        <a:rPr lang="en-GB" sz="1800" b="1" kern="1200" dirty="0">
                          <a:solidFill>
                            <a:schemeClr val="tx1"/>
                          </a:solidFill>
                          <a:effectLst/>
                        </a:rPr>
                        <a:t> </a:t>
                      </a:r>
                      <a:r>
                        <a:rPr lang="en-GB" sz="1800" b="1" kern="1200" dirty="0" err="1">
                          <a:solidFill>
                            <a:schemeClr val="tx1"/>
                          </a:solidFill>
                          <a:effectLst/>
                        </a:rPr>
                        <a:t>patikslintas</a:t>
                      </a:r>
                      <a:r>
                        <a:rPr lang="en-GB" sz="1800" b="1" kern="1200" dirty="0">
                          <a:solidFill>
                            <a:schemeClr val="tx1"/>
                          </a:solidFill>
                          <a:effectLst/>
                        </a:rPr>
                        <a:t> </a:t>
                      </a:r>
                      <a:r>
                        <a:rPr lang="en-GB" sz="1800" b="1" kern="1200" dirty="0" err="1">
                          <a:solidFill>
                            <a:schemeClr val="tx1"/>
                          </a:solidFill>
                          <a:effectLst/>
                        </a:rPr>
                        <a:t>planas</a:t>
                      </a:r>
                      <a:endParaRPr lang="lt-LT" sz="1800" b="1" kern="1200" dirty="0">
                        <a:solidFill>
                          <a:schemeClr val="tx1"/>
                        </a:solidFill>
                        <a:effectLst/>
                      </a:endParaRPr>
                    </a:p>
                    <a:p>
                      <a:pPr algn="ctr"/>
                      <a:r>
                        <a:rPr lang="lt-LT" sz="1800" b="1" kern="1200" dirty="0">
                          <a:solidFill>
                            <a:schemeClr val="tx1"/>
                          </a:solidFill>
                          <a:effectLst/>
                        </a:rPr>
                        <a:t>(2020-12-22</a:t>
                      </a:r>
                      <a:r>
                        <a:rPr lang="lt-LT" sz="1800" b="1" kern="1200" baseline="0" dirty="0">
                          <a:solidFill>
                            <a:schemeClr val="tx1"/>
                          </a:solidFill>
                          <a:effectLst/>
                        </a:rPr>
                        <a:t> Nr. T-459)</a:t>
                      </a:r>
                      <a:endParaRPr lang="lt-LT" sz="1800" dirty="0">
                        <a:solidFill>
                          <a:schemeClr val="tx1"/>
                        </a:solidFill>
                      </a:endParaRPr>
                    </a:p>
                  </a:txBody>
                  <a:tcPr/>
                </a:tc>
                <a:tc>
                  <a:txBody>
                    <a:bodyPr/>
                    <a:lstStyle/>
                    <a:p>
                      <a:pPr algn="ctr"/>
                      <a:r>
                        <a:rPr lang="en-GB" sz="1800" b="1" kern="1200" dirty="0">
                          <a:solidFill>
                            <a:schemeClr val="tx1"/>
                          </a:solidFill>
                          <a:effectLst/>
                        </a:rPr>
                        <a:t>2020 m. </a:t>
                      </a:r>
                      <a:r>
                        <a:rPr lang="en-GB" sz="1800" b="1" kern="1200" dirty="0" err="1">
                          <a:solidFill>
                            <a:schemeClr val="tx1"/>
                          </a:solidFill>
                          <a:effectLst/>
                        </a:rPr>
                        <a:t>panaudotos</a:t>
                      </a:r>
                      <a:r>
                        <a:rPr lang="en-GB" sz="1800" b="1" kern="1200" dirty="0">
                          <a:solidFill>
                            <a:schemeClr val="tx1"/>
                          </a:solidFill>
                          <a:effectLst/>
                        </a:rPr>
                        <a:t> </a:t>
                      </a:r>
                      <a:r>
                        <a:rPr lang="en-GB" sz="1800" b="1" kern="1200" dirty="0" err="1">
                          <a:solidFill>
                            <a:schemeClr val="tx1"/>
                          </a:solidFill>
                          <a:effectLst/>
                        </a:rPr>
                        <a:t>lėšos</a:t>
                      </a:r>
                      <a:r>
                        <a:rPr lang="en-GB" sz="1800" b="1" kern="1200" dirty="0">
                          <a:solidFill>
                            <a:schemeClr val="tx1"/>
                          </a:solidFill>
                          <a:effectLst/>
                        </a:rPr>
                        <a:t> (</a:t>
                      </a:r>
                      <a:r>
                        <a:rPr lang="en-GB" sz="1800" b="1" kern="1200" dirty="0" err="1">
                          <a:solidFill>
                            <a:schemeClr val="tx1"/>
                          </a:solidFill>
                          <a:effectLst/>
                        </a:rPr>
                        <a:t>kasinės</a:t>
                      </a:r>
                      <a:r>
                        <a:rPr lang="en-GB" sz="1800" b="1" kern="1200" dirty="0">
                          <a:solidFill>
                            <a:schemeClr val="tx1"/>
                          </a:solidFill>
                          <a:effectLst/>
                        </a:rPr>
                        <a:t> </a:t>
                      </a:r>
                      <a:r>
                        <a:rPr lang="en-GB" sz="1800" b="1" kern="1200" dirty="0" err="1">
                          <a:solidFill>
                            <a:schemeClr val="tx1"/>
                          </a:solidFill>
                          <a:effectLst/>
                        </a:rPr>
                        <a:t>išlaidos</a:t>
                      </a:r>
                      <a:r>
                        <a:rPr lang="en-GB" sz="1800" b="1" kern="1200" dirty="0">
                          <a:solidFill>
                            <a:schemeClr val="tx1"/>
                          </a:solidFill>
                          <a:effectLst/>
                        </a:rPr>
                        <a:t>)</a:t>
                      </a:r>
                      <a:endParaRPr lang="lt-LT" sz="1800" dirty="0">
                        <a:solidFill>
                          <a:schemeClr val="tx1"/>
                        </a:solidFill>
                      </a:endParaRPr>
                    </a:p>
                  </a:txBody>
                  <a:tcPr/>
                </a:tc>
                <a:extLst>
                  <a:ext uri="{0D108BD9-81ED-4DB2-BD59-A6C34878D82A}">
                    <a16:rowId xmlns:a16="http://schemas.microsoft.com/office/drawing/2014/main" val="10000"/>
                  </a:ext>
                </a:extLst>
              </a:tr>
              <a:tr h="623808">
                <a:tc>
                  <a:txBody>
                    <a:bodyPr/>
                    <a:lstStyle/>
                    <a:p>
                      <a:r>
                        <a:rPr lang="en-GB" sz="1800" kern="1200" dirty="0">
                          <a:solidFill>
                            <a:schemeClr val="dk1"/>
                          </a:solidFill>
                          <a:effectLst/>
                        </a:rPr>
                        <a:t>Sporto </a:t>
                      </a:r>
                      <a:r>
                        <a:rPr lang="en-GB" sz="1800" kern="1200" dirty="0" err="1">
                          <a:solidFill>
                            <a:schemeClr val="dk1"/>
                          </a:solidFill>
                          <a:effectLst/>
                        </a:rPr>
                        <a:t>plėtros</a:t>
                      </a:r>
                      <a:r>
                        <a:rPr lang="en-GB" sz="1800" kern="1200" dirty="0">
                          <a:solidFill>
                            <a:schemeClr val="dk1"/>
                          </a:solidFill>
                          <a:effectLst/>
                        </a:rPr>
                        <a:t> </a:t>
                      </a:r>
                      <a:r>
                        <a:rPr lang="en-GB" sz="1800" kern="1200" dirty="0" err="1">
                          <a:solidFill>
                            <a:schemeClr val="dk1"/>
                          </a:solidFill>
                          <a:effectLst/>
                        </a:rPr>
                        <a:t>programa</a:t>
                      </a:r>
                      <a:r>
                        <a:rPr lang="lt-LT" sz="1800" kern="1200" dirty="0">
                          <a:solidFill>
                            <a:schemeClr val="dk1"/>
                          </a:solidFill>
                          <a:effectLst/>
                        </a:rPr>
                        <a:t> (07)</a:t>
                      </a:r>
                      <a:endParaRPr lang="lt-LT" sz="1800" dirty="0">
                        <a:solidFill>
                          <a:schemeClr val="tx1"/>
                        </a:solidFill>
                      </a:endParaRPr>
                    </a:p>
                  </a:txBody>
                  <a:tcPr/>
                </a:tc>
                <a:tc>
                  <a:txBody>
                    <a:bodyPr/>
                    <a:lstStyle/>
                    <a:p>
                      <a:pPr algn="ctr"/>
                      <a:r>
                        <a:rPr lang="en-GB" sz="1800" kern="1200" dirty="0">
                          <a:solidFill>
                            <a:schemeClr val="dk1"/>
                          </a:solidFill>
                          <a:effectLst/>
                        </a:rPr>
                        <a:t>6 854,4</a:t>
                      </a:r>
                      <a:endParaRPr lang="lt-LT" sz="1800" dirty="0">
                        <a:solidFill>
                          <a:schemeClr val="tx1"/>
                        </a:solidFill>
                      </a:endParaRPr>
                    </a:p>
                  </a:txBody>
                  <a:tcPr/>
                </a:tc>
                <a:tc>
                  <a:txBody>
                    <a:bodyPr/>
                    <a:lstStyle/>
                    <a:p>
                      <a:pPr algn="ctr"/>
                      <a:r>
                        <a:rPr lang="en-GB" sz="1800" kern="1200" dirty="0">
                          <a:solidFill>
                            <a:schemeClr val="dk1"/>
                          </a:solidFill>
                          <a:effectLst/>
                        </a:rPr>
                        <a:t>7 143,4</a:t>
                      </a:r>
                      <a:endParaRPr lang="lt-LT" sz="1800" dirty="0">
                        <a:solidFill>
                          <a:schemeClr val="tx1"/>
                        </a:solidFill>
                      </a:endParaRPr>
                    </a:p>
                  </a:txBody>
                  <a:tcPr/>
                </a:tc>
                <a:tc>
                  <a:txBody>
                    <a:bodyPr/>
                    <a:lstStyle/>
                    <a:p>
                      <a:pPr algn="ctr"/>
                      <a:r>
                        <a:rPr lang="en-GB" sz="1800" kern="1200" dirty="0">
                          <a:solidFill>
                            <a:schemeClr val="dk1"/>
                          </a:solidFill>
                          <a:effectLst/>
                        </a:rPr>
                        <a:t>6 724,2</a:t>
                      </a:r>
                      <a:endParaRPr lang="lt-LT" sz="1800" dirty="0">
                        <a:solidFill>
                          <a:schemeClr val="tx1"/>
                        </a:solidFill>
                      </a:endParaRPr>
                    </a:p>
                  </a:txBody>
                  <a:tcPr/>
                </a:tc>
                <a:extLst>
                  <a:ext uri="{0D108BD9-81ED-4DB2-BD59-A6C34878D82A}">
                    <a16:rowId xmlns:a16="http://schemas.microsoft.com/office/drawing/2014/main" val="10001"/>
                  </a:ext>
                </a:extLst>
              </a:tr>
              <a:tr h="891154">
                <a:tc>
                  <a:txBody>
                    <a:bodyPr/>
                    <a:lstStyle/>
                    <a:p>
                      <a:r>
                        <a:rPr lang="en-GB" sz="1800" kern="1200" dirty="0" err="1">
                          <a:solidFill>
                            <a:schemeClr val="dk1"/>
                          </a:solidFill>
                          <a:effectLst/>
                        </a:rPr>
                        <a:t>Švietimo</a:t>
                      </a:r>
                      <a:r>
                        <a:rPr lang="en-GB" sz="1800" kern="1200" dirty="0">
                          <a:solidFill>
                            <a:schemeClr val="dk1"/>
                          </a:solidFill>
                          <a:effectLst/>
                        </a:rPr>
                        <a:t> </a:t>
                      </a:r>
                      <a:r>
                        <a:rPr lang="en-GB" sz="1800" kern="1200" dirty="0" err="1">
                          <a:solidFill>
                            <a:schemeClr val="dk1"/>
                          </a:solidFill>
                          <a:effectLst/>
                        </a:rPr>
                        <a:t>prieinamumo</a:t>
                      </a:r>
                      <a:r>
                        <a:rPr lang="en-GB" sz="1800" kern="1200" dirty="0">
                          <a:solidFill>
                            <a:schemeClr val="dk1"/>
                          </a:solidFill>
                          <a:effectLst/>
                        </a:rPr>
                        <a:t> </a:t>
                      </a:r>
                      <a:r>
                        <a:rPr lang="en-GB" sz="1800" kern="1200" dirty="0" err="1">
                          <a:solidFill>
                            <a:schemeClr val="dk1"/>
                          </a:solidFill>
                          <a:effectLst/>
                        </a:rPr>
                        <a:t>ir</a:t>
                      </a:r>
                      <a:r>
                        <a:rPr lang="en-GB" sz="1800" kern="1200" dirty="0">
                          <a:solidFill>
                            <a:schemeClr val="dk1"/>
                          </a:solidFill>
                          <a:effectLst/>
                        </a:rPr>
                        <a:t> </a:t>
                      </a:r>
                      <a:r>
                        <a:rPr lang="en-GB" sz="1800" kern="1200" dirty="0" err="1">
                          <a:solidFill>
                            <a:schemeClr val="dk1"/>
                          </a:solidFill>
                          <a:effectLst/>
                        </a:rPr>
                        <a:t>kokybės</a:t>
                      </a:r>
                      <a:r>
                        <a:rPr lang="en-GB" sz="1800" kern="1200" dirty="0">
                          <a:solidFill>
                            <a:schemeClr val="dk1"/>
                          </a:solidFill>
                          <a:effectLst/>
                        </a:rPr>
                        <a:t> </a:t>
                      </a:r>
                      <a:r>
                        <a:rPr lang="en-GB" sz="1800" kern="1200" dirty="0" err="1">
                          <a:solidFill>
                            <a:schemeClr val="dk1"/>
                          </a:solidFill>
                          <a:effectLst/>
                        </a:rPr>
                        <a:t>užtikrinimo</a:t>
                      </a:r>
                      <a:r>
                        <a:rPr lang="en-GB" sz="1800" kern="1200" dirty="0">
                          <a:solidFill>
                            <a:schemeClr val="dk1"/>
                          </a:solidFill>
                          <a:effectLst/>
                        </a:rPr>
                        <a:t> </a:t>
                      </a:r>
                      <a:r>
                        <a:rPr lang="en-GB" sz="1800" kern="1200" dirty="0" err="1">
                          <a:solidFill>
                            <a:schemeClr val="dk1"/>
                          </a:solidFill>
                          <a:effectLst/>
                        </a:rPr>
                        <a:t>programa</a:t>
                      </a:r>
                      <a:r>
                        <a:rPr lang="lt-LT" sz="1800" kern="1200" dirty="0">
                          <a:solidFill>
                            <a:schemeClr val="dk1"/>
                          </a:solidFill>
                          <a:effectLst/>
                        </a:rPr>
                        <a:t> (08)</a:t>
                      </a:r>
                      <a:endParaRPr lang="lt-LT" sz="1800" dirty="0">
                        <a:solidFill>
                          <a:schemeClr val="tx1"/>
                        </a:solidFill>
                      </a:endParaRPr>
                    </a:p>
                  </a:txBody>
                  <a:tcPr/>
                </a:tc>
                <a:tc>
                  <a:txBody>
                    <a:bodyPr/>
                    <a:lstStyle/>
                    <a:p>
                      <a:pPr algn="ctr"/>
                      <a:r>
                        <a:rPr lang="en-GB" sz="1800" kern="1200" dirty="0">
                          <a:solidFill>
                            <a:schemeClr val="dk1"/>
                          </a:solidFill>
                          <a:effectLst/>
                        </a:rPr>
                        <a:t>68 605,3</a:t>
                      </a:r>
                      <a:endParaRPr lang="lt-LT" sz="1800" dirty="0">
                        <a:solidFill>
                          <a:schemeClr val="tx1"/>
                        </a:solidFill>
                      </a:endParaRPr>
                    </a:p>
                  </a:txBody>
                  <a:tcPr/>
                </a:tc>
                <a:tc>
                  <a:txBody>
                    <a:bodyPr/>
                    <a:lstStyle/>
                    <a:p>
                      <a:pPr algn="ctr"/>
                      <a:r>
                        <a:rPr lang="en-GB" sz="1800" kern="1200" dirty="0">
                          <a:solidFill>
                            <a:schemeClr val="dk1"/>
                          </a:solidFill>
                          <a:effectLst/>
                        </a:rPr>
                        <a:t>73 431,8</a:t>
                      </a:r>
                      <a:endParaRPr lang="lt-LT" sz="1800" dirty="0">
                        <a:solidFill>
                          <a:schemeClr val="tx1"/>
                        </a:solidFill>
                      </a:endParaRPr>
                    </a:p>
                  </a:txBody>
                  <a:tcPr/>
                </a:tc>
                <a:tc>
                  <a:txBody>
                    <a:bodyPr/>
                    <a:lstStyle/>
                    <a:p>
                      <a:pPr algn="ctr"/>
                      <a:r>
                        <a:rPr lang="en-GB" sz="1800" kern="1200" dirty="0">
                          <a:solidFill>
                            <a:schemeClr val="dk1"/>
                          </a:solidFill>
                          <a:effectLst/>
                        </a:rPr>
                        <a:t>68 613,6</a:t>
                      </a:r>
                      <a:endParaRPr lang="lt-LT" sz="1800" dirty="0">
                        <a:solidFill>
                          <a:schemeClr val="tx1"/>
                        </a:solidFill>
                      </a:endParaRPr>
                    </a:p>
                  </a:txBody>
                  <a:tcPr/>
                </a:tc>
                <a:extLst>
                  <a:ext uri="{0D108BD9-81ED-4DB2-BD59-A6C34878D82A}">
                    <a16:rowId xmlns:a16="http://schemas.microsoft.com/office/drawing/2014/main" val="10002"/>
                  </a:ext>
                </a:extLst>
              </a:tr>
              <a:tr h="891154">
                <a:tc>
                  <a:txBody>
                    <a:bodyPr/>
                    <a:lstStyle/>
                    <a:p>
                      <a:r>
                        <a:rPr lang="lt-LT" sz="1800" kern="1200" dirty="0">
                          <a:solidFill>
                            <a:schemeClr val="dk1"/>
                          </a:solidFill>
                          <a:effectLst/>
                        </a:rPr>
                        <a:t>Bendruomenės</a:t>
                      </a:r>
                      <a:r>
                        <a:rPr lang="lt-LT" sz="1800" kern="1200" baseline="0" dirty="0">
                          <a:solidFill>
                            <a:schemeClr val="dk1"/>
                          </a:solidFill>
                          <a:effectLst/>
                        </a:rPr>
                        <a:t> </a:t>
                      </a:r>
                      <a:r>
                        <a:rPr lang="lt-LT" sz="1800" kern="1200" baseline="0" dirty="0" err="1">
                          <a:solidFill>
                            <a:schemeClr val="dk1"/>
                          </a:solidFill>
                          <a:effectLst/>
                        </a:rPr>
                        <a:t>sveikatinimo</a:t>
                      </a:r>
                      <a:r>
                        <a:rPr lang="lt-LT" sz="1800" kern="1200" baseline="0" dirty="0">
                          <a:solidFill>
                            <a:schemeClr val="dk1"/>
                          </a:solidFill>
                          <a:effectLst/>
                        </a:rPr>
                        <a:t> </a:t>
                      </a:r>
                      <a:r>
                        <a:rPr lang="en-GB" sz="1800" kern="1200" dirty="0" err="1">
                          <a:solidFill>
                            <a:schemeClr val="dk1"/>
                          </a:solidFill>
                          <a:effectLst/>
                        </a:rPr>
                        <a:t>programa</a:t>
                      </a:r>
                      <a:r>
                        <a:rPr lang="lt-LT" sz="1800" kern="1200" dirty="0">
                          <a:solidFill>
                            <a:schemeClr val="dk1"/>
                          </a:solidFill>
                          <a:effectLst/>
                        </a:rPr>
                        <a:t> (09)</a:t>
                      </a:r>
                      <a:endParaRPr lang="lt-LT" sz="1800" dirty="0">
                        <a:solidFill>
                          <a:schemeClr val="tx1"/>
                        </a:solidFill>
                      </a:endParaRPr>
                    </a:p>
                  </a:txBody>
                  <a:tcPr/>
                </a:tc>
                <a:tc>
                  <a:txBody>
                    <a:bodyPr/>
                    <a:lstStyle/>
                    <a:p>
                      <a:pPr algn="ctr"/>
                      <a:r>
                        <a:rPr lang="lt-LT" sz="1800" dirty="0">
                          <a:solidFill>
                            <a:schemeClr val="tx1"/>
                          </a:solidFill>
                        </a:rPr>
                        <a:t>2 309,9</a:t>
                      </a:r>
                    </a:p>
                  </a:txBody>
                  <a:tcPr/>
                </a:tc>
                <a:tc>
                  <a:txBody>
                    <a:bodyPr/>
                    <a:lstStyle/>
                    <a:p>
                      <a:pPr algn="ctr"/>
                      <a:r>
                        <a:rPr lang="lt-LT" sz="1800" dirty="0">
                          <a:solidFill>
                            <a:schemeClr val="tx1"/>
                          </a:solidFill>
                        </a:rPr>
                        <a:t>3 079,4</a:t>
                      </a:r>
                    </a:p>
                  </a:txBody>
                  <a:tcPr/>
                </a:tc>
                <a:tc>
                  <a:txBody>
                    <a:bodyPr/>
                    <a:lstStyle/>
                    <a:p>
                      <a:pPr algn="ctr"/>
                      <a:r>
                        <a:rPr lang="lt-LT" sz="1800" dirty="0">
                          <a:solidFill>
                            <a:schemeClr val="tx1"/>
                          </a:solidFill>
                        </a:rPr>
                        <a:t>2 432,4</a:t>
                      </a:r>
                    </a:p>
                  </a:txBody>
                  <a:tcPr/>
                </a:tc>
                <a:extLst>
                  <a:ext uri="{0D108BD9-81ED-4DB2-BD59-A6C34878D82A}">
                    <a16:rowId xmlns:a16="http://schemas.microsoft.com/office/drawing/2014/main" val="10003"/>
                  </a:ext>
                </a:extLst>
              </a:tr>
              <a:tr h="891154">
                <a:tc>
                  <a:txBody>
                    <a:bodyPr/>
                    <a:lstStyle/>
                    <a:p>
                      <a:r>
                        <a:rPr lang="lt-LT" sz="1800" kern="1200" dirty="0">
                          <a:solidFill>
                            <a:schemeClr val="dk1"/>
                          </a:solidFill>
                          <a:effectLst/>
                        </a:rPr>
                        <a:t>Socialinės</a:t>
                      </a:r>
                      <a:r>
                        <a:rPr lang="lt-LT" sz="1800" kern="1200" baseline="0" dirty="0">
                          <a:solidFill>
                            <a:schemeClr val="dk1"/>
                          </a:solidFill>
                          <a:effectLst/>
                        </a:rPr>
                        <a:t> paramos įgyvendinimo </a:t>
                      </a:r>
                      <a:r>
                        <a:rPr lang="en-GB" sz="1800" kern="1200" dirty="0" err="1">
                          <a:solidFill>
                            <a:schemeClr val="dk1"/>
                          </a:solidFill>
                          <a:effectLst/>
                        </a:rPr>
                        <a:t>programa</a:t>
                      </a:r>
                      <a:r>
                        <a:rPr lang="lt-LT" sz="1800" kern="1200" dirty="0">
                          <a:solidFill>
                            <a:schemeClr val="dk1"/>
                          </a:solidFill>
                          <a:effectLst/>
                        </a:rPr>
                        <a:t> (10)</a:t>
                      </a:r>
                      <a:endParaRPr lang="lt-LT" sz="1800" dirty="0">
                        <a:solidFill>
                          <a:schemeClr val="tx1"/>
                        </a:solidFill>
                      </a:endParaRPr>
                    </a:p>
                  </a:txBody>
                  <a:tcPr/>
                </a:tc>
                <a:tc>
                  <a:txBody>
                    <a:bodyPr/>
                    <a:lstStyle/>
                    <a:p>
                      <a:pPr algn="ctr"/>
                      <a:r>
                        <a:rPr lang="lt-LT" sz="1800" dirty="0">
                          <a:solidFill>
                            <a:schemeClr val="tx1"/>
                          </a:solidFill>
                        </a:rPr>
                        <a:t>42 899,2</a:t>
                      </a:r>
                    </a:p>
                  </a:txBody>
                  <a:tcPr/>
                </a:tc>
                <a:tc>
                  <a:txBody>
                    <a:bodyPr/>
                    <a:lstStyle/>
                    <a:p>
                      <a:pPr algn="ctr"/>
                      <a:r>
                        <a:rPr lang="lt-LT" sz="1800" dirty="0">
                          <a:solidFill>
                            <a:schemeClr val="tx1"/>
                          </a:solidFill>
                        </a:rPr>
                        <a:t>44 123,4</a:t>
                      </a:r>
                    </a:p>
                  </a:txBody>
                  <a:tcPr/>
                </a:tc>
                <a:tc>
                  <a:txBody>
                    <a:bodyPr/>
                    <a:lstStyle/>
                    <a:p>
                      <a:pPr algn="ctr"/>
                      <a:r>
                        <a:rPr lang="lt-LT" sz="1800" dirty="0">
                          <a:solidFill>
                            <a:schemeClr val="tx1"/>
                          </a:solidFill>
                        </a:rPr>
                        <a:t>40 839,3</a:t>
                      </a:r>
                    </a:p>
                  </a:txBody>
                  <a:tcPr/>
                </a:tc>
                <a:extLst>
                  <a:ext uri="{0D108BD9-81ED-4DB2-BD59-A6C34878D82A}">
                    <a16:rowId xmlns:a16="http://schemas.microsoft.com/office/drawing/2014/main" val="10004"/>
                  </a:ext>
                </a:extLst>
              </a:tr>
              <a:tr h="623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err="1">
                          <a:solidFill>
                            <a:schemeClr val="dk1"/>
                          </a:solidFill>
                          <a:effectLst/>
                        </a:rPr>
                        <a:t>Savivaldybės</a:t>
                      </a:r>
                      <a:r>
                        <a:rPr lang="en-GB" sz="1800" kern="1200" dirty="0">
                          <a:solidFill>
                            <a:schemeClr val="dk1"/>
                          </a:solidFill>
                          <a:effectLst/>
                        </a:rPr>
                        <a:t> </a:t>
                      </a:r>
                      <a:r>
                        <a:rPr lang="en-GB" sz="1800" kern="1200" dirty="0" err="1">
                          <a:solidFill>
                            <a:schemeClr val="dk1"/>
                          </a:solidFill>
                          <a:effectLst/>
                        </a:rPr>
                        <a:t>veiklos</a:t>
                      </a:r>
                      <a:r>
                        <a:rPr lang="en-GB" sz="1800" kern="1200" dirty="0">
                          <a:solidFill>
                            <a:schemeClr val="dk1"/>
                          </a:solidFill>
                          <a:effectLst/>
                        </a:rPr>
                        <a:t> </a:t>
                      </a:r>
                      <a:r>
                        <a:rPr lang="en-GB" sz="1800" kern="1200" dirty="0" err="1">
                          <a:solidFill>
                            <a:schemeClr val="dk1"/>
                          </a:solidFill>
                          <a:effectLst/>
                        </a:rPr>
                        <a:t>programa</a:t>
                      </a:r>
                      <a:r>
                        <a:rPr lang="lt-LT" sz="1800" kern="1200" dirty="0">
                          <a:solidFill>
                            <a:schemeClr val="dk1"/>
                          </a:solidFill>
                          <a:effectLst/>
                        </a:rPr>
                        <a:t> (11)</a:t>
                      </a:r>
                      <a:endParaRPr lang="lt-LT" sz="1800" dirty="0">
                        <a:solidFill>
                          <a:schemeClr val="tx1"/>
                        </a:solidFill>
                      </a:endParaRPr>
                    </a:p>
                  </a:txBody>
                  <a:tcPr/>
                </a:tc>
                <a:tc>
                  <a:txBody>
                    <a:bodyPr/>
                    <a:lstStyle/>
                    <a:p>
                      <a:pPr algn="ctr"/>
                      <a:r>
                        <a:rPr lang="en-GB" sz="1800" kern="1200" dirty="0">
                          <a:solidFill>
                            <a:schemeClr val="dk1"/>
                          </a:solidFill>
                          <a:effectLst/>
                        </a:rPr>
                        <a:t>12 628,4</a:t>
                      </a:r>
                      <a:endParaRPr lang="lt-LT" sz="1800" dirty="0">
                        <a:solidFill>
                          <a:schemeClr val="tx1"/>
                        </a:solidFill>
                      </a:endParaRPr>
                    </a:p>
                  </a:txBody>
                  <a:tcPr/>
                </a:tc>
                <a:tc>
                  <a:txBody>
                    <a:bodyPr/>
                    <a:lstStyle/>
                    <a:p>
                      <a:pPr algn="ctr"/>
                      <a:r>
                        <a:rPr lang="en-GB" sz="1800" kern="1200" dirty="0">
                          <a:solidFill>
                            <a:schemeClr val="dk1"/>
                          </a:solidFill>
                          <a:effectLst/>
                        </a:rPr>
                        <a:t>14 399,6</a:t>
                      </a:r>
                      <a:endParaRPr lang="lt-LT" sz="1800" dirty="0">
                        <a:solidFill>
                          <a:schemeClr val="tx1"/>
                        </a:solidFill>
                      </a:endParaRPr>
                    </a:p>
                  </a:txBody>
                  <a:tcPr/>
                </a:tc>
                <a:tc>
                  <a:txBody>
                    <a:bodyPr/>
                    <a:lstStyle/>
                    <a:p>
                      <a:pPr algn="ctr"/>
                      <a:r>
                        <a:rPr lang="en-GB" sz="1800" kern="1200" dirty="0">
                          <a:solidFill>
                            <a:schemeClr val="dk1"/>
                          </a:solidFill>
                          <a:effectLst/>
                        </a:rPr>
                        <a:t>13 353,8</a:t>
                      </a:r>
                      <a:endParaRPr lang="lt-LT" sz="1800" dirty="0">
                        <a:solidFill>
                          <a:schemeClr val="tx1"/>
                        </a:solidFill>
                      </a:endParaRPr>
                    </a:p>
                  </a:txBody>
                  <a:tcPr/>
                </a:tc>
                <a:extLst>
                  <a:ext uri="{0D108BD9-81ED-4DB2-BD59-A6C34878D82A}">
                    <a16:rowId xmlns:a16="http://schemas.microsoft.com/office/drawing/2014/main" val="10005"/>
                  </a:ext>
                </a:extLst>
              </a:tr>
              <a:tr h="3564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err="1">
                          <a:solidFill>
                            <a:schemeClr val="dk1"/>
                          </a:solidFill>
                          <a:effectLst/>
                        </a:rPr>
                        <a:t>Iš</a:t>
                      </a:r>
                      <a:r>
                        <a:rPr lang="en-GB" sz="1800" b="1" kern="1200" dirty="0">
                          <a:solidFill>
                            <a:schemeClr val="dk1"/>
                          </a:solidFill>
                          <a:effectLst/>
                        </a:rPr>
                        <a:t> </a:t>
                      </a:r>
                      <a:r>
                        <a:rPr lang="en-GB" sz="1800" b="1" kern="1200" dirty="0" err="1">
                          <a:solidFill>
                            <a:schemeClr val="dk1"/>
                          </a:solidFill>
                          <a:effectLst/>
                        </a:rPr>
                        <a:t>viso</a:t>
                      </a:r>
                      <a:r>
                        <a:rPr lang="en-GB" sz="1800" b="1" kern="1200" dirty="0">
                          <a:solidFill>
                            <a:schemeClr val="dk1"/>
                          </a:solidFill>
                          <a:effectLst/>
                        </a:rPr>
                        <a:t> </a:t>
                      </a:r>
                      <a:r>
                        <a:rPr lang="en-GB" sz="1800" b="1" kern="1200" dirty="0" err="1">
                          <a:solidFill>
                            <a:schemeClr val="dk1"/>
                          </a:solidFill>
                          <a:effectLst/>
                        </a:rPr>
                        <a:t>programoms</a:t>
                      </a:r>
                      <a:r>
                        <a:rPr lang="en-GB" sz="1800" b="1" kern="1200" dirty="0">
                          <a:solidFill>
                            <a:schemeClr val="dk1"/>
                          </a:solidFill>
                          <a:effectLst/>
                        </a:rPr>
                        <a:t>:</a:t>
                      </a:r>
                      <a:endParaRPr lang="lt-LT" sz="1800" dirty="0">
                        <a:solidFill>
                          <a:schemeClr val="tx1"/>
                        </a:solidFill>
                      </a:endParaRPr>
                    </a:p>
                  </a:txBody>
                  <a:tcPr/>
                </a:tc>
                <a:tc>
                  <a:txBody>
                    <a:bodyPr/>
                    <a:lstStyle/>
                    <a:p>
                      <a:pPr algn="ctr"/>
                      <a:r>
                        <a:rPr lang="en-GB" sz="1800" b="1" kern="1200" dirty="0">
                          <a:solidFill>
                            <a:schemeClr val="dk1"/>
                          </a:solidFill>
                          <a:effectLst/>
                        </a:rPr>
                        <a:t>183 852,2</a:t>
                      </a:r>
                      <a:endParaRPr lang="lt-LT" sz="1800" dirty="0">
                        <a:solidFill>
                          <a:schemeClr val="tx1"/>
                        </a:solidFill>
                      </a:endParaRPr>
                    </a:p>
                  </a:txBody>
                  <a:tcPr/>
                </a:tc>
                <a:tc>
                  <a:txBody>
                    <a:bodyPr/>
                    <a:lstStyle/>
                    <a:p>
                      <a:pPr algn="ctr"/>
                      <a:r>
                        <a:rPr lang="en-GB" sz="1800" b="1" kern="1200" dirty="0">
                          <a:solidFill>
                            <a:schemeClr val="dk1"/>
                          </a:solidFill>
                          <a:effectLst/>
                        </a:rPr>
                        <a:t>208 635,3</a:t>
                      </a:r>
                      <a:endParaRPr lang="lt-LT" sz="1800" dirty="0">
                        <a:solidFill>
                          <a:schemeClr val="tx1"/>
                        </a:solidFill>
                      </a:endParaRPr>
                    </a:p>
                  </a:txBody>
                  <a:tcPr/>
                </a:tc>
                <a:tc>
                  <a:txBody>
                    <a:bodyPr/>
                    <a:lstStyle/>
                    <a:p>
                      <a:pPr algn="ctr"/>
                      <a:r>
                        <a:rPr lang="en-GB" sz="1800" b="1" kern="1200" dirty="0">
                          <a:solidFill>
                            <a:schemeClr val="dk1"/>
                          </a:solidFill>
                          <a:effectLst/>
                        </a:rPr>
                        <a:t>185 080,8</a:t>
                      </a:r>
                      <a:endParaRPr lang="lt-LT" sz="1800" dirty="0">
                        <a:solidFill>
                          <a:schemeClr val="tx1"/>
                        </a:solidFill>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391773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veikslėlis 1">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3" name="TextBox 2">
            <a:extLst>
              <a:ext uri="{FF2B5EF4-FFF2-40B4-BE49-F238E27FC236}">
                <a16:creationId xmlns:a16="http://schemas.microsoft.com/office/drawing/2014/main" id="{F8FEC40A-024D-4E3A-B49B-0700E6C56322}"/>
              </a:ext>
            </a:extLst>
          </p:cNvPr>
          <p:cNvSpPr txBox="1"/>
          <p:nvPr/>
        </p:nvSpPr>
        <p:spPr>
          <a:xfrm>
            <a:off x="614541" y="402989"/>
            <a:ext cx="6096001" cy="584775"/>
          </a:xfrm>
          <a:prstGeom prst="rect">
            <a:avLst/>
          </a:prstGeom>
          <a:noFill/>
        </p:spPr>
        <p:txBody>
          <a:bodyPr wrap="square" rtlCol="0">
            <a:spAutoFit/>
          </a:bodyPr>
          <a:lstStyle/>
          <a:p>
            <a:r>
              <a:rPr lang="lt-LT" sz="3200" b="1" dirty="0"/>
              <a:t>Ekonomika, investicijos, verslas</a:t>
            </a:r>
          </a:p>
        </p:txBody>
      </p:sp>
      <p:graphicFrame>
        <p:nvGraphicFramePr>
          <p:cNvPr id="4" name="Diagrama 3"/>
          <p:cNvGraphicFramePr/>
          <p:nvPr/>
        </p:nvGraphicFramePr>
        <p:xfrm>
          <a:off x="2145015" y="1321248"/>
          <a:ext cx="802640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01443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1971"/>
            <a:ext cx="12192000" cy="1239054"/>
          </a:xfrm>
          <a:prstGeom prst="rect">
            <a:avLst/>
          </a:prstGeom>
        </p:spPr>
      </p:pic>
      <p:sp>
        <p:nvSpPr>
          <p:cNvPr id="2" name="TextBox 1">
            <a:extLst>
              <a:ext uri="{FF2B5EF4-FFF2-40B4-BE49-F238E27FC236}">
                <a16:creationId xmlns:a16="http://schemas.microsoft.com/office/drawing/2014/main" id="{A56DD927-1534-4F9D-8CC1-6B59A206FC5E}"/>
              </a:ext>
            </a:extLst>
          </p:cNvPr>
          <p:cNvSpPr txBox="1"/>
          <p:nvPr/>
        </p:nvSpPr>
        <p:spPr>
          <a:xfrm>
            <a:off x="227057" y="1445251"/>
            <a:ext cx="11737886" cy="1200329"/>
          </a:xfrm>
          <a:prstGeom prst="rect">
            <a:avLst/>
          </a:prstGeom>
          <a:noFill/>
        </p:spPr>
        <p:txBody>
          <a:bodyPr wrap="square" rtlCol="0">
            <a:spAutoFit/>
          </a:bodyPr>
          <a:lstStyle/>
          <a:p>
            <a:pPr marL="457200" indent="-457200" algn="just">
              <a:buSzPct val="150000"/>
              <a:buBlip>
                <a:blip r:embed="rId3"/>
              </a:buBlip>
            </a:pPr>
            <a:r>
              <a:rPr lang="lt-LT" sz="2400" dirty="0"/>
              <a:t>2020 m. nuosekliai tęsiamas </a:t>
            </a:r>
            <a:r>
              <a:rPr lang="lt-LT" sz="2400" b="1" dirty="0"/>
              <a:t>Šiaulių miesto ekonominės plėtros ir investicijų pritraukimo strategijos </a:t>
            </a:r>
            <a:r>
              <a:rPr lang="lt-LT" sz="2400" dirty="0"/>
              <a:t>priemonių įgyvendinimas;</a:t>
            </a:r>
          </a:p>
          <a:p>
            <a:pPr algn="just">
              <a:buSzPct val="150000"/>
            </a:pPr>
            <a:endParaRPr lang="lt-LT" sz="2400" dirty="0"/>
          </a:p>
        </p:txBody>
      </p:sp>
      <p:sp>
        <p:nvSpPr>
          <p:cNvPr id="11" name="TextBox 10">
            <a:extLst>
              <a:ext uri="{FF2B5EF4-FFF2-40B4-BE49-F238E27FC236}">
                <a16:creationId xmlns:a16="http://schemas.microsoft.com/office/drawing/2014/main" id="{F8FEC40A-024D-4E3A-B49B-0700E6C56322}"/>
              </a:ext>
            </a:extLst>
          </p:cNvPr>
          <p:cNvSpPr txBox="1"/>
          <p:nvPr/>
        </p:nvSpPr>
        <p:spPr>
          <a:xfrm>
            <a:off x="333679" y="360584"/>
            <a:ext cx="6096001" cy="584775"/>
          </a:xfrm>
          <a:prstGeom prst="rect">
            <a:avLst/>
          </a:prstGeom>
          <a:noFill/>
        </p:spPr>
        <p:txBody>
          <a:bodyPr wrap="square" rtlCol="0">
            <a:spAutoFit/>
          </a:bodyPr>
          <a:lstStyle/>
          <a:p>
            <a:r>
              <a:rPr lang="lt-LT" sz="3200" b="1" dirty="0"/>
              <a:t>Ekonomika, investicijos, verslas</a:t>
            </a:r>
          </a:p>
        </p:txBody>
      </p:sp>
      <p:sp>
        <p:nvSpPr>
          <p:cNvPr id="12" name="TextBox 11">
            <a:extLst>
              <a:ext uri="{FF2B5EF4-FFF2-40B4-BE49-F238E27FC236}">
                <a16:creationId xmlns:a16="http://schemas.microsoft.com/office/drawing/2014/main" id="{0E32CA8A-E227-4E41-9144-CA6DA8DD8906}"/>
              </a:ext>
            </a:extLst>
          </p:cNvPr>
          <p:cNvSpPr txBox="1"/>
          <p:nvPr/>
        </p:nvSpPr>
        <p:spPr>
          <a:xfrm>
            <a:off x="8369548" y="3326363"/>
            <a:ext cx="3404157" cy="1938992"/>
          </a:xfrm>
          <a:prstGeom prst="rect">
            <a:avLst/>
          </a:prstGeom>
          <a:solidFill>
            <a:srgbClr val="FEB513"/>
          </a:solidFill>
        </p:spPr>
        <p:txBody>
          <a:bodyPr wrap="square" rtlCol="0">
            <a:spAutoFit/>
          </a:bodyPr>
          <a:lstStyle/>
          <a:p>
            <a:pPr algn="just"/>
            <a:r>
              <a:rPr lang="lt-LT" sz="2400" b="1" dirty="0">
                <a:cs typeface="Times New Roman" panose="02020603050405020304" pitchFamily="18" charset="0"/>
              </a:rPr>
              <a:t>Projekto rezultatas:</a:t>
            </a:r>
          </a:p>
          <a:p>
            <a:pPr marL="285750" indent="-285750" algn="just">
              <a:buFont typeface="Arial" panose="020B0604020202020204" pitchFamily="34" charset="0"/>
              <a:buChar char="•"/>
            </a:pPr>
            <a:r>
              <a:rPr lang="lt-LT" sz="2400" b="1" dirty="0">
                <a:cs typeface="Times New Roman" panose="02020603050405020304" pitchFamily="18" charset="0"/>
              </a:rPr>
              <a:t>sumažinta administracinė našta;</a:t>
            </a:r>
          </a:p>
          <a:p>
            <a:pPr marL="285750" indent="-285750" algn="just">
              <a:buFont typeface="Arial" panose="020B0604020202020204" pitchFamily="34" charset="0"/>
              <a:buChar char="•"/>
            </a:pPr>
            <a:r>
              <a:rPr lang="lt-LT" sz="2400" b="1" dirty="0">
                <a:cs typeface="Times New Roman" panose="02020603050405020304" pitchFamily="18" charset="0"/>
              </a:rPr>
              <a:t>trumpesnis paslaugų suteikimo laikas.</a:t>
            </a:r>
          </a:p>
        </p:txBody>
      </p:sp>
      <p:sp>
        <p:nvSpPr>
          <p:cNvPr id="4" name="TextBox 3">
            <a:extLst>
              <a:ext uri="{FF2B5EF4-FFF2-40B4-BE49-F238E27FC236}">
                <a16:creationId xmlns:a16="http://schemas.microsoft.com/office/drawing/2014/main" id="{6D7413FC-D044-4E6E-94E5-57E580188FCF}"/>
              </a:ext>
            </a:extLst>
          </p:cNvPr>
          <p:cNvSpPr txBox="1"/>
          <p:nvPr/>
        </p:nvSpPr>
        <p:spPr>
          <a:xfrm>
            <a:off x="640690" y="2403988"/>
            <a:ext cx="6120882" cy="4093428"/>
          </a:xfrm>
          <a:prstGeom prst="rect">
            <a:avLst/>
          </a:prstGeom>
          <a:solidFill>
            <a:schemeClr val="accent4">
              <a:lumMod val="40000"/>
              <a:lumOff val="60000"/>
            </a:schemeClr>
          </a:solidFill>
        </p:spPr>
        <p:txBody>
          <a:bodyPr wrap="square" rtlCol="0">
            <a:spAutoFit/>
          </a:bodyPr>
          <a:lstStyle/>
          <a:p>
            <a:pPr algn="just"/>
            <a:r>
              <a:rPr lang="lt-LT" sz="2600" dirty="0"/>
              <a:t>Pradėtas įgyvendinti „Šiaulių miesto savivaldybės administracijos teikiamų paslaugų investuotojams valdymo procesų ir procedūrų analizės bei jų tobulinimo paslaugų“ projektas. </a:t>
            </a:r>
            <a:r>
              <a:rPr lang="lt-LT" sz="2600" b="1" dirty="0"/>
              <a:t>Projekto tikslas </a:t>
            </a:r>
            <a:r>
              <a:rPr lang="lt-LT" sz="2600" dirty="0"/>
              <a:t>– padidinti visuomenės pasitenkinimą Savivaldybės teikiamomis investicijų pritraukimo informavimo, konsultavimo paslaugomis, bei asmenų, teikiant šias paslaugas, aptarnavimo kokybę.</a:t>
            </a:r>
          </a:p>
        </p:txBody>
      </p:sp>
      <p:sp>
        <p:nvSpPr>
          <p:cNvPr id="6" name="Rodyklė: dešinėn 5">
            <a:extLst>
              <a:ext uri="{FF2B5EF4-FFF2-40B4-BE49-F238E27FC236}">
                <a16:creationId xmlns:a16="http://schemas.microsoft.com/office/drawing/2014/main" id="{4CA90E67-4991-4DC8-8C97-DD12E7B5EF29}"/>
              </a:ext>
            </a:extLst>
          </p:cNvPr>
          <p:cNvSpPr/>
          <p:nvPr/>
        </p:nvSpPr>
        <p:spPr>
          <a:xfrm>
            <a:off x="6761572" y="3806890"/>
            <a:ext cx="1607976" cy="643812"/>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3117304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veikslėlis 1">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pic>
        <p:nvPicPr>
          <p:cNvPr id="5" name="Paveikslėlis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95157" y="1417158"/>
            <a:ext cx="2233127" cy="1459674"/>
          </a:xfrm>
          <a:prstGeom prst="rect">
            <a:avLst/>
          </a:prstGeom>
        </p:spPr>
      </p:pic>
      <p:pic>
        <p:nvPicPr>
          <p:cNvPr id="6" name="Paveikslėlis 5" descr="http://www.siauliai.lt/siauliai/m/m_images/wfiles/paroda04-3125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95157" y="3237790"/>
            <a:ext cx="2233127" cy="1514831"/>
          </a:xfrm>
          <a:prstGeom prst="rect">
            <a:avLst/>
          </a:prstGeom>
          <a:noFill/>
          <a:ln>
            <a:noFill/>
          </a:ln>
        </p:spPr>
      </p:pic>
      <p:pic>
        <p:nvPicPr>
          <p:cNvPr id="8" name="Paveikslėlis 7" descr="http://www.siauliai.lt/siauliai/m/m_images/wfiles/verslo-paroda-(4)-31248.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95157" y="5113580"/>
            <a:ext cx="2235111" cy="1608753"/>
          </a:xfrm>
          <a:prstGeom prst="rect">
            <a:avLst/>
          </a:prstGeom>
          <a:noFill/>
          <a:ln>
            <a:noFill/>
          </a:ln>
        </p:spPr>
      </p:pic>
      <p:sp>
        <p:nvSpPr>
          <p:cNvPr id="12" name="TextBox 11">
            <a:extLst>
              <a:ext uri="{FF2B5EF4-FFF2-40B4-BE49-F238E27FC236}">
                <a16:creationId xmlns:a16="http://schemas.microsoft.com/office/drawing/2014/main" id="{A56DD927-1534-4F9D-8CC1-6B59A206FC5E}"/>
              </a:ext>
            </a:extLst>
          </p:cNvPr>
          <p:cNvSpPr txBox="1"/>
          <p:nvPr/>
        </p:nvSpPr>
        <p:spPr>
          <a:xfrm>
            <a:off x="323301" y="1533260"/>
            <a:ext cx="9213440" cy="1815882"/>
          </a:xfrm>
          <a:prstGeom prst="rect">
            <a:avLst/>
          </a:prstGeom>
          <a:solidFill>
            <a:schemeClr val="accent4"/>
          </a:solidFill>
        </p:spPr>
        <p:txBody>
          <a:bodyPr wrap="square" rtlCol="0">
            <a:spAutoFit/>
          </a:bodyPr>
          <a:lstStyle/>
          <a:p>
            <a:pPr algn="just">
              <a:buSzPct val="150000"/>
            </a:pPr>
            <a:r>
              <a:rPr lang="lt-LT" sz="2800" dirty="0">
                <a:cs typeface="Times New Roman" panose="02020603050405020304" pitchFamily="18" charset="0"/>
              </a:rPr>
              <a:t>2020 metais pasirašytos 8 investicijų sutartys Šiaulių pramoniniame parke. Investuotojai įsipareigojo investuoti ne mažiau kaip 25 mln. Eur, sukurti ne mažiau kaip 550 naujų darbo vietų. </a:t>
            </a:r>
          </a:p>
        </p:txBody>
      </p:sp>
      <p:sp>
        <p:nvSpPr>
          <p:cNvPr id="16" name="TextBox 15"/>
          <p:cNvSpPr txBox="1"/>
          <p:nvPr/>
        </p:nvSpPr>
        <p:spPr>
          <a:xfrm>
            <a:off x="219809" y="5459231"/>
            <a:ext cx="9420425" cy="830997"/>
          </a:xfrm>
          <a:prstGeom prst="rect">
            <a:avLst/>
          </a:prstGeom>
          <a:solidFill>
            <a:srgbClr val="FEB513"/>
          </a:solidFill>
        </p:spPr>
        <p:txBody>
          <a:bodyPr wrap="square" rtlCol="0">
            <a:spAutoFit/>
          </a:bodyPr>
          <a:lstStyle/>
          <a:p>
            <a:pPr lvl="0"/>
            <a:r>
              <a:rPr lang="lt-LT" sz="2400" dirty="0"/>
              <a:t>Šiaulių miesto investicinė aplinka ir verslo paramos priemonės pristatytos: 2 renginiuose, 1 konferencijoje</a:t>
            </a:r>
            <a:endParaRPr lang="lt-LT" sz="2400" dirty="0">
              <a:cs typeface="Times New Roman" panose="02020603050405020304" pitchFamily="18" charset="0"/>
            </a:endParaRPr>
          </a:p>
        </p:txBody>
      </p:sp>
      <p:sp>
        <p:nvSpPr>
          <p:cNvPr id="4" name="TextBox 3">
            <a:extLst>
              <a:ext uri="{FF2B5EF4-FFF2-40B4-BE49-F238E27FC236}">
                <a16:creationId xmlns:a16="http://schemas.microsoft.com/office/drawing/2014/main" id="{C2384663-FF49-4823-A07E-4B8D286B382F}"/>
              </a:ext>
            </a:extLst>
          </p:cNvPr>
          <p:cNvSpPr txBox="1"/>
          <p:nvPr/>
        </p:nvSpPr>
        <p:spPr>
          <a:xfrm>
            <a:off x="323301" y="3429000"/>
            <a:ext cx="9213440" cy="1938992"/>
          </a:xfrm>
          <a:prstGeom prst="rect">
            <a:avLst/>
          </a:prstGeom>
          <a:noFill/>
        </p:spPr>
        <p:txBody>
          <a:bodyPr wrap="square" rtlCol="0">
            <a:spAutoFit/>
          </a:bodyPr>
          <a:lstStyle/>
          <a:p>
            <a:pPr algn="just"/>
            <a:r>
              <a:rPr lang="lt-LT" sz="2400" dirty="0"/>
              <a:t>Verslo plėtrai ir investicijų pritraukimui numatyta </a:t>
            </a:r>
            <a:r>
              <a:rPr lang="lt-LT" sz="2400" b="1" dirty="0"/>
              <a:t>per 80 laisvų nesuplanuotų teritorijų nuo 0,5 iki 16 ha</a:t>
            </a:r>
            <a:r>
              <a:rPr lang="lt-LT" sz="2400" dirty="0"/>
              <a:t>. Potencialiausios teritorijos verslui: Basanavičiaus g., Kauno g., Bačiūnų ir Lingailių g., Architektų, Nuklono ir </a:t>
            </a:r>
            <a:r>
              <a:rPr lang="lt-LT" sz="2400" dirty="0" err="1"/>
              <a:t>Pailių</a:t>
            </a:r>
            <a:r>
              <a:rPr lang="lt-LT" sz="2400" dirty="0"/>
              <a:t> g., Gumbinės g., Pramonės ir Metalistų g. ir jų prieigose esančios teritorijos. </a:t>
            </a:r>
            <a:endParaRPr lang="lt-LT" sz="2400" dirty="0">
              <a:cs typeface="Times New Roman" panose="02020603050405020304" pitchFamily="18" charset="0"/>
            </a:endParaRPr>
          </a:p>
        </p:txBody>
      </p:sp>
      <p:sp>
        <p:nvSpPr>
          <p:cNvPr id="11" name="TextBox 10">
            <a:extLst>
              <a:ext uri="{FF2B5EF4-FFF2-40B4-BE49-F238E27FC236}">
                <a16:creationId xmlns:a16="http://schemas.microsoft.com/office/drawing/2014/main" id="{F8FEC40A-024D-4E3A-B49B-0700E6C56322}"/>
              </a:ext>
            </a:extLst>
          </p:cNvPr>
          <p:cNvSpPr txBox="1"/>
          <p:nvPr/>
        </p:nvSpPr>
        <p:spPr>
          <a:xfrm>
            <a:off x="323301" y="450944"/>
            <a:ext cx="6096001" cy="584775"/>
          </a:xfrm>
          <a:prstGeom prst="rect">
            <a:avLst/>
          </a:prstGeom>
          <a:noFill/>
        </p:spPr>
        <p:txBody>
          <a:bodyPr wrap="square" rtlCol="0">
            <a:spAutoFit/>
          </a:bodyPr>
          <a:lstStyle/>
          <a:p>
            <a:r>
              <a:rPr lang="lt-LT" sz="3200" b="1" dirty="0"/>
              <a:t>Ekonomika, investicijos, verslas</a:t>
            </a:r>
          </a:p>
        </p:txBody>
      </p:sp>
    </p:spTree>
    <p:extLst>
      <p:ext uri="{BB962C8B-B14F-4D97-AF65-F5344CB8AC3E}">
        <p14:creationId xmlns:p14="http://schemas.microsoft.com/office/powerpoint/2010/main" val="834784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veikslėlis 1">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3" name="TextBox 2">
            <a:extLst>
              <a:ext uri="{FF2B5EF4-FFF2-40B4-BE49-F238E27FC236}">
                <a16:creationId xmlns:a16="http://schemas.microsoft.com/office/drawing/2014/main" id="{F8FEC40A-024D-4E3A-B49B-0700E6C56322}"/>
              </a:ext>
            </a:extLst>
          </p:cNvPr>
          <p:cNvSpPr txBox="1"/>
          <p:nvPr/>
        </p:nvSpPr>
        <p:spPr>
          <a:xfrm>
            <a:off x="296357" y="398638"/>
            <a:ext cx="6096001" cy="584775"/>
          </a:xfrm>
          <a:prstGeom prst="rect">
            <a:avLst/>
          </a:prstGeom>
          <a:noFill/>
        </p:spPr>
        <p:txBody>
          <a:bodyPr wrap="square" rtlCol="0">
            <a:spAutoFit/>
          </a:bodyPr>
          <a:lstStyle/>
          <a:p>
            <a:r>
              <a:rPr lang="lt-LT" sz="3200" b="1" dirty="0"/>
              <a:t>Ekonomika, investicijos, verslas</a:t>
            </a:r>
          </a:p>
        </p:txBody>
      </p:sp>
      <p:sp>
        <p:nvSpPr>
          <p:cNvPr id="4" name="TextBox 3">
            <a:extLst>
              <a:ext uri="{FF2B5EF4-FFF2-40B4-BE49-F238E27FC236}">
                <a16:creationId xmlns:a16="http://schemas.microsoft.com/office/drawing/2014/main" id="{A56DD927-1534-4F9D-8CC1-6B59A206FC5E}"/>
              </a:ext>
            </a:extLst>
          </p:cNvPr>
          <p:cNvSpPr txBox="1"/>
          <p:nvPr/>
        </p:nvSpPr>
        <p:spPr>
          <a:xfrm>
            <a:off x="227057" y="1246215"/>
            <a:ext cx="11737886" cy="461665"/>
          </a:xfrm>
          <a:prstGeom prst="rect">
            <a:avLst/>
          </a:prstGeom>
          <a:noFill/>
        </p:spPr>
        <p:txBody>
          <a:bodyPr wrap="square" rtlCol="0">
            <a:spAutoFit/>
          </a:bodyPr>
          <a:lstStyle/>
          <a:p>
            <a:pPr marL="342900" indent="-342900" algn="just">
              <a:buSzPct val="150000"/>
              <a:buBlip>
                <a:blip r:embed="rId3"/>
              </a:buBlip>
            </a:pPr>
            <a:r>
              <a:rPr lang="lt-LT" sz="2400" dirty="0">
                <a:cs typeface="Times New Roman" panose="02020603050405020304" pitchFamily="18" charset="0"/>
              </a:rPr>
              <a:t>Suteikta 42,8 tūkst. </a:t>
            </a:r>
            <a:r>
              <a:rPr lang="lt-LT" sz="2400" dirty="0" err="1">
                <a:cs typeface="Times New Roman" panose="02020603050405020304" pitchFamily="18" charset="0"/>
              </a:rPr>
              <a:t>Eur</a:t>
            </a:r>
            <a:r>
              <a:rPr lang="lt-LT" sz="2400" dirty="0">
                <a:cs typeface="Times New Roman" panose="02020603050405020304" pitchFamily="18" charset="0"/>
              </a:rPr>
              <a:t> paramos smulkiajam verslui, kuria pasinaudojo 32 pareiškėjai</a:t>
            </a:r>
            <a:r>
              <a:rPr lang="en-US" sz="2400" dirty="0">
                <a:cs typeface="Times New Roman" panose="02020603050405020304" pitchFamily="18" charset="0"/>
              </a:rPr>
              <a:t>.</a:t>
            </a:r>
            <a:endParaRPr lang="lt-LT" sz="2400" dirty="0">
              <a:cs typeface="Times New Roman" panose="02020603050405020304" pitchFamily="18" charset="0"/>
            </a:endParaRPr>
          </a:p>
        </p:txBody>
      </p:sp>
      <p:graphicFrame>
        <p:nvGraphicFramePr>
          <p:cNvPr id="6" name="Diagrama 5"/>
          <p:cNvGraphicFramePr/>
          <p:nvPr>
            <p:extLst>
              <p:ext uri="{D42A27DB-BD31-4B8C-83A1-F6EECF244321}">
                <p14:modId xmlns:p14="http://schemas.microsoft.com/office/powerpoint/2010/main" val="2661557817"/>
              </p:ext>
            </p:extLst>
          </p:nvPr>
        </p:nvGraphicFramePr>
        <p:xfrm>
          <a:off x="1445342" y="1946787"/>
          <a:ext cx="9281652" cy="443434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0605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veikslėlis 1">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3" name="TextBox 2">
            <a:extLst>
              <a:ext uri="{FF2B5EF4-FFF2-40B4-BE49-F238E27FC236}">
                <a16:creationId xmlns:a16="http://schemas.microsoft.com/office/drawing/2014/main" id="{F8FEC40A-024D-4E3A-B49B-0700E6C56322}"/>
              </a:ext>
            </a:extLst>
          </p:cNvPr>
          <p:cNvSpPr txBox="1"/>
          <p:nvPr/>
        </p:nvSpPr>
        <p:spPr>
          <a:xfrm>
            <a:off x="227057" y="327140"/>
            <a:ext cx="6096001" cy="584775"/>
          </a:xfrm>
          <a:prstGeom prst="rect">
            <a:avLst/>
          </a:prstGeom>
          <a:noFill/>
        </p:spPr>
        <p:txBody>
          <a:bodyPr wrap="square" rtlCol="0">
            <a:spAutoFit/>
          </a:bodyPr>
          <a:lstStyle/>
          <a:p>
            <a:r>
              <a:rPr lang="lt-LT" sz="3200" b="1" dirty="0"/>
              <a:t>Ekonomika, investicijos, verslas</a:t>
            </a:r>
          </a:p>
        </p:txBody>
      </p:sp>
      <p:sp>
        <p:nvSpPr>
          <p:cNvPr id="4" name="TextBox 3">
            <a:extLst>
              <a:ext uri="{FF2B5EF4-FFF2-40B4-BE49-F238E27FC236}">
                <a16:creationId xmlns:a16="http://schemas.microsoft.com/office/drawing/2014/main" id="{A56DD927-1534-4F9D-8CC1-6B59A206FC5E}"/>
              </a:ext>
            </a:extLst>
          </p:cNvPr>
          <p:cNvSpPr txBox="1"/>
          <p:nvPr/>
        </p:nvSpPr>
        <p:spPr>
          <a:xfrm>
            <a:off x="227057" y="1239054"/>
            <a:ext cx="11737886" cy="5262979"/>
          </a:xfrm>
          <a:prstGeom prst="rect">
            <a:avLst/>
          </a:prstGeom>
          <a:noFill/>
        </p:spPr>
        <p:txBody>
          <a:bodyPr wrap="square" rtlCol="0">
            <a:spAutoFit/>
          </a:bodyPr>
          <a:lstStyle/>
          <a:p>
            <a:pPr marL="342900" indent="-342900" algn="just">
              <a:buSzPct val="150000"/>
              <a:buBlip>
                <a:blip r:embed="rId3"/>
              </a:buBlip>
            </a:pPr>
            <a:r>
              <a:rPr lang="lt-LT" sz="2800" dirty="0">
                <a:cs typeface="Times New Roman" panose="02020603050405020304" pitchFamily="18" charset="0"/>
              </a:rPr>
              <a:t>43 fiziniams asmenims suteikta žemės, valstybinės žemės nuomos ir paveldimo turto mokesčių lengvatų už </a:t>
            </a:r>
            <a:r>
              <a:rPr lang="lt-LT" sz="2800" b="1" dirty="0">
                <a:cs typeface="Times New Roman" panose="02020603050405020304" pitchFamily="18" charset="0"/>
              </a:rPr>
              <a:t>2,94 tūkst. Eur;</a:t>
            </a:r>
            <a:endParaRPr lang="lt-LT" sz="2800" dirty="0">
              <a:cs typeface="Times New Roman" panose="02020603050405020304" pitchFamily="18" charset="0"/>
            </a:endParaRPr>
          </a:p>
          <a:p>
            <a:pPr marL="342900" indent="-342900" algn="just">
              <a:buSzPct val="150000"/>
              <a:buBlip>
                <a:blip r:embed="rId3"/>
              </a:buBlip>
            </a:pPr>
            <a:r>
              <a:rPr lang="lt-LT" sz="2800" dirty="0">
                <a:cs typeface="Times New Roman" panose="02020603050405020304" pitchFamily="18" charset="0"/>
              </a:rPr>
              <a:t>67 juridiniams asmenims </a:t>
            </a:r>
            <a:r>
              <a:rPr lang="lt-LT" sz="2800" dirty="0" err="1">
                <a:cs typeface="Times New Roman" panose="02020603050405020304" pitchFamily="18" charset="0"/>
              </a:rPr>
              <a:t>suteikt</a:t>
            </a:r>
            <a:r>
              <a:rPr lang="en-US" sz="2800" dirty="0">
                <a:cs typeface="Times New Roman" panose="02020603050405020304" pitchFamily="18" charset="0"/>
              </a:rPr>
              <a:t>a </a:t>
            </a:r>
            <a:r>
              <a:rPr lang="en-US" sz="2800" b="1" dirty="0">
                <a:cs typeface="Times New Roman" panose="02020603050405020304" pitchFamily="18" charset="0"/>
              </a:rPr>
              <a:t>349,31 t</a:t>
            </a:r>
            <a:r>
              <a:rPr lang="lt-LT" sz="2800" b="1" dirty="0">
                <a:cs typeface="Times New Roman" panose="02020603050405020304" pitchFamily="18" charset="0"/>
              </a:rPr>
              <a:t>ū</a:t>
            </a:r>
            <a:r>
              <a:rPr lang="en-US" sz="2800" b="1" dirty="0" err="1">
                <a:cs typeface="Times New Roman" panose="02020603050405020304" pitchFamily="18" charset="0"/>
              </a:rPr>
              <a:t>kst</a:t>
            </a:r>
            <a:r>
              <a:rPr lang="en-US" sz="2800" b="1" dirty="0">
                <a:cs typeface="Times New Roman" panose="02020603050405020304" pitchFamily="18" charset="0"/>
              </a:rPr>
              <a:t>. </a:t>
            </a:r>
            <a:r>
              <a:rPr lang="en-US" sz="2800" b="1" dirty="0" err="1">
                <a:cs typeface="Times New Roman" panose="02020603050405020304" pitchFamily="18" charset="0"/>
              </a:rPr>
              <a:t>Eur</a:t>
            </a:r>
            <a:r>
              <a:rPr lang="lt-LT" sz="2800" b="1" dirty="0">
                <a:cs typeface="Times New Roman" panose="02020603050405020304" pitchFamily="18" charset="0"/>
              </a:rPr>
              <a:t> </a:t>
            </a:r>
            <a:r>
              <a:rPr lang="lt-LT" sz="2800" dirty="0">
                <a:cs typeface="Times New Roman" panose="02020603050405020304" pitchFamily="18" charset="0"/>
              </a:rPr>
              <a:t>žemės, valstybinės žemės nuomos ir nekilnojamojo turto mokesčių lengvatų</a:t>
            </a:r>
            <a:r>
              <a:rPr lang="lt-LT" sz="2800" i="1" dirty="0">
                <a:cs typeface="Times New Roman" panose="02020603050405020304" pitchFamily="18" charset="0"/>
              </a:rPr>
              <a:t>, </a:t>
            </a:r>
            <a:r>
              <a:rPr lang="lt-LT" sz="2800" dirty="0">
                <a:cs typeface="Times New Roman" panose="02020603050405020304" pitchFamily="18" charset="0"/>
              </a:rPr>
              <a:t>iš jų:</a:t>
            </a:r>
          </a:p>
          <a:p>
            <a:pPr marL="800100" lvl="1" indent="-342900" algn="just">
              <a:buSzPct val="150000"/>
              <a:buBlip>
                <a:blip r:embed="rId3"/>
              </a:buBlip>
            </a:pPr>
            <a:r>
              <a:rPr lang="lt-LT" sz="2800" dirty="0"/>
              <a:t>43 juridiniams asmenims, parėmusiems sporto, švietimo ir kultūros projektus Šiaulių mieste už 687 tūkst. Eur</a:t>
            </a:r>
            <a:r>
              <a:rPr lang="en-US" sz="2800" dirty="0"/>
              <a:t>;</a:t>
            </a:r>
          </a:p>
          <a:p>
            <a:pPr marL="800100" lvl="1" indent="-342900" algn="just">
              <a:buSzPct val="150000"/>
              <a:buBlip>
                <a:blip r:embed="rId3"/>
              </a:buBlip>
            </a:pPr>
            <a:r>
              <a:rPr lang="lt-LT" sz="2800" dirty="0"/>
              <a:t>3 juridiniams asmenims suteiktos mokesčių lengvatos dėl 2020 metais vykdytų Šiaulių miesto savivaldybės užsakytų viešųjų erdvių ir gatvių tvarkymo darbų;</a:t>
            </a:r>
          </a:p>
          <a:p>
            <a:pPr marL="800100" lvl="1" indent="-342900" algn="just">
              <a:buSzPct val="150000"/>
              <a:buBlip>
                <a:blip r:embed="rId3"/>
              </a:buBlip>
            </a:pPr>
            <a:r>
              <a:rPr lang="lt-LT" sz="2800" dirty="0"/>
              <a:t>4 juridiniams asmenims, nukentėjusiems dėl paskelbto karantino visoje Lietuvos Respublikoje</a:t>
            </a:r>
            <a:r>
              <a:rPr lang="en-US" sz="2800" dirty="0"/>
              <a:t>;</a:t>
            </a:r>
            <a:endParaRPr lang="lt-LT" sz="2800" dirty="0"/>
          </a:p>
          <a:p>
            <a:pPr marL="800100" lvl="1" indent="-342900" algn="just">
              <a:buSzPct val="150000"/>
              <a:buBlip>
                <a:blip r:embed="rId3"/>
              </a:buBlip>
            </a:pPr>
            <a:r>
              <a:rPr lang="lt-LT" sz="2800" dirty="0"/>
              <a:t>17 juridinių asmenų, vykdančių veiklą Šiaulių pramoniname parke</a:t>
            </a:r>
            <a:r>
              <a:rPr lang="en-US" sz="2800" dirty="0"/>
              <a:t>.</a:t>
            </a:r>
            <a:endParaRPr lang="lt-LT" sz="2800" b="1" dirty="0"/>
          </a:p>
        </p:txBody>
      </p:sp>
    </p:spTree>
    <p:extLst>
      <p:ext uri="{BB962C8B-B14F-4D97-AF65-F5344CB8AC3E}">
        <p14:creationId xmlns:p14="http://schemas.microsoft.com/office/powerpoint/2010/main" val="25688801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veikslėlis 1">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3" name="TextBox 2">
            <a:extLst>
              <a:ext uri="{FF2B5EF4-FFF2-40B4-BE49-F238E27FC236}">
                <a16:creationId xmlns:a16="http://schemas.microsoft.com/office/drawing/2014/main" id="{F8FEC40A-024D-4E3A-B49B-0700E6C56322}"/>
              </a:ext>
            </a:extLst>
          </p:cNvPr>
          <p:cNvSpPr txBox="1"/>
          <p:nvPr/>
        </p:nvSpPr>
        <p:spPr>
          <a:xfrm>
            <a:off x="212381" y="408882"/>
            <a:ext cx="6096001" cy="584775"/>
          </a:xfrm>
          <a:prstGeom prst="rect">
            <a:avLst/>
          </a:prstGeom>
          <a:noFill/>
        </p:spPr>
        <p:txBody>
          <a:bodyPr wrap="square" rtlCol="0">
            <a:spAutoFit/>
          </a:bodyPr>
          <a:lstStyle/>
          <a:p>
            <a:r>
              <a:rPr lang="lt-LT" sz="3200" b="1" dirty="0"/>
              <a:t>Ekonomika, investicijos, verslas</a:t>
            </a:r>
          </a:p>
        </p:txBody>
      </p:sp>
      <p:sp>
        <p:nvSpPr>
          <p:cNvPr id="4" name="TextBox 3">
            <a:extLst>
              <a:ext uri="{FF2B5EF4-FFF2-40B4-BE49-F238E27FC236}">
                <a16:creationId xmlns:a16="http://schemas.microsoft.com/office/drawing/2014/main" id="{A56DD927-1534-4F9D-8CC1-6B59A206FC5E}"/>
              </a:ext>
            </a:extLst>
          </p:cNvPr>
          <p:cNvSpPr txBox="1"/>
          <p:nvPr/>
        </p:nvSpPr>
        <p:spPr>
          <a:xfrm>
            <a:off x="2663523" y="1376904"/>
            <a:ext cx="5873260" cy="523220"/>
          </a:xfrm>
          <a:prstGeom prst="rect">
            <a:avLst/>
          </a:prstGeom>
          <a:noFill/>
        </p:spPr>
        <p:txBody>
          <a:bodyPr wrap="square" rtlCol="0">
            <a:spAutoFit/>
          </a:bodyPr>
          <a:lstStyle/>
          <a:p>
            <a:pPr algn="ctr">
              <a:buSzPct val="150000"/>
            </a:pPr>
            <a:r>
              <a:rPr lang="lt-LT" sz="2800" b="1" dirty="0">
                <a:cs typeface="Times New Roman" panose="02020603050405020304" pitchFamily="18" charset="0"/>
              </a:rPr>
              <a:t>Įmonių / įstaigų veiklos rezultatai</a:t>
            </a:r>
            <a:endParaRPr lang="en-US" sz="2800" b="1" dirty="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159518604"/>
              </p:ext>
            </p:extLst>
          </p:nvPr>
        </p:nvGraphicFramePr>
        <p:xfrm>
          <a:off x="1638300" y="2113859"/>
          <a:ext cx="8915399" cy="4402802"/>
        </p:xfrm>
        <a:graphic>
          <a:graphicData uri="http://schemas.openxmlformats.org/drawingml/2006/table">
            <a:tbl>
              <a:tblPr bandRow="1">
                <a:tableStyleId>{ED083AE6-46FA-4A59-8FB0-9F97EB10719F}</a:tableStyleId>
              </a:tblPr>
              <a:tblGrid>
                <a:gridCol w="3132439">
                  <a:extLst>
                    <a:ext uri="{9D8B030D-6E8A-4147-A177-3AD203B41FA5}">
                      <a16:colId xmlns:a16="http://schemas.microsoft.com/office/drawing/2014/main" val="645228564"/>
                    </a:ext>
                  </a:extLst>
                </a:gridCol>
                <a:gridCol w="1445740">
                  <a:extLst>
                    <a:ext uri="{9D8B030D-6E8A-4147-A177-3AD203B41FA5}">
                      <a16:colId xmlns:a16="http://schemas.microsoft.com/office/drawing/2014/main" val="302646277"/>
                    </a:ext>
                  </a:extLst>
                </a:gridCol>
                <a:gridCol w="1445740">
                  <a:extLst>
                    <a:ext uri="{9D8B030D-6E8A-4147-A177-3AD203B41FA5}">
                      <a16:colId xmlns:a16="http://schemas.microsoft.com/office/drawing/2014/main" val="2149126076"/>
                    </a:ext>
                  </a:extLst>
                </a:gridCol>
                <a:gridCol w="1445740">
                  <a:extLst>
                    <a:ext uri="{9D8B030D-6E8A-4147-A177-3AD203B41FA5}">
                      <a16:colId xmlns:a16="http://schemas.microsoft.com/office/drawing/2014/main" val="3761916957"/>
                    </a:ext>
                  </a:extLst>
                </a:gridCol>
                <a:gridCol w="1445740">
                  <a:extLst>
                    <a:ext uri="{9D8B030D-6E8A-4147-A177-3AD203B41FA5}">
                      <a16:colId xmlns:a16="http://schemas.microsoft.com/office/drawing/2014/main" val="4202637152"/>
                    </a:ext>
                  </a:extLst>
                </a:gridCol>
              </a:tblGrid>
              <a:tr h="483444">
                <a:tc rowSpan="2">
                  <a:txBody>
                    <a:bodyPr/>
                    <a:lstStyle/>
                    <a:p>
                      <a:pPr algn="ctr" fontAlgn="ctr"/>
                      <a:r>
                        <a:rPr lang="lt-LT" sz="1600" b="1" u="none" strike="noStrike" dirty="0">
                          <a:effectLst/>
                        </a:rPr>
                        <a:t>Įmonės / Įstaigos pavadinimas</a:t>
                      </a:r>
                      <a:endParaRPr lang="lt-LT" sz="1600" b="1"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b="1" u="none" strike="noStrike" dirty="0">
                          <a:effectLst/>
                        </a:rPr>
                        <a:t>2020 m.</a:t>
                      </a:r>
                      <a:endParaRPr lang="en-US" sz="1600" b="1"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b="1" u="none" strike="noStrike" dirty="0">
                          <a:effectLst/>
                        </a:rPr>
                        <a:t>2019 m.</a:t>
                      </a:r>
                      <a:endParaRPr lang="en-US" sz="1600" b="1"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b="1" u="none" strike="noStrike" dirty="0">
                          <a:effectLst/>
                        </a:rPr>
                        <a:t>2020 m.</a:t>
                      </a:r>
                      <a:endParaRPr lang="en-US" sz="1600" b="1"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b="1" u="none" strike="noStrike">
                          <a:effectLst/>
                        </a:rPr>
                        <a:t>2019 m.</a:t>
                      </a:r>
                      <a:endParaRPr lang="en-US" sz="1600" b="1"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224005398"/>
                  </a:ext>
                </a:extLst>
              </a:tr>
              <a:tr h="759699">
                <a:tc vMerge="1">
                  <a:txBody>
                    <a:bodyPr/>
                    <a:lstStyle/>
                    <a:p>
                      <a:endParaRPr lang="en-US"/>
                    </a:p>
                  </a:txBody>
                  <a:tcPr/>
                </a:tc>
                <a:tc gridSpan="2">
                  <a:txBody>
                    <a:bodyPr/>
                    <a:lstStyle/>
                    <a:p>
                      <a:pPr algn="ctr" fontAlgn="ctr"/>
                      <a:r>
                        <a:rPr lang="lt-LT" sz="1600" b="1" u="none" strike="noStrike" noProof="0" dirty="0">
                          <a:effectLst/>
                        </a:rPr>
                        <a:t>Pardavimo pajamos, Eur</a:t>
                      </a:r>
                      <a:endParaRPr lang="lt-LT" sz="1600" b="1" i="0" u="none" strike="noStrike" noProof="0" dirty="0">
                        <a:solidFill>
                          <a:srgbClr val="000000"/>
                        </a:solidFill>
                        <a:effectLst/>
                        <a:latin typeface="Times New Roman" panose="02020603050405020304" pitchFamily="18" charset="0"/>
                      </a:endParaRPr>
                    </a:p>
                  </a:txBody>
                  <a:tcPr marL="9525" marR="9525" marT="9525" marB="0" anchor="ctr"/>
                </a:tc>
                <a:tc hMerge="1">
                  <a:txBody>
                    <a:bodyPr/>
                    <a:lstStyle/>
                    <a:p>
                      <a:endParaRPr lang="en-US"/>
                    </a:p>
                  </a:txBody>
                  <a:tcPr/>
                </a:tc>
                <a:tc gridSpan="2">
                  <a:txBody>
                    <a:bodyPr/>
                    <a:lstStyle/>
                    <a:p>
                      <a:pPr algn="ctr" fontAlgn="ctr"/>
                      <a:r>
                        <a:rPr lang="lt-LT" sz="1600" b="1" u="none" strike="noStrike" noProof="0" dirty="0">
                          <a:effectLst/>
                        </a:rPr>
                        <a:t>Grynasis pelnas (nuostoliai), Eur</a:t>
                      </a:r>
                      <a:endParaRPr lang="lt-LT" sz="1600" b="1" i="0" u="none" strike="noStrike" noProof="0" dirty="0">
                        <a:solidFill>
                          <a:srgbClr val="000000"/>
                        </a:solidFill>
                        <a:effectLst/>
                        <a:latin typeface="Times New Roman" panose="02020603050405020304" pitchFamily="18"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1859148010"/>
                  </a:ext>
                </a:extLst>
              </a:tr>
              <a:tr h="345318">
                <a:tc>
                  <a:txBody>
                    <a:bodyPr/>
                    <a:lstStyle/>
                    <a:p>
                      <a:pPr algn="l" fontAlgn="ctr"/>
                      <a:r>
                        <a:rPr lang="lt-LT" sz="1600" u="none" strike="noStrike" dirty="0">
                          <a:effectLst/>
                        </a:rPr>
                        <a:t>UAB „Saulės </a:t>
                      </a:r>
                      <a:r>
                        <a:rPr lang="lt-LT" sz="1600" u="none" strike="noStrike" dirty="0" err="1">
                          <a:effectLst/>
                        </a:rPr>
                        <a:t>dominija</a:t>
                      </a:r>
                      <a:r>
                        <a:rPr lang="lt-LT" sz="1600" u="none" strike="noStrike" dirty="0">
                          <a:effectLst/>
                        </a:rPr>
                        <a:t>“</a:t>
                      </a:r>
                      <a:endParaRPr lang="lt-LT" sz="1600" b="1"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559 467</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450 317</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52 009</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18 969</a:t>
                      </a:r>
                      <a:endParaRPr lang="en-US" sz="16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518741795"/>
                  </a:ext>
                </a:extLst>
              </a:tr>
              <a:tr h="345318">
                <a:tc>
                  <a:txBody>
                    <a:bodyPr/>
                    <a:lstStyle/>
                    <a:p>
                      <a:pPr algn="l" fontAlgn="ctr"/>
                      <a:r>
                        <a:rPr lang="en-US" sz="1600" u="none" strike="noStrike">
                          <a:effectLst/>
                        </a:rPr>
                        <a:t>UAB „Busturas“</a:t>
                      </a:r>
                      <a:endParaRPr lang="en-US" sz="16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5 757 592</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8 984 071</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28 598</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390 273</a:t>
                      </a:r>
                      <a:endParaRPr lang="en-US" sz="16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526928383"/>
                  </a:ext>
                </a:extLst>
              </a:tr>
              <a:tr h="345318">
                <a:tc>
                  <a:txBody>
                    <a:bodyPr/>
                    <a:lstStyle/>
                    <a:p>
                      <a:pPr algn="l" fontAlgn="ctr"/>
                      <a:r>
                        <a:rPr lang="lt-LT" sz="1600" b="0" u="none" strike="noStrike" dirty="0">
                          <a:solidFill>
                            <a:schemeClr val="tx1"/>
                          </a:solidFill>
                          <a:effectLst/>
                        </a:rPr>
                        <a:t>UAB Pabalių turgus</a:t>
                      </a:r>
                      <a:endParaRPr lang="lt-LT" sz="16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 251 861</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solidFill>
                            <a:schemeClr val="tx1"/>
                          </a:solidFill>
                          <a:effectLst/>
                        </a:rPr>
                        <a:t>282 168</a:t>
                      </a:r>
                      <a:endParaRPr lang="en-US" sz="16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16 571</a:t>
                      </a:r>
                      <a:endParaRPr lang="en-US" sz="16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solidFill>
                            <a:schemeClr val="tx1"/>
                          </a:solidFill>
                          <a:effectLst/>
                        </a:rPr>
                        <a:t>74 004</a:t>
                      </a:r>
                      <a:endParaRPr lang="en-US" sz="1600" b="0" i="0" u="none" strike="noStrike" dirty="0">
                        <a:solidFill>
                          <a:schemeClr val="tx1"/>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506854092"/>
                  </a:ext>
                </a:extLst>
              </a:tr>
              <a:tr h="345318">
                <a:tc>
                  <a:txBody>
                    <a:bodyPr/>
                    <a:lstStyle/>
                    <a:p>
                      <a:pPr algn="l" fontAlgn="ctr"/>
                      <a:r>
                        <a:rPr lang="lt-LT" sz="1600" u="none" strike="noStrike">
                          <a:effectLst/>
                        </a:rPr>
                        <a:t>AB „Šiaulių energija“</a:t>
                      </a:r>
                      <a:endParaRPr lang="lt-LT" sz="16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20 866 639</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22 626 257</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1 660 374</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765 557</a:t>
                      </a:r>
                      <a:endParaRPr lang="en-US" sz="16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549105227"/>
                  </a:ext>
                </a:extLst>
              </a:tr>
              <a:tr h="656103">
                <a:tc>
                  <a:txBody>
                    <a:bodyPr/>
                    <a:lstStyle/>
                    <a:p>
                      <a:pPr algn="l" fontAlgn="ctr"/>
                      <a:r>
                        <a:rPr lang="lt-LT" sz="1600" u="none" strike="noStrike">
                          <a:effectLst/>
                        </a:rPr>
                        <a:t>UAB „Šiaulių gatvių apšvietimas“</a:t>
                      </a:r>
                      <a:endParaRPr lang="lt-LT" sz="16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1 628 295</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1 357 495</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65 300</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solidFill>
                            <a:schemeClr val="tx1"/>
                          </a:solidFill>
                          <a:effectLst/>
                        </a:rPr>
                        <a:t>63 529</a:t>
                      </a:r>
                      <a:endParaRPr lang="en-US" sz="1600" b="0" i="0" u="none" strike="noStrike" dirty="0">
                        <a:solidFill>
                          <a:schemeClr val="tx1"/>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3102720767"/>
                  </a:ext>
                </a:extLst>
              </a:tr>
              <a:tr h="345318">
                <a:tc>
                  <a:txBody>
                    <a:bodyPr/>
                    <a:lstStyle/>
                    <a:p>
                      <a:pPr algn="l" fontAlgn="ctr"/>
                      <a:r>
                        <a:rPr lang="lt-LT" sz="1600" u="none" strike="noStrike">
                          <a:effectLst/>
                        </a:rPr>
                        <a:t>UAB „Šiaulių vandenys“</a:t>
                      </a:r>
                      <a:endParaRPr lang="lt-LT" sz="16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9 491 136</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9 226 634</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600 823</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447 977</a:t>
                      </a:r>
                      <a:endParaRPr lang="en-US" sz="16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009296077"/>
                  </a:ext>
                </a:extLst>
              </a:tr>
              <a:tr h="345318">
                <a:tc>
                  <a:txBody>
                    <a:bodyPr/>
                    <a:lstStyle/>
                    <a:p>
                      <a:pPr algn="l" fontAlgn="ctr"/>
                      <a:r>
                        <a:rPr lang="lt-LT" sz="1600" u="none" strike="noStrike">
                          <a:effectLst/>
                        </a:rPr>
                        <a:t>SĮ Šiaulių oro uostas</a:t>
                      </a:r>
                      <a:endParaRPr lang="lt-LT" sz="16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257 009</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138 869</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49 134</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-139 044</a:t>
                      </a:r>
                      <a:endParaRPr lang="en-US" sz="16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3617088294"/>
                  </a:ext>
                </a:extLst>
              </a:tr>
              <a:tr h="431648">
                <a:tc>
                  <a:txBody>
                    <a:bodyPr/>
                    <a:lstStyle/>
                    <a:p>
                      <a:pPr algn="l" fontAlgn="ctr"/>
                      <a:r>
                        <a:rPr lang="lt-LT" sz="1600" u="none" strike="noStrike">
                          <a:effectLst/>
                        </a:rPr>
                        <a:t>VšĮ Šiaulių verslo inkubatorius</a:t>
                      </a:r>
                      <a:endParaRPr lang="lt-LT" sz="16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 </a:t>
                      </a:r>
                      <a:r>
                        <a:rPr lang="lt-LT" sz="1600" u="none" strike="noStrike" dirty="0">
                          <a:effectLst/>
                        </a:rPr>
                        <a:t>190 347</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solidFill>
                            <a:schemeClr val="tx1"/>
                          </a:solidFill>
                          <a:effectLst/>
                        </a:rPr>
                        <a:t>213 522</a:t>
                      </a:r>
                      <a:endParaRPr lang="en-US" sz="16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lt-LT" sz="1600" u="none" strike="noStrike" dirty="0">
                          <a:effectLst/>
                        </a:rPr>
                        <a:t>10 032</a:t>
                      </a:r>
                      <a:r>
                        <a:rPr lang="en-US" sz="1600" u="none" strike="noStrike" dirty="0">
                          <a:effectLst/>
                        </a:rPr>
                        <a:t> </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solidFill>
                            <a:schemeClr val="tx1"/>
                          </a:solidFill>
                          <a:effectLst/>
                        </a:rPr>
                        <a:t>-</a:t>
                      </a:r>
                      <a:r>
                        <a:rPr lang="lt-LT" sz="1600" u="none" strike="noStrike" dirty="0">
                          <a:solidFill>
                            <a:schemeClr val="tx1"/>
                          </a:solidFill>
                          <a:effectLst/>
                        </a:rPr>
                        <a:t>20 024</a:t>
                      </a:r>
                      <a:endParaRPr lang="en-US" sz="1600" b="0" i="0" u="none" strike="noStrike" dirty="0">
                        <a:solidFill>
                          <a:schemeClr val="tx1"/>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837440478"/>
                  </a:ext>
                </a:extLst>
              </a:tr>
            </a:tbl>
          </a:graphicData>
        </a:graphic>
      </p:graphicFrame>
    </p:spTree>
    <p:extLst>
      <p:ext uri="{BB962C8B-B14F-4D97-AF65-F5344CB8AC3E}">
        <p14:creationId xmlns:p14="http://schemas.microsoft.com/office/powerpoint/2010/main" val="4087556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veikslėlis 1">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3" name="TextBox 2">
            <a:extLst>
              <a:ext uri="{FF2B5EF4-FFF2-40B4-BE49-F238E27FC236}">
                <a16:creationId xmlns:a16="http://schemas.microsoft.com/office/drawing/2014/main" id="{F8FEC40A-024D-4E3A-B49B-0700E6C56322}"/>
              </a:ext>
            </a:extLst>
          </p:cNvPr>
          <p:cNvSpPr txBox="1"/>
          <p:nvPr/>
        </p:nvSpPr>
        <p:spPr>
          <a:xfrm>
            <a:off x="263613" y="532875"/>
            <a:ext cx="6096001" cy="584775"/>
          </a:xfrm>
          <a:prstGeom prst="rect">
            <a:avLst/>
          </a:prstGeom>
          <a:noFill/>
        </p:spPr>
        <p:txBody>
          <a:bodyPr wrap="square" rtlCol="0">
            <a:spAutoFit/>
          </a:bodyPr>
          <a:lstStyle/>
          <a:p>
            <a:r>
              <a:rPr lang="lt-LT" sz="3200" b="1" dirty="0"/>
              <a:t>Ekonomika, investicijos, verslas</a:t>
            </a:r>
          </a:p>
        </p:txBody>
      </p:sp>
      <p:sp>
        <p:nvSpPr>
          <p:cNvPr id="4" name="TextBox 3">
            <a:extLst>
              <a:ext uri="{FF2B5EF4-FFF2-40B4-BE49-F238E27FC236}">
                <a16:creationId xmlns:a16="http://schemas.microsoft.com/office/drawing/2014/main" id="{A56DD927-1534-4F9D-8CC1-6B59A206FC5E}"/>
              </a:ext>
            </a:extLst>
          </p:cNvPr>
          <p:cNvSpPr txBox="1"/>
          <p:nvPr/>
        </p:nvSpPr>
        <p:spPr>
          <a:xfrm>
            <a:off x="263613" y="1324215"/>
            <a:ext cx="8302871" cy="4893647"/>
          </a:xfrm>
          <a:prstGeom prst="rect">
            <a:avLst/>
          </a:prstGeom>
          <a:noFill/>
        </p:spPr>
        <p:txBody>
          <a:bodyPr wrap="square" rtlCol="0">
            <a:spAutoFit/>
          </a:bodyPr>
          <a:lstStyle/>
          <a:p>
            <a:pPr marL="342900" indent="-342900" algn="just">
              <a:buSzPct val="150000"/>
              <a:buBlip>
                <a:blip r:embed="rId3"/>
              </a:buBlip>
            </a:pPr>
            <a:r>
              <a:rPr lang="lt-LT" sz="2600" dirty="0">
                <a:cs typeface="Times New Roman" panose="02020603050405020304" pitchFamily="18" charset="0"/>
              </a:rPr>
              <a:t>UAB „Busturas“ įsigijo 20 vnt. dėvėtų MAN A-21 markės autobusų;</a:t>
            </a:r>
          </a:p>
          <a:p>
            <a:pPr marL="342900" indent="-342900" algn="just">
              <a:buSzPct val="150000"/>
              <a:buBlip>
                <a:blip r:embed="rId3"/>
              </a:buBlip>
            </a:pPr>
            <a:r>
              <a:rPr lang="lt-LT" sz="2600" dirty="0">
                <a:cs typeface="Times New Roman" panose="02020603050405020304" pitchFamily="18" charset="0"/>
              </a:rPr>
              <a:t>keleiviai gali suplanuoti keliones viešuoju transportu Šiaulių mieste naudojant interaktyvų žemėlapį „Google </a:t>
            </a:r>
            <a:r>
              <a:rPr lang="lt-LT" sz="2600" dirty="0" err="1">
                <a:cs typeface="Times New Roman" panose="02020603050405020304" pitchFamily="18" charset="0"/>
              </a:rPr>
              <a:t>Maps</a:t>
            </a:r>
            <a:r>
              <a:rPr lang="lt-LT" sz="2600" dirty="0">
                <a:cs typeface="Times New Roman" panose="02020603050405020304" pitchFamily="18" charset="0"/>
              </a:rPr>
              <a:t>“;</a:t>
            </a:r>
          </a:p>
          <a:p>
            <a:pPr marL="342900" indent="-342900" algn="just">
              <a:buSzPct val="150000"/>
              <a:buBlip>
                <a:blip r:embed="rId3"/>
              </a:buBlip>
            </a:pPr>
            <a:r>
              <a:rPr lang="lt-LT" sz="2600" dirty="0">
                <a:cs typeface="Times New Roman" panose="02020603050405020304" pitchFamily="18" charset="0"/>
              </a:rPr>
              <a:t>AB „Šiaulių energija“ </a:t>
            </a:r>
            <a:r>
              <a:rPr lang="en-US" sz="2600" dirty="0" err="1">
                <a:cs typeface="Times New Roman" panose="02020603050405020304" pitchFamily="18" charset="0"/>
              </a:rPr>
              <a:t>renovavo</a:t>
            </a:r>
            <a:r>
              <a:rPr lang="en-US" sz="2600" dirty="0">
                <a:cs typeface="Times New Roman" panose="02020603050405020304" pitchFamily="18" charset="0"/>
              </a:rPr>
              <a:t> </a:t>
            </a:r>
            <a:r>
              <a:rPr lang="lt-LT" sz="2600" dirty="0">
                <a:cs typeface="Times New Roman" panose="02020603050405020304" pitchFamily="18" charset="0"/>
              </a:rPr>
              <a:t>7,4 km šilumos perdavimo tinklų už 5,07 mln. Eur., iš kurių 2,58 mln. Eur gauta parama. Taip pat bendrovė savo lėšomis vykdė centralizuoto šilumos perdavimo tinklo vamzdynų, patenkančių į teritorijas, kuriose Šiaulių miesto savivaldybė, įgyvendino viešosios infrastruktūros sutvarkymo projektus, rekonstravimo darbus;</a:t>
            </a:r>
          </a:p>
        </p:txBody>
      </p:sp>
      <p:pic>
        <p:nvPicPr>
          <p:cNvPr id="5"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30177" y="1324215"/>
            <a:ext cx="3258403" cy="2443802"/>
          </a:xfrm>
          <a:prstGeom prst="rect">
            <a:avLst/>
          </a:prstGeom>
        </p:spPr>
      </p:pic>
      <p:pic>
        <p:nvPicPr>
          <p:cNvPr id="6"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52422" y="4056580"/>
            <a:ext cx="3208271" cy="2284061"/>
          </a:xfrm>
          <a:prstGeom prst="rect">
            <a:avLst/>
          </a:prstGeom>
        </p:spPr>
      </p:pic>
    </p:spTree>
    <p:extLst>
      <p:ext uri="{BB962C8B-B14F-4D97-AF65-F5344CB8AC3E}">
        <p14:creationId xmlns:p14="http://schemas.microsoft.com/office/powerpoint/2010/main" val="1517428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2" name="TextBox 1">
            <a:extLst>
              <a:ext uri="{FF2B5EF4-FFF2-40B4-BE49-F238E27FC236}">
                <a16:creationId xmlns:a16="http://schemas.microsoft.com/office/drawing/2014/main" id="{A56DD927-1534-4F9D-8CC1-6B59A206FC5E}"/>
              </a:ext>
            </a:extLst>
          </p:cNvPr>
          <p:cNvSpPr txBox="1"/>
          <p:nvPr/>
        </p:nvSpPr>
        <p:spPr>
          <a:xfrm>
            <a:off x="263613" y="1324215"/>
            <a:ext cx="8302871" cy="5293757"/>
          </a:xfrm>
          <a:prstGeom prst="rect">
            <a:avLst/>
          </a:prstGeom>
          <a:noFill/>
        </p:spPr>
        <p:txBody>
          <a:bodyPr wrap="square" rtlCol="0">
            <a:spAutoFit/>
          </a:bodyPr>
          <a:lstStyle/>
          <a:p>
            <a:pPr marL="342900" indent="-342900" algn="just">
              <a:buSzPct val="150000"/>
              <a:buBlip>
                <a:blip r:embed="rId3"/>
              </a:buBlip>
            </a:pPr>
            <a:r>
              <a:rPr lang="lt-LT" sz="2600" dirty="0">
                <a:cs typeface="Times New Roman" panose="02020603050405020304" pitchFamily="18" charset="0"/>
              </a:rPr>
              <a:t>UAB „Šiaulių gatvių apšvietimas“ pasirašė finansavimo sutartį pagal 2020 m. gegužės 5 d. Lietuvos verslo paramos agentūros paskelbtą kvietimą „Gatvių apšvietimo modernizavimas“. 2021 – 2022 m. bus įgyvendinamas Šiaulių miesto gatvių apšvietimo sistemos modernizavimo projektas (bendra projekto vertė – 3,2 mln. Eur, ES finansavimo intensyvumas – 50%);</a:t>
            </a:r>
          </a:p>
          <a:p>
            <a:pPr marL="342900" indent="-342900" algn="just">
              <a:buSzPct val="150000"/>
              <a:buBlip>
                <a:blip r:embed="rId3"/>
              </a:buBlip>
            </a:pPr>
            <a:r>
              <a:rPr lang="lt-LT" sz="2600" dirty="0">
                <a:cs typeface="Times New Roman" panose="02020603050405020304" pitchFamily="18" charset="0"/>
              </a:rPr>
              <a:t>AB „Šiaulių vandenys“ užbaigė vandentiekio ir nuotekų bei paviršinių nuotekų tinklų rekonstrukcijos darbus pagal du Europos Sąjungos finansuojamus projektus. Nuo 2017 metų Šiauliuose rekonstruota 20,9 km vandentiekio, 27,7 km nuotekų vamzdyno ir 18,2 km paviršinių nuotekų tinklų.</a:t>
            </a:r>
          </a:p>
        </p:txBody>
      </p:sp>
      <p:sp>
        <p:nvSpPr>
          <p:cNvPr id="7" name="TextBox 6"/>
          <p:cNvSpPr txBox="1"/>
          <p:nvPr/>
        </p:nvSpPr>
        <p:spPr>
          <a:xfrm>
            <a:off x="8472614" y="2113859"/>
            <a:ext cx="3528885" cy="338554"/>
          </a:xfrm>
          <a:prstGeom prst="rect">
            <a:avLst/>
          </a:prstGeom>
          <a:noFill/>
        </p:spPr>
        <p:txBody>
          <a:bodyPr wrap="square" rtlCol="0">
            <a:spAutoFit/>
          </a:bodyPr>
          <a:lstStyle/>
          <a:p>
            <a:pPr algn="just"/>
            <a:r>
              <a:rPr lang="lt-LT" sz="1600" b="1" dirty="0">
                <a:cs typeface="Times New Roman" panose="02020603050405020304" pitchFamily="18" charset="0"/>
              </a:rPr>
              <a:t>       </a:t>
            </a:r>
            <a:endParaRPr lang="lt-LT" sz="1600" dirty="0">
              <a:cs typeface="Times New Roman" panose="02020603050405020304" pitchFamily="18" charset="0"/>
            </a:endParaRPr>
          </a:p>
        </p:txBody>
      </p:sp>
      <p:sp>
        <p:nvSpPr>
          <p:cNvPr id="11" name="TextBox 10">
            <a:extLst>
              <a:ext uri="{FF2B5EF4-FFF2-40B4-BE49-F238E27FC236}">
                <a16:creationId xmlns:a16="http://schemas.microsoft.com/office/drawing/2014/main" id="{F8FEC40A-024D-4E3A-B49B-0700E6C56322}"/>
              </a:ext>
            </a:extLst>
          </p:cNvPr>
          <p:cNvSpPr txBox="1"/>
          <p:nvPr/>
        </p:nvSpPr>
        <p:spPr>
          <a:xfrm>
            <a:off x="263613" y="404472"/>
            <a:ext cx="6096001" cy="584775"/>
          </a:xfrm>
          <a:prstGeom prst="rect">
            <a:avLst/>
          </a:prstGeom>
          <a:noFill/>
        </p:spPr>
        <p:txBody>
          <a:bodyPr wrap="square" rtlCol="0">
            <a:spAutoFit/>
          </a:bodyPr>
          <a:lstStyle/>
          <a:p>
            <a:r>
              <a:rPr lang="lt-LT" sz="3200" b="1" dirty="0"/>
              <a:t>Ekonomika, investicijos, verslas</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88263" y="1324215"/>
            <a:ext cx="3113236" cy="262263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88263" y="4115051"/>
            <a:ext cx="3113236" cy="2341733"/>
          </a:xfrm>
          <a:prstGeom prst="rect">
            <a:avLst/>
          </a:prstGeom>
        </p:spPr>
      </p:pic>
    </p:spTree>
    <p:extLst>
      <p:ext uri="{BB962C8B-B14F-4D97-AF65-F5344CB8AC3E}">
        <p14:creationId xmlns:p14="http://schemas.microsoft.com/office/powerpoint/2010/main" val="537057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2" name="TextBox 1">
            <a:extLst>
              <a:ext uri="{FF2B5EF4-FFF2-40B4-BE49-F238E27FC236}">
                <a16:creationId xmlns:a16="http://schemas.microsoft.com/office/drawing/2014/main" id="{A56DD927-1534-4F9D-8CC1-6B59A206FC5E}"/>
              </a:ext>
            </a:extLst>
          </p:cNvPr>
          <p:cNvSpPr txBox="1"/>
          <p:nvPr/>
        </p:nvSpPr>
        <p:spPr>
          <a:xfrm>
            <a:off x="536291" y="1439284"/>
            <a:ext cx="11306522" cy="1261884"/>
          </a:xfrm>
          <a:prstGeom prst="rect">
            <a:avLst/>
          </a:prstGeom>
          <a:noFill/>
        </p:spPr>
        <p:txBody>
          <a:bodyPr wrap="square" rtlCol="0">
            <a:spAutoFit/>
          </a:bodyPr>
          <a:lstStyle/>
          <a:p>
            <a:pPr marL="342900" indent="-342900">
              <a:buSzPct val="150000"/>
              <a:buBlip>
                <a:blip r:embed="rId3"/>
              </a:buBlip>
            </a:pPr>
            <a:r>
              <a:rPr lang="lt-LT" sz="2400" dirty="0"/>
              <a:t>Šiaulių miesto savivaldybės 20</a:t>
            </a:r>
            <a:r>
              <a:rPr lang="en-US" sz="2400" dirty="0"/>
              <a:t>20</a:t>
            </a:r>
            <a:r>
              <a:rPr lang="lt-LT" sz="2400" dirty="0"/>
              <a:t> m. </a:t>
            </a:r>
            <a:r>
              <a:rPr lang="en-GB" sz="2400" dirty="0" err="1"/>
              <a:t>biudžeto</a:t>
            </a:r>
            <a:r>
              <a:rPr lang="en-GB" sz="2400" dirty="0"/>
              <a:t> </a:t>
            </a:r>
            <a:r>
              <a:rPr lang="en-GB" sz="2400" dirty="0" err="1"/>
              <a:t>patvirtintas</a:t>
            </a:r>
            <a:r>
              <a:rPr lang="en-GB" sz="2400" dirty="0"/>
              <a:t> </a:t>
            </a:r>
            <a:r>
              <a:rPr lang="en-GB" sz="2400" dirty="0" err="1"/>
              <a:t>pajamų</a:t>
            </a:r>
            <a:r>
              <a:rPr lang="en-GB" sz="2400" dirty="0"/>
              <a:t> </a:t>
            </a:r>
            <a:r>
              <a:rPr lang="en-GB" sz="2400" dirty="0" err="1"/>
              <a:t>planas</a:t>
            </a:r>
            <a:r>
              <a:rPr lang="lt-LT" sz="2400" dirty="0"/>
              <a:t>, lyginant su 201</a:t>
            </a:r>
            <a:r>
              <a:rPr lang="en-US" sz="2400" dirty="0"/>
              <a:t>8</a:t>
            </a:r>
            <a:r>
              <a:rPr lang="lt-LT" sz="2400" dirty="0"/>
              <a:t> m., didėjo </a:t>
            </a:r>
            <a:r>
              <a:rPr lang="en-US" sz="2400" dirty="0"/>
              <a:t>19,4</a:t>
            </a:r>
            <a:r>
              <a:rPr lang="lt-LT" sz="2400" dirty="0"/>
              <a:t> proc. ir </a:t>
            </a:r>
            <a:r>
              <a:rPr lang="en-GB" sz="2400" dirty="0" err="1"/>
              <a:t>sudarė</a:t>
            </a:r>
            <a:r>
              <a:rPr lang="en-GB" sz="2400" dirty="0"/>
              <a:t> </a:t>
            </a:r>
            <a:r>
              <a:rPr lang="en-US" sz="2400" dirty="0"/>
              <a:t>177,5 </a:t>
            </a:r>
            <a:r>
              <a:rPr lang="lt-LT" sz="2400" dirty="0"/>
              <a:t>mln. </a:t>
            </a:r>
            <a:r>
              <a:rPr lang="en-GB" sz="2400" dirty="0"/>
              <a:t>Eur</a:t>
            </a:r>
            <a:r>
              <a:rPr lang="lt-LT" sz="2400" dirty="0"/>
              <a:t>.</a:t>
            </a:r>
          </a:p>
          <a:p>
            <a:pPr>
              <a:buSzPct val="150000"/>
            </a:pPr>
            <a:endParaRPr lang="en-US" sz="2800" dirty="0"/>
          </a:p>
        </p:txBody>
      </p:sp>
      <p:sp>
        <p:nvSpPr>
          <p:cNvPr id="6" name="TextBox 5">
            <a:extLst>
              <a:ext uri="{FF2B5EF4-FFF2-40B4-BE49-F238E27FC236}">
                <a16:creationId xmlns:a16="http://schemas.microsoft.com/office/drawing/2014/main" id="{F8FEC40A-024D-4E3A-B49B-0700E6C56322}"/>
              </a:ext>
            </a:extLst>
          </p:cNvPr>
          <p:cNvSpPr txBox="1"/>
          <p:nvPr/>
        </p:nvSpPr>
        <p:spPr>
          <a:xfrm>
            <a:off x="1114095" y="483476"/>
            <a:ext cx="6096001" cy="584775"/>
          </a:xfrm>
          <a:prstGeom prst="rect">
            <a:avLst/>
          </a:prstGeom>
          <a:noFill/>
        </p:spPr>
        <p:txBody>
          <a:bodyPr wrap="square" rtlCol="0">
            <a:spAutoFit/>
          </a:bodyPr>
          <a:lstStyle/>
          <a:p>
            <a:r>
              <a:rPr lang="lt-LT" sz="3200" b="1" dirty="0"/>
              <a:t>Finansų valdymas</a:t>
            </a:r>
          </a:p>
        </p:txBody>
      </p:sp>
      <p:graphicFrame>
        <p:nvGraphicFramePr>
          <p:cNvPr id="7" name="Diagrama 6">
            <a:extLst>
              <a:ext uri="{FF2B5EF4-FFF2-40B4-BE49-F238E27FC236}">
                <a16:creationId xmlns:a16="http://schemas.microsoft.com/office/drawing/2014/main" id="{33942E29-23CC-4CC6-B74B-55B454F0C4AE}"/>
              </a:ext>
            </a:extLst>
          </p:cNvPr>
          <p:cNvGraphicFramePr>
            <a:graphicFrameLocks/>
          </p:cNvGraphicFramePr>
          <p:nvPr>
            <p:extLst>
              <p:ext uri="{D42A27DB-BD31-4B8C-83A1-F6EECF244321}">
                <p14:modId xmlns:p14="http://schemas.microsoft.com/office/powerpoint/2010/main" val="2366200140"/>
              </p:ext>
            </p:extLst>
          </p:nvPr>
        </p:nvGraphicFramePr>
        <p:xfrm>
          <a:off x="2659224" y="2424063"/>
          <a:ext cx="7483152" cy="418200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682054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6" name="TextBox 5">
            <a:extLst>
              <a:ext uri="{FF2B5EF4-FFF2-40B4-BE49-F238E27FC236}">
                <a16:creationId xmlns:a16="http://schemas.microsoft.com/office/drawing/2014/main" id="{F8FEC40A-024D-4E3A-B49B-0700E6C56322}"/>
              </a:ext>
            </a:extLst>
          </p:cNvPr>
          <p:cNvSpPr txBox="1"/>
          <p:nvPr/>
        </p:nvSpPr>
        <p:spPr>
          <a:xfrm>
            <a:off x="400034" y="327139"/>
            <a:ext cx="2847019" cy="584775"/>
          </a:xfrm>
          <a:prstGeom prst="rect">
            <a:avLst/>
          </a:prstGeom>
          <a:noFill/>
        </p:spPr>
        <p:txBody>
          <a:bodyPr wrap="square" rtlCol="0">
            <a:spAutoFit/>
          </a:bodyPr>
          <a:lstStyle/>
          <a:p>
            <a:r>
              <a:rPr lang="lt-LT" sz="3200" b="1" dirty="0"/>
              <a:t>Turto valdymas</a:t>
            </a:r>
          </a:p>
        </p:txBody>
      </p:sp>
      <p:sp>
        <p:nvSpPr>
          <p:cNvPr id="7" name="TextBox 6">
            <a:extLst>
              <a:ext uri="{FF2B5EF4-FFF2-40B4-BE49-F238E27FC236}">
                <a16:creationId xmlns:a16="http://schemas.microsoft.com/office/drawing/2014/main" id="{F2D510E4-3108-4824-BED2-A9F88AA1FF23}"/>
              </a:ext>
            </a:extLst>
          </p:cNvPr>
          <p:cNvSpPr txBox="1"/>
          <p:nvPr/>
        </p:nvSpPr>
        <p:spPr>
          <a:xfrm>
            <a:off x="263613" y="1324217"/>
            <a:ext cx="4411023" cy="4708981"/>
          </a:xfrm>
          <a:prstGeom prst="rect">
            <a:avLst/>
          </a:prstGeom>
          <a:noFill/>
        </p:spPr>
        <p:txBody>
          <a:bodyPr wrap="square" rtlCol="0">
            <a:spAutoFit/>
          </a:bodyPr>
          <a:lstStyle/>
          <a:p>
            <a:pPr marL="342900" indent="-342900" algn="just">
              <a:buSzPct val="150000"/>
              <a:buBlip>
                <a:blip r:embed="rId3"/>
              </a:buBlip>
            </a:pPr>
            <a:r>
              <a:rPr lang="lt-LT" sz="2000" dirty="0">
                <a:cs typeface="Times New Roman" panose="02020603050405020304" pitchFamily="18" charset="0"/>
              </a:rPr>
              <a:t>2020 m. Savivaldybės turtas, lyginant su 2019 m. </a:t>
            </a:r>
            <a:r>
              <a:rPr lang="lt-LT" sz="2000" b="1" dirty="0">
                <a:cs typeface="Calibri" pitchFamily="34" charset="0"/>
              </a:rPr>
              <a:t>sumažėjo</a:t>
            </a:r>
            <a:r>
              <a:rPr lang="lt-LT" sz="2000" b="1" dirty="0">
                <a:cs typeface="Times New Roman" panose="02020603050405020304" pitchFamily="18" charset="0"/>
              </a:rPr>
              <a:t> 4,5 proc.</a:t>
            </a:r>
            <a:r>
              <a:rPr lang="lt-LT" sz="2000" dirty="0">
                <a:cs typeface="Times New Roman" panose="02020603050405020304" pitchFamily="18" charset="0"/>
              </a:rPr>
              <a:t> Ir sudarė 88,3 mln. Eur;</a:t>
            </a:r>
          </a:p>
          <a:p>
            <a:pPr marL="342900" indent="-342900" algn="just">
              <a:buSzPct val="150000"/>
              <a:buBlip>
                <a:blip r:embed="rId3"/>
              </a:buBlip>
            </a:pPr>
            <a:r>
              <a:rPr lang="lt-LT" sz="2000" dirty="0">
                <a:cs typeface="Times New Roman" panose="02020603050405020304" pitchFamily="18" charset="0"/>
              </a:rPr>
              <a:t>per 2020 m. negyvenamieji pastatai  </a:t>
            </a:r>
            <a:r>
              <a:rPr lang="lt-LT" sz="2000" b="1" dirty="0">
                <a:cs typeface="Times New Roman" panose="02020603050405020304" pitchFamily="18" charset="0"/>
              </a:rPr>
              <a:t>sumažėjo 6,1 mln</a:t>
            </a:r>
            <a:r>
              <a:rPr lang="lt-LT" sz="2000" dirty="0">
                <a:cs typeface="Times New Roman" panose="02020603050405020304" pitchFamily="18" charset="0"/>
              </a:rPr>
              <a:t>. dėl:</a:t>
            </a:r>
          </a:p>
          <a:p>
            <a:pPr marL="800100" lvl="1" indent="-342900" algn="just">
              <a:buSzPct val="150000"/>
              <a:buBlip>
                <a:blip r:embed="rId3"/>
              </a:buBlip>
            </a:pPr>
            <a:r>
              <a:rPr lang="lt-LT" sz="2000" dirty="0">
                <a:cs typeface="Times New Roman" panose="02020603050405020304" pitchFamily="18" charset="0"/>
              </a:rPr>
              <a:t>turto nusidėvėjimo</a:t>
            </a:r>
            <a:r>
              <a:rPr lang="en-US" sz="2000" dirty="0">
                <a:cs typeface="Times New Roman" panose="02020603050405020304" pitchFamily="18" charset="0"/>
              </a:rPr>
              <a:t>;</a:t>
            </a:r>
            <a:endParaRPr lang="lt-LT" sz="2000" dirty="0">
              <a:cs typeface="Times New Roman" panose="02020603050405020304" pitchFamily="18" charset="0"/>
            </a:endParaRPr>
          </a:p>
          <a:p>
            <a:pPr marL="800100" lvl="1" indent="-342900" algn="just">
              <a:buSzPct val="150000"/>
              <a:buBlip>
                <a:blip r:embed="rId3"/>
              </a:buBlip>
            </a:pPr>
            <a:r>
              <a:rPr lang="lt-LT" sz="2000" dirty="0">
                <a:cs typeface="Times New Roman" panose="02020603050405020304" pitchFamily="18" charset="0"/>
              </a:rPr>
              <a:t>pastatų perdavimo Turto patikėjimo sutartimis  Šiaulių sveikatos  priežiūros įstaigoms</a:t>
            </a:r>
            <a:r>
              <a:rPr lang="en-US" sz="2000" dirty="0">
                <a:cs typeface="Times New Roman" panose="02020603050405020304" pitchFamily="18" charset="0"/>
              </a:rPr>
              <a:t>;</a:t>
            </a:r>
          </a:p>
          <a:p>
            <a:pPr marL="800100" lvl="1" indent="-342900" algn="just">
              <a:buSzPct val="150000"/>
              <a:buBlip>
                <a:blip r:embed="rId3"/>
              </a:buBlip>
            </a:pPr>
            <a:r>
              <a:rPr lang="lt-LT" sz="2000" dirty="0">
                <a:cs typeface="Times New Roman" panose="02020603050405020304" pitchFamily="18" charset="0"/>
              </a:rPr>
              <a:t>pastato Dainų g. 33, Šiauliuose, perdavimo patikikėjimo teise BĮ  Šiaulių universitetinei gimnazijai</a:t>
            </a:r>
            <a:r>
              <a:rPr lang="en-US" sz="2000" dirty="0">
                <a:cs typeface="Times New Roman" panose="02020603050405020304" pitchFamily="18" charset="0"/>
              </a:rPr>
              <a:t>.</a:t>
            </a:r>
            <a:endParaRPr lang="lt-LT" sz="2000" dirty="0">
              <a:cs typeface="Times New Roman" panose="02020603050405020304" pitchFamily="18" charset="0"/>
            </a:endParaRPr>
          </a:p>
          <a:p>
            <a:pPr marL="342900" indent="-342900" algn="just">
              <a:buSzPct val="150000"/>
              <a:buBlip>
                <a:blip r:embed="rId3"/>
              </a:buBlip>
            </a:pPr>
            <a:r>
              <a:rPr lang="lt-LT" sz="2000" dirty="0">
                <a:cs typeface="Times New Roman" panose="02020603050405020304" pitchFamily="18" charset="0"/>
              </a:rPr>
              <a:t>2020 m. Savivaldybė nupirko 9 butus socialinio būsto nuomai, kurių bendra vertė 316 990,44 Eur.</a:t>
            </a:r>
          </a:p>
        </p:txBody>
      </p:sp>
      <p:graphicFrame>
        <p:nvGraphicFramePr>
          <p:cNvPr id="2" name="Chart 1"/>
          <p:cNvGraphicFramePr/>
          <p:nvPr>
            <p:extLst>
              <p:ext uri="{D42A27DB-BD31-4B8C-83A1-F6EECF244321}">
                <p14:modId xmlns:p14="http://schemas.microsoft.com/office/powerpoint/2010/main" val="136385391"/>
              </p:ext>
            </p:extLst>
          </p:nvPr>
        </p:nvGraphicFramePr>
        <p:xfrm>
          <a:off x="4674636" y="1635239"/>
          <a:ext cx="7148174" cy="473326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71091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282" y="1348418"/>
            <a:ext cx="11611063" cy="803505"/>
          </a:xfrm>
        </p:spPr>
        <p:txBody>
          <a:bodyPr>
            <a:normAutofit/>
          </a:bodyPr>
          <a:lstStyle/>
          <a:p>
            <a:r>
              <a:rPr lang="lt-LT" sz="1800" dirty="0">
                <a:latin typeface="+mn-lt"/>
              </a:rPr>
              <a:t> </a:t>
            </a:r>
            <a:r>
              <a:rPr lang="lt-LT" sz="2400" dirty="0">
                <a:latin typeface="+mn-lt"/>
              </a:rPr>
              <a:t>2020 m. viešuose aukcionuose buvo parduoti 7 nekilnojamieji objektai už </a:t>
            </a:r>
            <a:r>
              <a:rPr lang="lt-LT" sz="2400" b="1" dirty="0">
                <a:latin typeface="+mn-lt"/>
              </a:rPr>
              <a:t>113,30 tūkst</a:t>
            </a:r>
            <a:r>
              <a:rPr lang="lt-LT" sz="2400" dirty="0">
                <a:latin typeface="+mn-lt"/>
              </a:rPr>
              <a:t>. Eur</a:t>
            </a:r>
            <a:r>
              <a:rPr lang="lt-LT" sz="2400" dirty="0"/>
              <a:t>.</a:t>
            </a:r>
            <a:endParaRPr lang="lt-LT" sz="2400" dirty="0">
              <a:latin typeface="+mn-lt"/>
            </a:endParaRPr>
          </a:p>
        </p:txBody>
      </p:sp>
      <p:graphicFrame>
        <p:nvGraphicFramePr>
          <p:cNvPr id="4" name="Chart 3"/>
          <p:cNvGraphicFramePr/>
          <p:nvPr>
            <p:extLst>
              <p:ext uri="{D42A27DB-BD31-4B8C-83A1-F6EECF244321}">
                <p14:modId xmlns:p14="http://schemas.microsoft.com/office/powerpoint/2010/main" val="818544933"/>
              </p:ext>
            </p:extLst>
          </p:nvPr>
        </p:nvGraphicFramePr>
        <p:xfrm>
          <a:off x="1230631" y="1990700"/>
          <a:ext cx="10268465" cy="4015946"/>
        </p:xfrm>
        <a:graphic>
          <a:graphicData uri="http://schemas.openxmlformats.org/drawingml/2006/chart">
            <c:chart xmlns:c="http://schemas.openxmlformats.org/drawingml/2006/chart" xmlns:r="http://schemas.openxmlformats.org/officeDocument/2006/relationships" r:id="rId2"/>
          </a:graphicData>
        </a:graphic>
      </p:graphicFrame>
      <p:pic>
        <p:nvPicPr>
          <p:cNvPr id="5" name="Paveikslėlis 2">
            <a:extLst>
              <a:ext uri="{FF2B5EF4-FFF2-40B4-BE49-F238E27FC236}">
                <a16:creationId xmlns:a16="http://schemas.microsoft.com/office/drawing/2014/main" id="{0F21C6B0-C7BD-468F-B4AB-A4A9C6056D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8" name="TextBox 7">
            <a:extLst>
              <a:ext uri="{FF2B5EF4-FFF2-40B4-BE49-F238E27FC236}">
                <a16:creationId xmlns:a16="http://schemas.microsoft.com/office/drawing/2014/main" id="{F8FEC40A-024D-4E3A-B49B-0700E6C56322}"/>
              </a:ext>
            </a:extLst>
          </p:cNvPr>
          <p:cNvSpPr txBox="1"/>
          <p:nvPr/>
        </p:nvSpPr>
        <p:spPr>
          <a:xfrm>
            <a:off x="177282" y="442502"/>
            <a:ext cx="6096001" cy="584775"/>
          </a:xfrm>
          <a:prstGeom prst="rect">
            <a:avLst/>
          </a:prstGeom>
          <a:noFill/>
        </p:spPr>
        <p:txBody>
          <a:bodyPr wrap="square" rtlCol="0">
            <a:spAutoFit/>
          </a:bodyPr>
          <a:lstStyle/>
          <a:p>
            <a:r>
              <a:rPr lang="lt-LT" sz="3200" b="1" dirty="0"/>
              <a:t>Turto valdymas</a:t>
            </a:r>
          </a:p>
        </p:txBody>
      </p:sp>
    </p:spTree>
    <p:extLst>
      <p:ext uri="{BB962C8B-B14F-4D97-AF65-F5344CB8AC3E}">
        <p14:creationId xmlns:p14="http://schemas.microsoft.com/office/powerpoint/2010/main" val="33031643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veikslėlis 1">
            <a:extLst>
              <a:ext uri="{FF2B5EF4-FFF2-40B4-BE49-F238E27FC236}">
                <a16:creationId xmlns:a16="http://schemas.microsoft.com/office/drawing/2014/main" id="{5CD13A4B-80B9-4A95-8C65-22222FD15D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9767"/>
            <a:ext cx="12192000" cy="1239054"/>
          </a:xfrm>
          <a:prstGeom prst="rect">
            <a:avLst/>
          </a:prstGeom>
        </p:spPr>
      </p:pic>
      <p:sp>
        <p:nvSpPr>
          <p:cNvPr id="6" name="Stačiakampis 5">
            <a:extLst>
              <a:ext uri="{FF2B5EF4-FFF2-40B4-BE49-F238E27FC236}">
                <a16:creationId xmlns:a16="http://schemas.microsoft.com/office/drawing/2014/main" id="{F22AA276-B239-427A-9897-4CF418AA67BD}"/>
              </a:ext>
            </a:extLst>
          </p:cNvPr>
          <p:cNvSpPr/>
          <p:nvPr/>
        </p:nvSpPr>
        <p:spPr>
          <a:xfrm>
            <a:off x="1537252" y="2967335"/>
            <a:ext cx="9263270" cy="369332"/>
          </a:xfrm>
          <a:prstGeom prst="rect">
            <a:avLst/>
          </a:prstGeom>
        </p:spPr>
        <p:txBody>
          <a:bodyPr wrap="square">
            <a:spAutoFit/>
          </a:bodyPr>
          <a:lstStyle/>
          <a:p>
            <a:pPr marL="457200" indent="-457200">
              <a:buSzPct val="150000"/>
              <a:buBlip>
                <a:blip r:embed="rId3"/>
              </a:buBlip>
            </a:pPr>
            <a:endParaRPr lang="lt-LT" dirty="0"/>
          </a:p>
        </p:txBody>
      </p:sp>
      <p:graphicFrame>
        <p:nvGraphicFramePr>
          <p:cNvPr id="9" name="Diagrama 8">
            <a:extLst>
              <a:ext uri="{FF2B5EF4-FFF2-40B4-BE49-F238E27FC236}">
                <a16:creationId xmlns:a16="http://schemas.microsoft.com/office/drawing/2014/main" id="{C0488A41-B7A7-4701-894F-E332417BE38C}"/>
              </a:ext>
            </a:extLst>
          </p:cNvPr>
          <p:cNvGraphicFramePr/>
          <p:nvPr>
            <p:extLst>
              <p:ext uri="{D42A27DB-BD31-4B8C-83A1-F6EECF244321}">
                <p14:modId xmlns:p14="http://schemas.microsoft.com/office/powerpoint/2010/main" val="1601421639"/>
              </p:ext>
            </p:extLst>
          </p:nvPr>
        </p:nvGraphicFramePr>
        <p:xfrm>
          <a:off x="1768816" y="2224874"/>
          <a:ext cx="9250268" cy="4352389"/>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a:extLst>
              <a:ext uri="{FF2B5EF4-FFF2-40B4-BE49-F238E27FC236}">
                <a16:creationId xmlns:a16="http://schemas.microsoft.com/office/drawing/2014/main" id="{F8FEC40A-024D-4E3A-B49B-0700E6C56322}"/>
              </a:ext>
            </a:extLst>
          </p:cNvPr>
          <p:cNvSpPr txBox="1"/>
          <p:nvPr/>
        </p:nvSpPr>
        <p:spPr>
          <a:xfrm>
            <a:off x="263613" y="444402"/>
            <a:ext cx="5615914" cy="584775"/>
          </a:xfrm>
          <a:prstGeom prst="rect">
            <a:avLst/>
          </a:prstGeom>
          <a:noFill/>
        </p:spPr>
        <p:txBody>
          <a:bodyPr wrap="square" rtlCol="0">
            <a:spAutoFit/>
          </a:bodyPr>
          <a:lstStyle/>
          <a:p>
            <a:r>
              <a:rPr lang="lt-LT" sz="3200" b="1" dirty="0"/>
              <a:t>Turto valdymas</a:t>
            </a:r>
          </a:p>
        </p:txBody>
      </p:sp>
      <p:sp>
        <p:nvSpPr>
          <p:cNvPr id="8" name="TextBox 7">
            <a:extLst>
              <a:ext uri="{FF2B5EF4-FFF2-40B4-BE49-F238E27FC236}">
                <a16:creationId xmlns:a16="http://schemas.microsoft.com/office/drawing/2014/main" id="{F2D510E4-3108-4824-BED2-A9F88AA1FF23}"/>
              </a:ext>
            </a:extLst>
          </p:cNvPr>
          <p:cNvSpPr txBox="1"/>
          <p:nvPr/>
        </p:nvSpPr>
        <p:spPr>
          <a:xfrm>
            <a:off x="263613" y="1324217"/>
            <a:ext cx="11737886" cy="830997"/>
          </a:xfrm>
          <a:prstGeom prst="rect">
            <a:avLst/>
          </a:prstGeom>
          <a:noFill/>
        </p:spPr>
        <p:txBody>
          <a:bodyPr wrap="square" rtlCol="0">
            <a:spAutoFit/>
          </a:bodyPr>
          <a:lstStyle/>
          <a:p>
            <a:pPr marL="342900" indent="-342900" algn="just">
              <a:buSzPct val="150000"/>
              <a:buBlip>
                <a:blip r:embed="rId3"/>
              </a:buBlip>
            </a:pPr>
            <a:r>
              <a:rPr lang="lt-LT" sz="2400" dirty="0">
                <a:cs typeface="Times New Roman" panose="02020603050405020304" pitchFamily="18" charset="0"/>
              </a:rPr>
              <a:t>2020 metais Savivaldybės butų ir patalpų pardavimo tendencijos išlieka panašios kaip ankstesniais metais, tačiau parduoto turto vertė ženkliai mažesnė.</a:t>
            </a:r>
            <a:endParaRPr lang="en-US" sz="2400" dirty="0">
              <a:cs typeface="Times New Roman" panose="02020603050405020304" pitchFamily="18" charset="0"/>
            </a:endParaRPr>
          </a:p>
        </p:txBody>
      </p:sp>
    </p:spTree>
    <p:extLst>
      <p:ext uri="{BB962C8B-B14F-4D97-AF65-F5344CB8AC3E}">
        <p14:creationId xmlns:p14="http://schemas.microsoft.com/office/powerpoint/2010/main" val="1917435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veikslėlis 4">
            <a:extLst>
              <a:ext uri="{FF2B5EF4-FFF2-40B4-BE49-F238E27FC236}">
                <a16:creationId xmlns:a16="http://schemas.microsoft.com/office/drawing/2014/main" id="{472A2D4E-ABFB-46EC-A89D-114758C974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0" y="-4145"/>
            <a:ext cx="12192000" cy="1239054"/>
          </a:xfrm>
          <a:prstGeom prst="rect">
            <a:avLst/>
          </a:prstGeom>
        </p:spPr>
      </p:pic>
      <p:sp>
        <p:nvSpPr>
          <p:cNvPr id="12" name="Rectangle 2">
            <a:extLst>
              <a:ext uri="{FF2B5EF4-FFF2-40B4-BE49-F238E27FC236}">
                <a16:creationId xmlns:a16="http://schemas.microsoft.com/office/drawing/2014/main" id="{BBF9C500-6B55-4C70-9966-0945467FEC84}"/>
              </a:ext>
            </a:extLst>
          </p:cNvPr>
          <p:cNvSpPr>
            <a:spLocks noChangeArrowheads="1"/>
          </p:cNvSpPr>
          <p:nvPr/>
        </p:nvSpPr>
        <p:spPr bwMode="auto">
          <a:xfrm>
            <a:off x="1005457" y="1408931"/>
            <a:ext cx="10777195" cy="5430910"/>
          </a:xfrm>
          <a:prstGeom prst="rect">
            <a:avLst/>
          </a:prstGeom>
          <a:noFill/>
          <a:ln>
            <a:noFill/>
          </a:ln>
        </p:spPr>
        <p:txBody>
          <a:bodyPr wrap="square">
            <a:spAutoFit/>
          </a:bodyPr>
          <a:lstStyle>
            <a:lvl1pPr marL="342900" indent="-342900">
              <a:lnSpc>
                <a:spcPct val="102000"/>
              </a:lnSpc>
              <a:spcBef>
                <a:spcPts val="800"/>
              </a:spcBef>
              <a:buClr>
                <a:srgbClr val="000000"/>
              </a:buClr>
              <a:buSzPct val="100000"/>
              <a:buFont typeface="Arial" pitchFamily="34" charset="0"/>
              <a:buChar char="•"/>
              <a:defRPr sz="3200">
                <a:solidFill>
                  <a:srgbClr val="000000"/>
                </a:solidFill>
                <a:latin typeface="Calibri" pitchFamily="34" charset="0"/>
                <a:cs typeface="Lucida Sans Unicode" pitchFamily="34" charset="0"/>
              </a:defRPr>
            </a:lvl1pPr>
            <a:lvl2pPr marL="742950" indent="-285750">
              <a:lnSpc>
                <a:spcPct val="102000"/>
              </a:lnSpc>
              <a:spcBef>
                <a:spcPts val="700"/>
              </a:spcBef>
              <a:buClr>
                <a:srgbClr val="000000"/>
              </a:buClr>
              <a:buSzPct val="100000"/>
              <a:buFont typeface="Arial" pitchFamily="34" charset="0"/>
              <a:buChar char="–"/>
              <a:defRPr sz="2800">
                <a:solidFill>
                  <a:srgbClr val="000000"/>
                </a:solidFill>
                <a:latin typeface="Calibri" pitchFamily="34" charset="0"/>
                <a:cs typeface="Lucida Sans Unicode" pitchFamily="34" charset="0"/>
              </a:defRPr>
            </a:lvl2pPr>
            <a:lvl3pPr marL="1143000" indent="-228600">
              <a:lnSpc>
                <a:spcPct val="102000"/>
              </a:lnSpc>
              <a:spcBef>
                <a:spcPts val="600"/>
              </a:spcBef>
              <a:buClr>
                <a:srgbClr val="000000"/>
              </a:buClr>
              <a:buSzPct val="100000"/>
              <a:buFont typeface="Arial" pitchFamily="34" charset="0"/>
              <a:buChar char="•"/>
              <a:defRPr sz="2400">
                <a:solidFill>
                  <a:srgbClr val="000000"/>
                </a:solidFill>
                <a:latin typeface="Calibri" pitchFamily="34" charset="0"/>
                <a:cs typeface="Lucida Sans Unicode" pitchFamily="34" charset="0"/>
              </a:defRPr>
            </a:lvl3pPr>
            <a:lvl4pPr marL="1600200" indent="-228600">
              <a:lnSpc>
                <a:spcPct val="102000"/>
              </a:lnSpc>
              <a:spcBef>
                <a:spcPts val="500"/>
              </a:spcBef>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4pPr>
            <a:lvl5pPr marL="2057400" indent="-228600">
              <a:lnSpc>
                <a:spcPct val="102000"/>
              </a:lnSpc>
              <a:spcBef>
                <a:spcPts val="500"/>
              </a:spcBef>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5pPr>
            <a:lvl6pPr marL="2514600" indent="-228600" defTabSz="449263" eaLnBrk="0" fontAlgn="base" hangingPunct="0">
              <a:lnSpc>
                <a:spcPct val="102000"/>
              </a:lnSpc>
              <a:spcBef>
                <a:spcPts val="500"/>
              </a:spcBef>
              <a:spcAft>
                <a:spcPct val="0"/>
              </a:spcAft>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6pPr>
            <a:lvl7pPr marL="2971800" indent="-228600" defTabSz="449263" eaLnBrk="0" fontAlgn="base" hangingPunct="0">
              <a:lnSpc>
                <a:spcPct val="102000"/>
              </a:lnSpc>
              <a:spcBef>
                <a:spcPts val="500"/>
              </a:spcBef>
              <a:spcAft>
                <a:spcPct val="0"/>
              </a:spcAft>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7pPr>
            <a:lvl8pPr marL="3429000" indent="-228600" defTabSz="449263" eaLnBrk="0" fontAlgn="base" hangingPunct="0">
              <a:lnSpc>
                <a:spcPct val="102000"/>
              </a:lnSpc>
              <a:spcBef>
                <a:spcPts val="500"/>
              </a:spcBef>
              <a:spcAft>
                <a:spcPct val="0"/>
              </a:spcAft>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8pPr>
            <a:lvl9pPr marL="3886200" indent="-228600" defTabSz="449263" eaLnBrk="0" fontAlgn="base" hangingPunct="0">
              <a:lnSpc>
                <a:spcPct val="102000"/>
              </a:lnSpc>
              <a:spcBef>
                <a:spcPts val="500"/>
              </a:spcBef>
              <a:spcAft>
                <a:spcPct val="0"/>
              </a:spcAft>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9pPr>
          </a:lstStyle>
          <a:p>
            <a:pPr marL="0" indent="0" algn="r">
              <a:spcBef>
                <a:spcPts val="1800"/>
              </a:spcBef>
              <a:buClr>
                <a:srgbClr val="FC6417"/>
              </a:buClr>
              <a:buSzPct val="130000"/>
              <a:buNone/>
              <a:defRPr/>
            </a:pPr>
            <a:r>
              <a:rPr lang="lt-LT" sz="2000" b="1" dirty="0">
                <a:solidFill>
                  <a:schemeClr val="tx1"/>
                </a:solidFill>
                <a:latin typeface="Arial" panose="020B0604020202020204" pitchFamily="34" charset="0"/>
                <a:cs typeface="Arial" panose="020B0604020202020204" pitchFamily="34" charset="0"/>
              </a:rPr>
              <a:t>Vilniaus gatvės pėsčiųjų bulvaro ir amfiteatro rekonstrukcija;</a:t>
            </a:r>
            <a:endParaRPr lang="en-US" sz="2000" b="1" dirty="0">
              <a:solidFill>
                <a:schemeClr val="tx1"/>
              </a:solidFill>
              <a:latin typeface="Arial" panose="020B0604020202020204" pitchFamily="34" charset="0"/>
              <a:cs typeface="Arial" panose="020B0604020202020204" pitchFamily="34" charset="0"/>
            </a:endParaRPr>
          </a:p>
          <a:p>
            <a:pPr marL="0" indent="0" algn="r">
              <a:spcBef>
                <a:spcPts val="1800"/>
              </a:spcBef>
              <a:buClr>
                <a:srgbClr val="FC6417"/>
              </a:buClr>
              <a:buSzPct val="130000"/>
              <a:buNone/>
              <a:defRPr/>
            </a:pPr>
            <a:r>
              <a:rPr lang="lt-LT" sz="2000" b="1" dirty="0">
                <a:solidFill>
                  <a:schemeClr val="tx1"/>
                </a:solidFill>
                <a:latin typeface="Arial" panose="020B0604020202020204" pitchFamily="34" charset="0"/>
                <a:cs typeface="Arial" panose="020B0604020202020204" pitchFamily="34" charset="0"/>
              </a:rPr>
              <a:t> Talkšos ežero pakrantės plėtra; </a:t>
            </a:r>
            <a:endParaRPr lang="en-US" sz="2000" b="1" dirty="0">
              <a:solidFill>
                <a:schemeClr val="tx1"/>
              </a:solidFill>
              <a:latin typeface="Arial" panose="020B0604020202020204" pitchFamily="34" charset="0"/>
              <a:cs typeface="Arial" panose="020B0604020202020204" pitchFamily="34" charset="0"/>
            </a:endParaRPr>
          </a:p>
          <a:p>
            <a:pPr marL="0" indent="0" algn="r">
              <a:spcBef>
                <a:spcPts val="1800"/>
              </a:spcBef>
              <a:buClr>
                <a:srgbClr val="FC6417"/>
              </a:buClr>
              <a:buSzPct val="130000"/>
              <a:buNone/>
              <a:defRPr/>
            </a:pPr>
            <a:r>
              <a:rPr lang="lt-LT" sz="2000" b="1" dirty="0">
                <a:solidFill>
                  <a:schemeClr val="tx1"/>
                </a:solidFill>
                <a:latin typeface="Arial" panose="020B0604020202020204" pitchFamily="34" charset="0"/>
                <a:cs typeface="Arial" panose="020B0604020202020204" pitchFamily="34" charset="0"/>
              </a:rPr>
              <a:t>P. Višinskio gatvės pritaikymas jaunimo poreikiams; </a:t>
            </a:r>
            <a:endParaRPr lang="en-US" sz="2000" b="1" dirty="0">
              <a:solidFill>
                <a:schemeClr val="tx1"/>
              </a:solidFill>
              <a:latin typeface="Arial" panose="020B0604020202020204" pitchFamily="34" charset="0"/>
              <a:cs typeface="Arial" panose="020B0604020202020204" pitchFamily="34" charset="0"/>
            </a:endParaRPr>
          </a:p>
          <a:p>
            <a:pPr marL="0" indent="0" algn="r">
              <a:spcBef>
                <a:spcPts val="1800"/>
              </a:spcBef>
              <a:buClr>
                <a:srgbClr val="FC6417"/>
              </a:buClr>
              <a:buSzPct val="130000"/>
              <a:buNone/>
              <a:defRPr/>
            </a:pPr>
            <a:r>
              <a:rPr lang="lt-LT" sz="2000" b="1" dirty="0">
                <a:solidFill>
                  <a:schemeClr val="tx1"/>
                </a:solidFill>
                <a:latin typeface="Arial" panose="020B0604020202020204" pitchFamily="34" charset="0"/>
                <a:cs typeface="Arial" panose="020B0604020202020204" pitchFamily="34" charset="0"/>
              </a:rPr>
              <a:t>Centrinio ir </a:t>
            </a:r>
            <a:r>
              <a:rPr lang="lt-LT" sz="2000" b="1" dirty="0" err="1">
                <a:solidFill>
                  <a:schemeClr val="tx1"/>
                </a:solidFill>
                <a:latin typeface="Arial" panose="020B0604020202020204" pitchFamily="34" charset="0"/>
                <a:cs typeface="Arial" panose="020B0604020202020204" pitchFamily="34" charset="0"/>
              </a:rPr>
              <a:t>Didždvario</a:t>
            </a:r>
            <a:r>
              <a:rPr lang="lt-LT" sz="2000" b="1" dirty="0">
                <a:solidFill>
                  <a:schemeClr val="tx1"/>
                </a:solidFill>
                <a:latin typeface="Arial" panose="020B0604020202020204" pitchFamily="34" charset="0"/>
                <a:cs typeface="Arial" panose="020B0604020202020204" pitchFamily="34" charset="0"/>
              </a:rPr>
              <a:t> parkų bei jų prieigų sutvarkymas;</a:t>
            </a:r>
            <a:endParaRPr lang="en-US" sz="2000" b="1" dirty="0">
              <a:solidFill>
                <a:schemeClr val="tx1"/>
              </a:solidFill>
              <a:latin typeface="Arial" panose="020B0604020202020204" pitchFamily="34" charset="0"/>
              <a:cs typeface="Arial" panose="020B0604020202020204" pitchFamily="34" charset="0"/>
            </a:endParaRPr>
          </a:p>
          <a:p>
            <a:pPr marL="0" indent="0" algn="r">
              <a:spcBef>
                <a:spcPts val="1800"/>
              </a:spcBef>
              <a:buClr>
                <a:srgbClr val="FC6417"/>
              </a:buClr>
              <a:buSzPct val="130000"/>
              <a:buNone/>
              <a:defRPr/>
            </a:pPr>
            <a:r>
              <a:rPr lang="lt-LT" sz="2000" b="1" dirty="0">
                <a:solidFill>
                  <a:schemeClr val="tx1"/>
                </a:solidFill>
                <a:latin typeface="Arial" panose="020B0604020202020204" pitchFamily="34" charset="0"/>
                <a:cs typeface="Arial" panose="020B0604020202020204" pitchFamily="34" charset="0"/>
              </a:rPr>
              <a:t> Aušros alėjos (nuo Žemaitės g. iki Varpo g.) viešųjų pastatų ir viešųjų erdvių prieigų rekonstrukcija; </a:t>
            </a:r>
            <a:endParaRPr lang="en-US" sz="2000" b="1" dirty="0">
              <a:solidFill>
                <a:schemeClr val="tx1"/>
              </a:solidFill>
              <a:latin typeface="Arial" panose="020B0604020202020204" pitchFamily="34" charset="0"/>
              <a:cs typeface="Arial" panose="020B0604020202020204" pitchFamily="34" charset="0"/>
            </a:endParaRPr>
          </a:p>
          <a:p>
            <a:pPr marL="0" indent="0" algn="r">
              <a:spcBef>
                <a:spcPts val="1800"/>
              </a:spcBef>
              <a:buClr>
                <a:srgbClr val="FC6417"/>
              </a:buClr>
              <a:buSzPct val="130000"/>
              <a:buNone/>
              <a:defRPr/>
            </a:pPr>
            <a:r>
              <a:rPr lang="lt-LT" sz="2000" b="1" dirty="0">
                <a:solidFill>
                  <a:schemeClr val="tx1"/>
                </a:solidFill>
                <a:latin typeface="Arial" panose="020B0604020202020204" pitchFamily="34" charset="0"/>
                <a:cs typeface="Arial" panose="020B0604020202020204" pitchFamily="34" charset="0"/>
              </a:rPr>
              <a:t>Darnaus judumo priemonių diegimas Šiaulių mieste;</a:t>
            </a:r>
          </a:p>
          <a:p>
            <a:pPr marL="0" indent="0" algn="r">
              <a:spcBef>
                <a:spcPts val="1800"/>
              </a:spcBef>
              <a:buClr>
                <a:srgbClr val="FC6417"/>
              </a:buClr>
              <a:buSzPct val="130000"/>
              <a:buNone/>
              <a:defRPr/>
            </a:pPr>
            <a:r>
              <a:rPr lang="lt-LT" sz="2000" b="1" dirty="0">
                <a:solidFill>
                  <a:schemeClr val="tx1"/>
                </a:solidFill>
                <a:latin typeface="Arial" panose="020B0604020202020204" pitchFamily="34" charset="0"/>
                <a:cs typeface="Arial" panose="020B0604020202020204" pitchFamily="34" charset="0"/>
              </a:rPr>
              <a:t>Bačiūnų g. rekonstrukcija</a:t>
            </a:r>
            <a:r>
              <a:rPr lang="en-US" sz="2000" b="1" dirty="0">
                <a:solidFill>
                  <a:schemeClr val="tx1"/>
                </a:solidFill>
                <a:latin typeface="Arial" panose="020B0604020202020204" pitchFamily="34" charset="0"/>
                <a:cs typeface="Arial" panose="020B0604020202020204" pitchFamily="34" charset="0"/>
              </a:rPr>
              <a:t>;</a:t>
            </a:r>
          </a:p>
          <a:p>
            <a:pPr marL="0" indent="0" algn="r">
              <a:spcBef>
                <a:spcPts val="1800"/>
              </a:spcBef>
              <a:buClr>
                <a:srgbClr val="FC6417"/>
              </a:buClr>
              <a:buSzPct val="130000"/>
              <a:buNone/>
              <a:defRPr/>
            </a:pPr>
            <a:r>
              <a:rPr lang="lt-LT" sz="2000" b="1" dirty="0">
                <a:solidFill>
                  <a:schemeClr val="tx1"/>
                </a:solidFill>
                <a:latin typeface="Arial" panose="020B0604020202020204" pitchFamily="34" charset="0"/>
                <a:cs typeface="Arial" panose="020B0604020202020204" pitchFamily="34" charset="0"/>
              </a:rPr>
              <a:t>Viešųjų erdvių ir gyvenamosios aplinkos gerinimas teritorijoje, besiribojančioje su Draugystės prospektu  Vytauto gatve, P. Višinskio gatve ir Dubijos gatve</a:t>
            </a:r>
            <a:endParaRPr lang="en-US" sz="2000" b="1" dirty="0">
              <a:solidFill>
                <a:schemeClr val="tx1"/>
              </a:solidFill>
              <a:latin typeface="Arial" panose="020B0604020202020204" pitchFamily="34" charset="0"/>
              <a:cs typeface="Arial" panose="020B0604020202020204" pitchFamily="34" charset="0"/>
            </a:endParaRPr>
          </a:p>
          <a:p>
            <a:pPr marL="0" indent="0" algn="r">
              <a:spcBef>
                <a:spcPts val="1800"/>
              </a:spcBef>
              <a:buClr>
                <a:srgbClr val="FC6417"/>
              </a:buClr>
              <a:buSzPct val="130000"/>
              <a:buNone/>
              <a:defRPr/>
            </a:pPr>
            <a:r>
              <a:rPr lang="lt-LT" sz="2400" b="1" dirty="0">
                <a:solidFill>
                  <a:srgbClr val="FEF0CE"/>
                </a:solidFill>
                <a:latin typeface="Arial" panose="020B0604020202020204" pitchFamily="34" charset="0"/>
                <a:cs typeface="Arial" panose="020B0604020202020204" pitchFamily="34" charset="0"/>
              </a:rPr>
              <a:t>                                    </a:t>
            </a:r>
            <a:endParaRPr lang="en-GB" sz="2400" b="1" dirty="0">
              <a:solidFill>
                <a:srgbClr val="FEF0CE"/>
              </a:solidFill>
              <a:latin typeface="Arial" panose="020B0604020202020204" pitchFamily="34" charset="0"/>
              <a:cs typeface="Arial" panose="020B0604020202020204" pitchFamily="34" charset="0"/>
            </a:endParaRPr>
          </a:p>
        </p:txBody>
      </p:sp>
      <p:sp>
        <p:nvSpPr>
          <p:cNvPr id="16" name="Stačiakampis 15">
            <a:extLst>
              <a:ext uri="{FF2B5EF4-FFF2-40B4-BE49-F238E27FC236}">
                <a16:creationId xmlns:a16="http://schemas.microsoft.com/office/drawing/2014/main" id="{A048F5C8-332D-42A7-87F3-3C447EC8FCC8}"/>
              </a:ext>
            </a:extLst>
          </p:cNvPr>
          <p:cNvSpPr/>
          <p:nvPr/>
        </p:nvSpPr>
        <p:spPr>
          <a:xfrm>
            <a:off x="306865" y="579573"/>
            <a:ext cx="3701654" cy="523220"/>
          </a:xfrm>
          <a:prstGeom prst="rect">
            <a:avLst/>
          </a:prstGeom>
        </p:spPr>
        <p:txBody>
          <a:bodyPr wrap="none">
            <a:spAutoFit/>
          </a:bodyPr>
          <a:lstStyle/>
          <a:p>
            <a:pPr>
              <a:buClr>
                <a:srgbClr val="FC6417"/>
              </a:buClr>
              <a:buSzPct val="130000"/>
              <a:defRPr/>
            </a:pPr>
            <a:r>
              <a:rPr lang="en-US" sz="2800" b="1" dirty="0">
                <a:latin typeface="Arial" panose="020B0604020202020204" pitchFamily="34" charset="0"/>
                <a:cs typeface="Arial" panose="020B0604020202020204" pitchFamily="34" charset="0"/>
              </a:rPr>
              <a:t>2021 met</a:t>
            </a:r>
            <a:r>
              <a:rPr lang="lt-LT" sz="2800" b="1" dirty="0">
                <a:latin typeface="Arial" panose="020B0604020202020204" pitchFamily="34" charset="0"/>
                <a:cs typeface="Arial" panose="020B0604020202020204" pitchFamily="34" charset="0"/>
              </a:rPr>
              <a:t>ų p</a:t>
            </a:r>
            <a:r>
              <a:rPr lang="en-US" sz="2800" b="1" dirty="0" err="1">
                <a:latin typeface="Arial" panose="020B0604020202020204" pitchFamily="34" charset="0"/>
                <a:cs typeface="Arial" panose="020B0604020202020204" pitchFamily="34" charset="0"/>
              </a:rPr>
              <a:t>rioritetai</a:t>
            </a:r>
            <a:endParaRPr lang="en-US" sz="2800" b="1" dirty="0">
              <a:latin typeface="Arial" panose="020B0604020202020204" pitchFamily="34" charset="0"/>
              <a:cs typeface="Arial" panose="020B0604020202020204" pitchFamily="34" charset="0"/>
            </a:endParaRPr>
          </a:p>
        </p:txBody>
      </p:sp>
      <p:sp>
        <p:nvSpPr>
          <p:cNvPr id="7" name="Rodyklė: dešinėn 6">
            <a:extLst>
              <a:ext uri="{FF2B5EF4-FFF2-40B4-BE49-F238E27FC236}">
                <a16:creationId xmlns:a16="http://schemas.microsoft.com/office/drawing/2014/main" id="{4283246D-EDEB-4C05-8540-054BD89E8078}"/>
              </a:ext>
            </a:extLst>
          </p:cNvPr>
          <p:cNvSpPr/>
          <p:nvPr/>
        </p:nvSpPr>
        <p:spPr>
          <a:xfrm>
            <a:off x="409348" y="1443146"/>
            <a:ext cx="3241678" cy="1711735"/>
          </a:xfrm>
          <a:prstGeom prst="rightArrow">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b="1" kern="0" dirty="0">
              <a:solidFill>
                <a:schemeClr val="tx1"/>
              </a:solidFill>
              <a:latin typeface="Arial" panose="020B0604020202020204" pitchFamily="34" charset="0"/>
              <a:cs typeface="Arial" panose="020B0604020202020204" pitchFamily="34" charset="0"/>
            </a:endParaRPr>
          </a:p>
          <a:p>
            <a:pPr algn="ctr"/>
            <a:r>
              <a:rPr lang="lt-LT" b="1" kern="0" dirty="0">
                <a:solidFill>
                  <a:schemeClr val="tx1"/>
                </a:solidFill>
                <a:latin typeface="Arial" panose="020B0604020202020204" pitchFamily="34" charset="0"/>
                <a:cs typeface="Arial" panose="020B0604020202020204" pitchFamily="34" charset="0"/>
              </a:rPr>
              <a:t>Tęstinių infrastruktūros projektų įgyvendinimas, </a:t>
            </a:r>
            <a:r>
              <a:rPr lang="en-US" b="1" kern="0" dirty="0">
                <a:solidFill>
                  <a:schemeClr val="tx1"/>
                </a:solidFill>
                <a:latin typeface="Arial" panose="020B0604020202020204" pitchFamily="34" charset="0"/>
                <a:cs typeface="Arial" panose="020B0604020202020204" pitchFamily="34" charset="0"/>
              </a:rPr>
              <a:t>14 884,4 </a:t>
            </a:r>
            <a:r>
              <a:rPr lang="lt-LT" b="1" kern="0" dirty="0">
                <a:solidFill>
                  <a:schemeClr val="tx1"/>
                </a:solidFill>
                <a:latin typeface="Arial" panose="020B0604020202020204" pitchFamily="34" charset="0"/>
                <a:cs typeface="Arial" panose="020B0604020202020204" pitchFamily="34" charset="0"/>
              </a:rPr>
              <a:t>tūkst. </a:t>
            </a:r>
            <a:r>
              <a:rPr lang="en-US" b="1" kern="0" dirty="0" err="1">
                <a:solidFill>
                  <a:schemeClr val="tx1"/>
                </a:solidFill>
                <a:latin typeface="Arial" panose="020B0604020202020204" pitchFamily="34" charset="0"/>
                <a:cs typeface="Arial" panose="020B0604020202020204" pitchFamily="34" charset="0"/>
              </a:rPr>
              <a:t>eur</a:t>
            </a:r>
            <a:r>
              <a:rPr lang="lt-LT" b="1" kern="0" dirty="0">
                <a:solidFill>
                  <a:schemeClr val="tx1"/>
                </a:solidFill>
                <a:latin typeface="Arial" panose="020B0604020202020204" pitchFamily="34" charset="0"/>
                <a:cs typeface="Arial" panose="020B0604020202020204" pitchFamily="34" charset="0"/>
              </a:rPr>
              <a:t>ų</a:t>
            </a:r>
            <a:endParaRPr lang="en-US" b="1" kern="0" dirty="0">
              <a:solidFill>
                <a:schemeClr val="tx1"/>
              </a:solidFill>
              <a:latin typeface="Arial" panose="020B0604020202020204" pitchFamily="34" charset="0"/>
              <a:cs typeface="Arial" panose="020B0604020202020204" pitchFamily="34" charset="0"/>
            </a:endParaRPr>
          </a:p>
          <a:p>
            <a:pPr algn="ctr"/>
            <a:endParaRPr lang="lt-LT" dirty="0"/>
          </a:p>
        </p:txBody>
      </p:sp>
    </p:spTree>
    <p:extLst>
      <p:ext uri="{BB962C8B-B14F-4D97-AF65-F5344CB8AC3E}">
        <p14:creationId xmlns:p14="http://schemas.microsoft.com/office/powerpoint/2010/main" val="22722631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veikslėlis 4">
            <a:extLst>
              <a:ext uri="{FF2B5EF4-FFF2-40B4-BE49-F238E27FC236}">
                <a16:creationId xmlns:a16="http://schemas.microsoft.com/office/drawing/2014/main" id="{472A2D4E-ABFB-46EC-A89D-114758C974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0" y="-4145"/>
            <a:ext cx="12192000" cy="1239054"/>
          </a:xfrm>
          <a:prstGeom prst="rect">
            <a:avLst/>
          </a:prstGeom>
        </p:spPr>
      </p:pic>
      <p:sp>
        <p:nvSpPr>
          <p:cNvPr id="12" name="Rectangle 2">
            <a:extLst>
              <a:ext uri="{FF2B5EF4-FFF2-40B4-BE49-F238E27FC236}">
                <a16:creationId xmlns:a16="http://schemas.microsoft.com/office/drawing/2014/main" id="{BBF9C500-6B55-4C70-9966-0945467FEC84}"/>
              </a:ext>
            </a:extLst>
          </p:cNvPr>
          <p:cNvSpPr>
            <a:spLocks noChangeArrowheads="1"/>
          </p:cNvSpPr>
          <p:nvPr/>
        </p:nvSpPr>
        <p:spPr bwMode="auto">
          <a:xfrm>
            <a:off x="1147688" y="1234909"/>
            <a:ext cx="10777195" cy="444930"/>
          </a:xfrm>
          <a:prstGeom prst="rect">
            <a:avLst/>
          </a:prstGeom>
          <a:noFill/>
          <a:ln>
            <a:noFill/>
          </a:ln>
        </p:spPr>
        <p:txBody>
          <a:bodyPr wrap="square">
            <a:spAutoFit/>
          </a:bodyPr>
          <a:lstStyle>
            <a:lvl1pPr marL="342900" indent="-342900">
              <a:lnSpc>
                <a:spcPct val="102000"/>
              </a:lnSpc>
              <a:spcBef>
                <a:spcPts val="800"/>
              </a:spcBef>
              <a:buClr>
                <a:srgbClr val="000000"/>
              </a:buClr>
              <a:buSzPct val="100000"/>
              <a:buFont typeface="Arial" pitchFamily="34" charset="0"/>
              <a:buChar char="•"/>
              <a:defRPr sz="3200">
                <a:solidFill>
                  <a:srgbClr val="000000"/>
                </a:solidFill>
                <a:latin typeface="Calibri" pitchFamily="34" charset="0"/>
                <a:cs typeface="Lucida Sans Unicode" pitchFamily="34" charset="0"/>
              </a:defRPr>
            </a:lvl1pPr>
            <a:lvl2pPr marL="742950" indent="-285750">
              <a:lnSpc>
                <a:spcPct val="102000"/>
              </a:lnSpc>
              <a:spcBef>
                <a:spcPts val="700"/>
              </a:spcBef>
              <a:buClr>
                <a:srgbClr val="000000"/>
              </a:buClr>
              <a:buSzPct val="100000"/>
              <a:buFont typeface="Arial" pitchFamily="34" charset="0"/>
              <a:buChar char="–"/>
              <a:defRPr sz="2800">
                <a:solidFill>
                  <a:srgbClr val="000000"/>
                </a:solidFill>
                <a:latin typeface="Calibri" pitchFamily="34" charset="0"/>
                <a:cs typeface="Lucida Sans Unicode" pitchFamily="34" charset="0"/>
              </a:defRPr>
            </a:lvl2pPr>
            <a:lvl3pPr marL="1143000" indent="-228600">
              <a:lnSpc>
                <a:spcPct val="102000"/>
              </a:lnSpc>
              <a:spcBef>
                <a:spcPts val="600"/>
              </a:spcBef>
              <a:buClr>
                <a:srgbClr val="000000"/>
              </a:buClr>
              <a:buSzPct val="100000"/>
              <a:buFont typeface="Arial" pitchFamily="34" charset="0"/>
              <a:buChar char="•"/>
              <a:defRPr sz="2400">
                <a:solidFill>
                  <a:srgbClr val="000000"/>
                </a:solidFill>
                <a:latin typeface="Calibri" pitchFamily="34" charset="0"/>
                <a:cs typeface="Lucida Sans Unicode" pitchFamily="34" charset="0"/>
              </a:defRPr>
            </a:lvl3pPr>
            <a:lvl4pPr marL="1600200" indent="-228600">
              <a:lnSpc>
                <a:spcPct val="102000"/>
              </a:lnSpc>
              <a:spcBef>
                <a:spcPts val="500"/>
              </a:spcBef>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4pPr>
            <a:lvl5pPr marL="2057400" indent="-228600">
              <a:lnSpc>
                <a:spcPct val="102000"/>
              </a:lnSpc>
              <a:spcBef>
                <a:spcPts val="500"/>
              </a:spcBef>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5pPr>
            <a:lvl6pPr marL="2514600" indent="-228600" defTabSz="449263" eaLnBrk="0" fontAlgn="base" hangingPunct="0">
              <a:lnSpc>
                <a:spcPct val="102000"/>
              </a:lnSpc>
              <a:spcBef>
                <a:spcPts val="500"/>
              </a:spcBef>
              <a:spcAft>
                <a:spcPct val="0"/>
              </a:spcAft>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6pPr>
            <a:lvl7pPr marL="2971800" indent="-228600" defTabSz="449263" eaLnBrk="0" fontAlgn="base" hangingPunct="0">
              <a:lnSpc>
                <a:spcPct val="102000"/>
              </a:lnSpc>
              <a:spcBef>
                <a:spcPts val="500"/>
              </a:spcBef>
              <a:spcAft>
                <a:spcPct val="0"/>
              </a:spcAft>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7pPr>
            <a:lvl8pPr marL="3429000" indent="-228600" defTabSz="449263" eaLnBrk="0" fontAlgn="base" hangingPunct="0">
              <a:lnSpc>
                <a:spcPct val="102000"/>
              </a:lnSpc>
              <a:spcBef>
                <a:spcPts val="500"/>
              </a:spcBef>
              <a:spcAft>
                <a:spcPct val="0"/>
              </a:spcAft>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8pPr>
            <a:lvl9pPr marL="3886200" indent="-228600" defTabSz="449263" eaLnBrk="0" fontAlgn="base" hangingPunct="0">
              <a:lnSpc>
                <a:spcPct val="102000"/>
              </a:lnSpc>
              <a:spcBef>
                <a:spcPts val="500"/>
              </a:spcBef>
              <a:spcAft>
                <a:spcPct val="0"/>
              </a:spcAft>
              <a:buClr>
                <a:srgbClr val="000000"/>
              </a:buClr>
              <a:buSzPct val="100000"/>
              <a:buFont typeface="Arial" pitchFamily="34" charset="0"/>
              <a:buChar char="»"/>
              <a:defRPr sz="2000">
                <a:solidFill>
                  <a:srgbClr val="000000"/>
                </a:solidFill>
                <a:latin typeface="Calibri" pitchFamily="34" charset="0"/>
                <a:cs typeface="Lucida Sans Unicode" pitchFamily="34" charset="0"/>
              </a:defRPr>
            </a:lvl9pPr>
          </a:lstStyle>
          <a:p>
            <a:pPr marL="0" indent="0" algn="r">
              <a:spcBef>
                <a:spcPts val="1800"/>
              </a:spcBef>
              <a:buClr>
                <a:srgbClr val="FC6417"/>
              </a:buClr>
              <a:buSzPct val="130000"/>
              <a:buNone/>
              <a:defRPr/>
            </a:pPr>
            <a:r>
              <a:rPr lang="lt-LT" sz="2400" b="1" dirty="0">
                <a:solidFill>
                  <a:srgbClr val="FEF0CE"/>
                </a:solidFill>
                <a:latin typeface="Arial" panose="020B0604020202020204" pitchFamily="34" charset="0"/>
                <a:cs typeface="Arial" panose="020B0604020202020204" pitchFamily="34" charset="0"/>
              </a:rPr>
              <a:t>                                    </a:t>
            </a:r>
            <a:endParaRPr lang="en-GB" sz="2400" b="1" dirty="0">
              <a:solidFill>
                <a:srgbClr val="FEF0CE"/>
              </a:solidFill>
              <a:latin typeface="Arial" panose="020B0604020202020204" pitchFamily="34" charset="0"/>
              <a:cs typeface="Arial" panose="020B0604020202020204" pitchFamily="34" charset="0"/>
            </a:endParaRPr>
          </a:p>
        </p:txBody>
      </p:sp>
      <p:sp>
        <p:nvSpPr>
          <p:cNvPr id="16" name="Stačiakampis 15">
            <a:extLst>
              <a:ext uri="{FF2B5EF4-FFF2-40B4-BE49-F238E27FC236}">
                <a16:creationId xmlns:a16="http://schemas.microsoft.com/office/drawing/2014/main" id="{A048F5C8-332D-42A7-87F3-3C447EC8FCC8}"/>
              </a:ext>
            </a:extLst>
          </p:cNvPr>
          <p:cNvSpPr/>
          <p:nvPr/>
        </p:nvSpPr>
        <p:spPr>
          <a:xfrm>
            <a:off x="306865" y="579573"/>
            <a:ext cx="3701654" cy="523220"/>
          </a:xfrm>
          <a:prstGeom prst="rect">
            <a:avLst/>
          </a:prstGeom>
        </p:spPr>
        <p:txBody>
          <a:bodyPr wrap="none">
            <a:spAutoFit/>
          </a:bodyPr>
          <a:lstStyle/>
          <a:p>
            <a:pPr>
              <a:buClr>
                <a:srgbClr val="FC6417"/>
              </a:buClr>
              <a:buSzPct val="130000"/>
              <a:defRPr/>
            </a:pPr>
            <a:r>
              <a:rPr lang="en-US" sz="2800" b="1" dirty="0">
                <a:latin typeface="Arial" panose="020B0604020202020204" pitchFamily="34" charset="0"/>
                <a:cs typeface="Arial" panose="020B0604020202020204" pitchFamily="34" charset="0"/>
              </a:rPr>
              <a:t>2021 met</a:t>
            </a:r>
            <a:r>
              <a:rPr lang="lt-LT" sz="2800" b="1" dirty="0">
                <a:latin typeface="Arial" panose="020B0604020202020204" pitchFamily="34" charset="0"/>
                <a:cs typeface="Arial" panose="020B0604020202020204" pitchFamily="34" charset="0"/>
              </a:rPr>
              <a:t>ų p</a:t>
            </a:r>
            <a:r>
              <a:rPr lang="en-US" sz="2800" b="1" dirty="0" err="1">
                <a:latin typeface="Arial" panose="020B0604020202020204" pitchFamily="34" charset="0"/>
                <a:cs typeface="Arial" panose="020B0604020202020204" pitchFamily="34" charset="0"/>
              </a:rPr>
              <a:t>rioritetai</a:t>
            </a:r>
            <a:endParaRPr lang="en-US" sz="2800" b="1" dirty="0">
              <a:latin typeface="Arial" panose="020B0604020202020204" pitchFamily="34" charset="0"/>
              <a:cs typeface="Arial" panose="020B0604020202020204" pitchFamily="34" charset="0"/>
            </a:endParaRPr>
          </a:p>
        </p:txBody>
      </p:sp>
      <p:sp>
        <p:nvSpPr>
          <p:cNvPr id="7" name="Rodyklė: dešinėn 6">
            <a:extLst>
              <a:ext uri="{FF2B5EF4-FFF2-40B4-BE49-F238E27FC236}">
                <a16:creationId xmlns:a16="http://schemas.microsoft.com/office/drawing/2014/main" id="{4283246D-EDEB-4C05-8540-054BD89E8078}"/>
              </a:ext>
            </a:extLst>
          </p:cNvPr>
          <p:cNvSpPr/>
          <p:nvPr/>
        </p:nvSpPr>
        <p:spPr>
          <a:xfrm>
            <a:off x="838200" y="4566692"/>
            <a:ext cx="3667469" cy="1711735"/>
          </a:xfrm>
          <a:prstGeom prst="rightArrow">
            <a:avLst>
              <a:gd name="adj1" fmla="val 53112"/>
              <a:gd name="adj2" fmla="val 50000"/>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b="1" kern="0" dirty="0">
              <a:solidFill>
                <a:schemeClr val="tx1"/>
              </a:solidFill>
              <a:latin typeface="Arial" panose="020B0604020202020204" pitchFamily="34" charset="0"/>
              <a:cs typeface="Arial" panose="020B0604020202020204" pitchFamily="34" charset="0"/>
            </a:endParaRPr>
          </a:p>
          <a:p>
            <a:pPr algn="ctr"/>
            <a:r>
              <a:rPr lang="lt-LT" b="1" kern="0" dirty="0">
                <a:solidFill>
                  <a:schemeClr val="tx1"/>
                </a:solidFill>
                <a:latin typeface="Arial" panose="020B0604020202020204" pitchFamily="34" charset="0"/>
                <a:cs typeface="Arial" panose="020B0604020202020204" pitchFamily="34" charset="0"/>
              </a:rPr>
              <a:t>Kitų tęstinių projektų įgyvendinimas, </a:t>
            </a:r>
            <a:r>
              <a:rPr lang="en-US" b="1" kern="0" dirty="0">
                <a:solidFill>
                  <a:schemeClr val="tx1"/>
                </a:solidFill>
                <a:latin typeface="Arial" panose="020B0604020202020204" pitchFamily="34" charset="0"/>
                <a:cs typeface="Arial" panose="020B0604020202020204" pitchFamily="34" charset="0"/>
              </a:rPr>
              <a:t>19 633,3 </a:t>
            </a:r>
            <a:r>
              <a:rPr lang="lt-LT" b="1" kern="0" dirty="0">
                <a:solidFill>
                  <a:schemeClr val="tx1"/>
                </a:solidFill>
                <a:latin typeface="Arial" panose="020B0604020202020204" pitchFamily="34" charset="0"/>
                <a:cs typeface="Arial" panose="020B0604020202020204" pitchFamily="34" charset="0"/>
              </a:rPr>
              <a:t>tūkst. eurų</a:t>
            </a:r>
            <a:endParaRPr lang="en-US" b="1" kern="0" dirty="0">
              <a:solidFill>
                <a:schemeClr val="tx1"/>
              </a:solidFill>
              <a:latin typeface="Arial" panose="020B0604020202020204" pitchFamily="34" charset="0"/>
              <a:cs typeface="Arial" panose="020B0604020202020204" pitchFamily="34" charset="0"/>
            </a:endParaRPr>
          </a:p>
          <a:p>
            <a:pPr algn="ctr"/>
            <a:endParaRPr lang="lt-LT" dirty="0"/>
          </a:p>
        </p:txBody>
      </p:sp>
      <p:sp>
        <p:nvSpPr>
          <p:cNvPr id="9" name="Turinio vietos rezervavimo ženklas 8">
            <a:extLst>
              <a:ext uri="{FF2B5EF4-FFF2-40B4-BE49-F238E27FC236}">
                <a16:creationId xmlns:a16="http://schemas.microsoft.com/office/drawing/2014/main" id="{19BB2DEF-7757-4939-916D-C3980EF25C7C}"/>
              </a:ext>
            </a:extLst>
          </p:cNvPr>
          <p:cNvSpPr>
            <a:spLocks noGrp="1"/>
          </p:cNvSpPr>
          <p:nvPr>
            <p:ph idx="1"/>
          </p:nvPr>
        </p:nvSpPr>
        <p:spPr>
          <a:xfrm>
            <a:off x="838200" y="1604241"/>
            <a:ext cx="10515600" cy="4674186"/>
          </a:xfrm>
        </p:spPr>
        <p:txBody>
          <a:bodyPr>
            <a:normAutofit/>
          </a:bodyPr>
          <a:lstStyle/>
          <a:p>
            <a:pPr marL="0" indent="0" algn="r">
              <a:buNone/>
            </a:pPr>
            <a:r>
              <a:rPr lang="lt-LT" sz="2400" b="1" dirty="0"/>
              <a:t>Šiaulių miesto koncertinės įstaigos "Saulė“ pastato modernizavimas</a:t>
            </a:r>
            <a:r>
              <a:rPr lang="en-US" sz="2400" b="1" dirty="0"/>
              <a:t>;</a:t>
            </a:r>
          </a:p>
          <a:p>
            <a:pPr marL="0" indent="0" algn="r">
              <a:buNone/>
            </a:pPr>
            <a:r>
              <a:rPr lang="lt-LT" sz="2400" b="1" dirty="0"/>
              <a:t>Šiaulių laisvosios ekonominės zonos infrastruktūros vystymas</a:t>
            </a:r>
            <a:r>
              <a:rPr lang="en-US" sz="2400" b="1" dirty="0"/>
              <a:t>;</a:t>
            </a:r>
          </a:p>
          <a:p>
            <a:pPr marL="0" indent="0" algn="r">
              <a:buNone/>
            </a:pPr>
            <a:r>
              <a:rPr lang="lt-LT" sz="2400" b="1" dirty="0"/>
              <a:t>Ekonominės veiklos centro infrastruktūros įrengimas</a:t>
            </a:r>
            <a:r>
              <a:rPr lang="en-US" sz="2400" b="1" dirty="0"/>
              <a:t>;</a:t>
            </a:r>
          </a:p>
          <a:p>
            <a:pPr marL="0" indent="0" algn="r">
              <a:buNone/>
            </a:pPr>
            <a:r>
              <a:rPr lang="en-US" sz="2400" b="1" dirty="0"/>
              <a:t>R</a:t>
            </a:r>
            <a:r>
              <a:rPr lang="lt-LT" sz="2400" b="1" dirty="0" err="1"/>
              <a:t>ėkyvos</a:t>
            </a:r>
            <a:r>
              <a:rPr lang="lt-LT" sz="2400" b="1" dirty="0"/>
              <a:t> progimnazijos pastato rekonstrukcija</a:t>
            </a:r>
            <a:r>
              <a:rPr lang="en-US" sz="2400" b="1" dirty="0"/>
              <a:t>;</a:t>
            </a:r>
          </a:p>
          <a:p>
            <a:pPr marL="0" indent="0" algn="r">
              <a:buNone/>
            </a:pPr>
            <a:r>
              <a:rPr lang="lt-LT" sz="2400" b="1" dirty="0"/>
              <a:t>Lopšelio darželio "Kregždutė" pastato modernizavimas;</a:t>
            </a:r>
          </a:p>
          <a:p>
            <a:pPr marL="0" indent="0" algn="r">
              <a:buNone/>
            </a:pPr>
            <a:r>
              <a:rPr lang="en-US" sz="2400" b="1" dirty="0"/>
              <a:t>N</a:t>
            </a:r>
            <a:r>
              <a:rPr lang="lt-LT" sz="2400" b="1" dirty="0" err="1"/>
              <a:t>akvynės</a:t>
            </a:r>
            <a:r>
              <a:rPr lang="lt-LT" sz="2400" b="1" dirty="0"/>
              <a:t> namų ir </a:t>
            </a:r>
            <a:r>
              <a:rPr lang="en-US" sz="2400" b="1" dirty="0" err="1"/>
              <a:t>pastato</a:t>
            </a:r>
            <a:r>
              <a:rPr lang="en-US" sz="2400" b="1" dirty="0"/>
              <a:t> </a:t>
            </a:r>
            <a:r>
              <a:rPr lang="lt-LT" sz="2400" b="1" dirty="0"/>
              <a:t>apgyvendinimo paslaugoms teikti</a:t>
            </a:r>
            <a:r>
              <a:rPr lang="en-US" sz="2400" b="1" dirty="0"/>
              <a:t> </a:t>
            </a:r>
            <a:r>
              <a:rPr lang="en-US" sz="2400" b="1" dirty="0" err="1"/>
              <a:t>pritaikymas</a:t>
            </a:r>
            <a:r>
              <a:rPr lang="lt-LT" sz="2400" b="1" dirty="0"/>
              <a:t>;</a:t>
            </a:r>
          </a:p>
          <a:p>
            <a:pPr marL="0" indent="0" algn="r">
              <a:buNone/>
            </a:pPr>
            <a:r>
              <a:rPr lang="lt-LT" sz="2400" b="1" dirty="0"/>
              <a:t>Socialinio būsto fondo plėtra Šiaulių miesto savivaldybėje</a:t>
            </a:r>
            <a:endParaRPr lang="en-US" sz="2400" b="1" dirty="0"/>
          </a:p>
        </p:txBody>
      </p:sp>
    </p:spTree>
    <p:extLst>
      <p:ext uri="{BB962C8B-B14F-4D97-AF65-F5344CB8AC3E}">
        <p14:creationId xmlns:p14="http://schemas.microsoft.com/office/powerpoint/2010/main" val="26832996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Skaidrės numerio vietos rezervavimo ženklas 1"/>
          <p:cNvSpPr>
            <a:spLocks noGrp="1"/>
          </p:cNvSpPr>
          <p:nvPr>
            <p:ph type="sldNum" sz="quarter" idx="11"/>
          </p:nvPr>
        </p:nvSpPr>
        <p:spPr>
          <a:noFill/>
        </p:spPr>
        <p:txBody>
          <a:bodyPr/>
          <a:lstStyle>
            <a:lvl1pPr>
              <a:lnSpc>
                <a:spcPct val="102000"/>
              </a:lnSpc>
              <a:spcBef>
                <a:spcPts val="8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cs typeface="Lucida Sans Unicode" panose="020B0602030504020204" pitchFamily="34" charset="0"/>
              </a:defRPr>
            </a:lvl1pPr>
            <a:lvl2pPr marL="742950" indent="-285750">
              <a:lnSpc>
                <a:spcPct val="102000"/>
              </a:lnSpc>
              <a:spcBef>
                <a:spcPts val="7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cs typeface="Lucida Sans Unicode" panose="020B0602030504020204" pitchFamily="34" charset="0"/>
              </a:defRPr>
            </a:lvl2pPr>
            <a:lvl3pPr marL="1143000" indent="-228600">
              <a:lnSpc>
                <a:spcPct val="102000"/>
              </a:lnSpc>
              <a:spcBef>
                <a:spcPts val="6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cs typeface="Lucida Sans Unicode" panose="020B0602030504020204" pitchFamily="34" charset="0"/>
              </a:defRPr>
            </a:lvl3pPr>
            <a:lvl4pPr marL="1600200" indent="-228600">
              <a:lnSpc>
                <a:spcPct val="102000"/>
              </a:lnSpc>
              <a:spcBef>
                <a:spcPts val="5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4pPr>
            <a:lvl5pPr marL="2057400" indent="-228600">
              <a:lnSpc>
                <a:spcPct val="102000"/>
              </a:lnSpc>
              <a:spcBef>
                <a:spcPts val="5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5pPr>
            <a:lvl6pPr marL="25146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6pPr>
            <a:lvl7pPr marL="29718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7pPr>
            <a:lvl8pPr marL="34290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8pPr>
            <a:lvl9pPr marL="38862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9pPr>
          </a:lstStyle>
          <a:p>
            <a:pPr>
              <a:lnSpc>
                <a:spcPct val="100000"/>
              </a:lnSpc>
              <a:spcBef>
                <a:spcPct val="0"/>
              </a:spcBef>
              <a:buClr>
                <a:srgbClr val="898989"/>
              </a:buClr>
              <a:buFont typeface="Calibri" panose="020F0502020204030204" pitchFamily="34" charset="0"/>
              <a:buNone/>
            </a:pPr>
            <a:fld id="{0D6D8CB5-0330-4BA5-BB3F-3206D8F8C83F}" type="slidenum">
              <a:rPr lang="en-GB" altLang="lt-LT" sz="1200">
                <a:solidFill>
                  <a:srgbClr val="898989"/>
                </a:solidFill>
              </a:rPr>
              <a:pPr>
                <a:lnSpc>
                  <a:spcPct val="100000"/>
                </a:lnSpc>
                <a:spcBef>
                  <a:spcPct val="0"/>
                </a:spcBef>
                <a:buClr>
                  <a:srgbClr val="898989"/>
                </a:buClr>
                <a:buFont typeface="Calibri" panose="020F0502020204030204" pitchFamily="34" charset="0"/>
                <a:buNone/>
              </a:pPr>
              <a:t>25</a:t>
            </a:fld>
            <a:endParaRPr lang="en-GB" altLang="lt-LT" sz="1200" dirty="0">
              <a:solidFill>
                <a:srgbClr val="898989"/>
              </a:solidFill>
            </a:endParaRPr>
          </a:p>
        </p:txBody>
      </p:sp>
      <p:pic>
        <p:nvPicPr>
          <p:cNvPr id="8" name="Paveikslėlis 7">
            <a:extLst>
              <a:ext uri="{FF2B5EF4-FFF2-40B4-BE49-F238E27FC236}">
                <a16:creationId xmlns:a16="http://schemas.microsoft.com/office/drawing/2014/main" id="{472A2D4E-ABFB-46EC-A89D-114758C974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0" y="0"/>
            <a:ext cx="12192000" cy="1239054"/>
          </a:xfrm>
          <a:prstGeom prst="rect">
            <a:avLst/>
          </a:prstGeom>
        </p:spPr>
      </p:pic>
      <p:sp>
        <p:nvSpPr>
          <p:cNvPr id="14" name="Stačiakampis 13">
            <a:extLst>
              <a:ext uri="{FF2B5EF4-FFF2-40B4-BE49-F238E27FC236}">
                <a16:creationId xmlns:a16="http://schemas.microsoft.com/office/drawing/2014/main" id="{A048F5C8-332D-42A7-87F3-3C447EC8FCC8}"/>
              </a:ext>
            </a:extLst>
          </p:cNvPr>
          <p:cNvSpPr/>
          <p:nvPr/>
        </p:nvSpPr>
        <p:spPr>
          <a:xfrm>
            <a:off x="306865" y="579573"/>
            <a:ext cx="3701654" cy="523220"/>
          </a:xfrm>
          <a:prstGeom prst="rect">
            <a:avLst/>
          </a:prstGeom>
        </p:spPr>
        <p:txBody>
          <a:bodyPr wrap="none">
            <a:spAutoFit/>
          </a:bodyPr>
          <a:lstStyle/>
          <a:p>
            <a:pPr>
              <a:buClr>
                <a:srgbClr val="FC6417"/>
              </a:buClr>
              <a:buSzPct val="130000"/>
              <a:defRPr/>
            </a:pPr>
            <a:r>
              <a:rPr lang="en-US" sz="2800" b="1" dirty="0">
                <a:latin typeface="Arial" panose="020B0604020202020204" pitchFamily="34" charset="0"/>
                <a:cs typeface="Arial" panose="020B0604020202020204" pitchFamily="34" charset="0"/>
              </a:rPr>
              <a:t>2021 met</a:t>
            </a:r>
            <a:r>
              <a:rPr lang="lt-LT" sz="2800" b="1" dirty="0">
                <a:latin typeface="Arial" panose="020B0604020202020204" pitchFamily="34" charset="0"/>
                <a:cs typeface="Arial" panose="020B0604020202020204" pitchFamily="34" charset="0"/>
              </a:rPr>
              <a:t>ų p</a:t>
            </a:r>
            <a:r>
              <a:rPr lang="en-US" sz="2800" b="1" dirty="0" err="1">
                <a:latin typeface="Arial" panose="020B0604020202020204" pitchFamily="34" charset="0"/>
                <a:cs typeface="Arial" panose="020B0604020202020204" pitchFamily="34" charset="0"/>
              </a:rPr>
              <a:t>rioritetai</a:t>
            </a:r>
            <a:endParaRPr lang="en-US" sz="2800" b="1" dirty="0">
              <a:latin typeface="Arial" panose="020B0604020202020204" pitchFamily="34" charset="0"/>
              <a:cs typeface="Arial" panose="020B0604020202020204" pitchFamily="34" charset="0"/>
            </a:endParaRPr>
          </a:p>
        </p:txBody>
      </p:sp>
      <p:sp>
        <p:nvSpPr>
          <p:cNvPr id="10" name="Turinio vietos rezervavimo ženklas 8">
            <a:extLst>
              <a:ext uri="{FF2B5EF4-FFF2-40B4-BE49-F238E27FC236}">
                <a16:creationId xmlns:a16="http://schemas.microsoft.com/office/drawing/2014/main" id="{19BB2DEF-7757-4939-916D-C3980EF25C7C}"/>
              </a:ext>
            </a:extLst>
          </p:cNvPr>
          <p:cNvSpPr txBox="1">
            <a:spLocks/>
          </p:cNvSpPr>
          <p:nvPr/>
        </p:nvSpPr>
        <p:spPr>
          <a:xfrm>
            <a:off x="838199" y="1604241"/>
            <a:ext cx="10804071" cy="467418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endParaRPr lang="lt-LT" sz="2400" b="1" dirty="0"/>
          </a:p>
          <a:p>
            <a:pPr marL="0" indent="0" algn="r">
              <a:buFont typeface="Arial" panose="020B0604020202020204" pitchFamily="34" charset="0"/>
              <a:buNone/>
            </a:pPr>
            <a:endParaRPr lang="lt-LT" sz="2400" b="1" dirty="0"/>
          </a:p>
          <a:p>
            <a:pPr marL="0" indent="0" algn="r">
              <a:buNone/>
            </a:pPr>
            <a:r>
              <a:rPr lang="lt-LT" sz="2400" b="1" dirty="0"/>
              <a:t>Aplinkkelio įrengimas</a:t>
            </a:r>
          </a:p>
          <a:p>
            <a:pPr marL="0" indent="0" algn="ctr">
              <a:buNone/>
            </a:pPr>
            <a:endParaRPr lang="lt-LT" sz="2400" b="1" dirty="0"/>
          </a:p>
          <a:p>
            <a:pPr marL="0" indent="0" algn="ctr">
              <a:buNone/>
            </a:pPr>
            <a:endParaRPr lang="lt-LT" sz="2400" b="1" dirty="0"/>
          </a:p>
          <a:p>
            <a:pPr marL="0" indent="0" algn="r">
              <a:buNone/>
            </a:pPr>
            <a:r>
              <a:rPr lang="lt-LT" sz="2400" b="1" dirty="0"/>
              <a:t>       </a:t>
            </a:r>
          </a:p>
          <a:p>
            <a:pPr marL="0" indent="0" algn="r">
              <a:buNone/>
            </a:pPr>
            <a:r>
              <a:rPr lang="lt-LT" sz="2400" b="1" dirty="0"/>
              <a:t>Šiaulių miesto centrinio parko estrados modernizavimas</a:t>
            </a:r>
          </a:p>
          <a:p>
            <a:pPr marL="0" indent="0" algn="r">
              <a:buNone/>
            </a:pPr>
            <a:r>
              <a:rPr lang="lt-LT" sz="2400" b="1" dirty="0"/>
              <a:t>                                                     Pasaulio teisuolių skvero įkūrimas</a:t>
            </a:r>
            <a:endParaRPr lang="en-US" sz="2400" b="1" dirty="0"/>
          </a:p>
        </p:txBody>
      </p:sp>
      <p:sp>
        <p:nvSpPr>
          <p:cNvPr id="15" name="Rodyklė: dešinėn 6">
            <a:extLst>
              <a:ext uri="{FF2B5EF4-FFF2-40B4-BE49-F238E27FC236}">
                <a16:creationId xmlns:a16="http://schemas.microsoft.com/office/drawing/2014/main" id="{4283246D-EDEB-4C05-8540-054BD89E8078}"/>
              </a:ext>
            </a:extLst>
          </p:cNvPr>
          <p:cNvSpPr/>
          <p:nvPr/>
        </p:nvSpPr>
        <p:spPr>
          <a:xfrm>
            <a:off x="659455" y="1637617"/>
            <a:ext cx="3667469" cy="1711735"/>
          </a:xfrm>
          <a:prstGeom prst="rightArrow">
            <a:avLst>
              <a:gd name="adj1" fmla="val 53112"/>
              <a:gd name="adj2" fmla="val 50000"/>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b="1" kern="0" dirty="0">
              <a:solidFill>
                <a:schemeClr val="tx1"/>
              </a:solidFill>
              <a:latin typeface="Arial" panose="020B0604020202020204" pitchFamily="34" charset="0"/>
              <a:cs typeface="Arial" panose="020B0604020202020204" pitchFamily="34" charset="0"/>
            </a:endParaRPr>
          </a:p>
          <a:p>
            <a:pPr algn="ctr"/>
            <a:r>
              <a:rPr lang="lt-LT" b="1" kern="0" dirty="0">
                <a:solidFill>
                  <a:schemeClr val="tx1"/>
                </a:solidFill>
                <a:latin typeface="Arial" panose="020B0604020202020204" pitchFamily="34" charset="0"/>
                <a:cs typeface="Arial" panose="020B0604020202020204" pitchFamily="34" charset="0"/>
              </a:rPr>
              <a:t>Sąlygų verslo plėtrai sukūrimas - </a:t>
            </a:r>
            <a:r>
              <a:rPr lang="en-US" b="1" kern="0" dirty="0">
                <a:solidFill>
                  <a:schemeClr val="tx1"/>
                </a:solidFill>
                <a:latin typeface="Arial" panose="020B0604020202020204" pitchFamily="34" charset="0"/>
                <a:cs typeface="Arial" panose="020B0604020202020204" pitchFamily="34" charset="0"/>
              </a:rPr>
              <a:t>1</a:t>
            </a:r>
            <a:r>
              <a:rPr lang="lt-LT" b="1" kern="0" dirty="0">
                <a:solidFill>
                  <a:schemeClr val="tx1"/>
                </a:solidFill>
                <a:latin typeface="Arial" panose="020B0604020202020204" pitchFamily="34" charset="0"/>
                <a:cs typeface="Arial" panose="020B0604020202020204" pitchFamily="34" charset="0"/>
              </a:rPr>
              <a:t> 646,0</a:t>
            </a:r>
            <a:r>
              <a:rPr lang="en-US" b="1" kern="0" dirty="0">
                <a:solidFill>
                  <a:schemeClr val="tx1"/>
                </a:solidFill>
                <a:latin typeface="Arial" panose="020B0604020202020204" pitchFamily="34" charset="0"/>
                <a:cs typeface="Arial" panose="020B0604020202020204" pitchFamily="34" charset="0"/>
              </a:rPr>
              <a:t> </a:t>
            </a:r>
            <a:r>
              <a:rPr lang="lt-LT" b="1" kern="0" dirty="0">
                <a:solidFill>
                  <a:schemeClr val="tx1"/>
                </a:solidFill>
                <a:latin typeface="Arial" panose="020B0604020202020204" pitchFamily="34" charset="0"/>
                <a:cs typeface="Arial" panose="020B0604020202020204" pitchFamily="34" charset="0"/>
              </a:rPr>
              <a:t>tūkst. </a:t>
            </a:r>
            <a:r>
              <a:rPr lang="lt-LT" b="1" kern="0" dirty="0" err="1">
                <a:solidFill>
                  <a:schemeClr val="tx1"/>
                </a:solidFill>
                <a:latin typeface="Arial" panose="020B0604020202020204" pitchFamily="34" charset="0"/>
                <a:cs typeface="Arial" panose="020B0604020202020204" pitchFamily="34" charset="0"/>
              </a:rPr>
              <a:t>Eur</a:t>
            </a:r>
            <a:endParaRPr lang="en-US" b="1" kern="0" dirty="0">
              <a:solidFill>
                <a:schemeClr val="tx1"/>
              </a:solidFill>
              <a:latin typeface="Arial" panose="020B0604020202020204" pitchFamily="34" charset="0"/>
              <a:cs typeface="Arial" panose="020B0604020202020204" pitchFamily="34" charset="0"/>
            </a:endParaRPr>
          </a:p>
          <a:p>
            <a:pPr algn="ctr"/>
            <a:endParaRPr lang="lt-LT" dirty="0"/>
          </a:p>
        </p:txBody>
      </p:sp>
      <p:sp>
        <p:nvSpPr>
          <p:cNvPr id="9" name="Rodyklė: dešinėn 6">
            <a:extLst>
              <a:ext uri="{FF2B5EF4-FFF2-40B4-BE49-F238E27FC236}">
                <a16:creationId xmlns:a16="http://schemas.microsoft.com/office/drawing/2014/main" id="{4283246D-EDEB-4C05-8540-054BD89E8078}"/>
              </a:ext>
            </a:extLst>
          </p:cNvPr>
          <p:cNvSpPr/>
          <p:nvPr/>
        </p:nvSpPr>
        <p:spPr>
          <a:xfrm>
            <a:off x="659456" y="3944732"/>
            <a:ext cx="3667469" cy="1711735"/>
          </a:xfrm>
          <a:prstGeom prst="rightArrow">
            <a:avLst>
              <a:gd name="adj1" fmla="val 53112"/>
              <a:gd name="adj2" fmla="val 50000"/>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b="1" kern="0" dirty="0">
              <a:solidFill>
                <a:schemeClr val="tx1"/>
              </a:solidFill>
              <a:latin typeface="Arial" panose="020B0604020202020204" pitchFamily="34" charset="0"/>
              <a:cs typeface="Arial" panose="020B0604020202020204" pitchFamily="34" charset="0"/>
            </a:endParaRPr>
          </a:p>
          <a:p>
            <a:pPr algn="ctr"/>
            <a:r>
              <a:rPr lang="lt-LT" b="1" kern="0" dirty="0">
                <a:solidFill>
                  <a:schemeClr val="tx1"/>
                </a:solidFill>
                <a:latin typeface="Arial" panose="020B0604020202020204" pitchFamily="34" charset="0"/>
                <a:cs typeface="Arial" panose="020B0604020202020204" pitchFamily="34" charset="0"/>
              </a:rPr>
              <a:t>Viešųjų erdvių pritaikymas visuomenės poreikiams - </a:t>
            </a:r>
          </a:p>
          <a:p>
            <a:pPr algn="ctr"/>
            <a:r>
              <a:rPr lang="en-US" b="1" kern="0" dirty="0">
                <a:solidFill>
                  <a:schemeClr val="tx1"/>
                </a:solidFill>
                <a:latin typeface="Arial" panose="020B0604020202020204" pitchFamily="34" charset="0"/>
                <a:cs typeface="Arial" panose="020B0604020202020204" pitchFamily="34" charset="0"/>
              </a:rPr>
              <a:t>1</a:t>
            </a:r>
            <a:r>
              <a:rPr lang="lt-LT" b="1" kern="0" dirty="0">
                <a:solidFill>
                  <a:schemeClr val="tx1"/>
                </a:solidFill>
                <a:latin typeface="Arial" panose="020B0604020202020204" pitchFamily="34" charset="0"/>
                <a:cs typeface="Arial" panose="020B0604020202020204" pitchFamily="34" charset="0"/>
              </a:rPr>
              <a:t> 404,4</a:t>
            </a:r>
            <a:r>
              <a:rPr lang="en-US" b="1" kern="0" dirty="0">
                <a:solidFill>
                  <a:schemeClr val="tx1"/>
                </a:solidFill>
                <a:latin typeface="Arial" panose="020B0604020202020204" pitchFamily="34" charset="0"/>
                <a:cs typeface="Arial" panose="020B0604020202020204" pitchFamily="34" charset="0"/>
              </a:rPr>
              <a:t> </a:t>
            </a:r>
            <a:r>
              <a:rPr lang="lt-LT" b="1" kern="0" dirty="0">
                <a:solidFill>
                  <a:schemeClr val="tx1"/>
                </a:solidFill>
                <a:latin typeface="Arial" panose="020B0604020202020204" pitchFamily="34" charset="0"/>
                <a:cs typeface="Arial" panose="020B0604020202020204" pitchFamily="34" charset="0"/>
              </a:rPr>
              <a:t>tūkst. </a:t>
            </a:r>
            <a:r>
              <a:rPr lang="lt-LT" b="1" kern="0" dirty="0" err="1">
                <a:solidFill>
                  <a:schemeClr val="tx1"/>
                </a:solidFill>
                <a:latin typeface="Arial" panose="020B0604020202020204" pitchFamily="34" charset="0"/>
                <a:cs typeface="Arial" panose="020B0604020202020204" pitchFamily="34" charset="0"/>
              </a:rPr>
              <a:t>Eur</a:t>
            </a:r>
            <a:endParaRPr lang="en-US" b="1" kern="0" dirty="0">
              <a:solidFill>
                <a:schemeClr val="tx1"/>
              </a:solidFill>
              <a:latin typeface="Arial" panose="020B0604020202020204" pitchFamily="34" charset="0"/>
              <a:cs typeface="Arial" panose="020B0604020202020204" pitchFamily="34" charset="0"/>
            </a:endParaRPr>
          </a:p>
          <a:p>
            <a:pPr algn="ctr"/>
            <a:endParaRPr lang="lt-LT" dirty="0"/>
          </a:p>
        </p:txBody>
      </p:sp>
    </p:spTree>
    <p:extLst>
      <p:ext uri="{BB962C8B-B14F-4D97-AF65-F5344CB8AC3E}">
        <p14:creationId xmlns:p14="http://schemas.microsoft.com/office/powerpoint/2010/main" val="350499927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Skaidrės numerio vietos rezervavimo ženklas 1"/>
          <p:cNvSpPr>
            <a:spLocks noGrp="1"/>
          </p:cNvSpPr>
          <p:nvPr>
            <p:ph type="sldNum" sz="quarter" idx="11"/>
          </p:nvPr>
        </p:nvSpPr>
        <p:spPr>
          <a:noFill/>
        </p:spPr>
        <p:txBody>
          <a:bodyPr/>
          <a:lstStyle>
            <a:lvl1pPr>
              <a:lnSpc>
                <a:spcPct val="102000"/>
              </a:lnSpc>
              <a:spcBef>
                <a:spcPts val="8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cs typeface="Lucida Sans Unicode" panose="020B0602030504020204" pitchFamily="34" charset="0"/>
              </a:defRPr>
            </a:lvl1pPr>
            <a:lvl2pPr marL="742950" indent="-285750">
              <a:lnSpc>
                <a:spcPct val="102000"/>
              </a:lnSpc>
              <a:spcBef>
                <a:spcPts val="7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cs typeface="Lucida Sans Unicode" panose="020B0602030504020204" pitchFamily="34" charset="0"/>
              </a:defRPr>
            </a:lvl2pPr>
            <a:lvl3pPr marL="1143000" indent="-228600">
              <a:lnSpc>
                <a:spcPct val="102000"/>
              </a:lnSpc>
              <a:spcBef>
                <a:spcPts val="6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cs typeface="Lucida Sans Unicode" panose="020B0602030504020204" pitchFamily="34" charset="0"/>
              </a:defRPr>
            </a:lvl3pPr>
            <a:lvl4pPr marL="1600200" indent="-228600">
              <a:lnSpc>
                <a:spcPct val="102000"/>
              </a:lnSpc>
              <a:spcBef>
                <a:spcPts val="5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4pPr>
            <a:lvl5pPr marL="2057400" indent="-228600">
              <a:lnSpc>
                <a:spcPct val="102000"/>
              </a:lnSpc>
              <a:spcBef>
                <a:spcPts val="5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5pPr>
            <a:lvl6pPr marL="25146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6pPr>
            <a:lvl7pPr marL="29718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7pPr>
            <a:lvl8pPr marL="34290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8pPr>
            <a:lvl9pPr marL="38862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9pPr>
          </a:lstStyle>
          <a:p>
            <a:pPr>
              <a:lnSpc>
                <a:spcPct val="100000"/>
              </a:lnSpc>
              <a:spcBef>
                <a:spcPct val="0"/>
              </a:spcBef>
              <a:buClr>
                <a:srgbClr val="898989"/>
              </a:buClr>
              <a:buFont typeface="Calibri" panose="020F0502020204030204" pitchFamily="34" charset="0"/>
              <a:buNone/>
            </a:pPr>
            <a:fld id="{0D6D8CB5-0330-4BA5-BB3F-3206D8F8C83F}" type="slidenum">
              <a:rPr lang="en-GB" altLang="lt-LT" sz="1200">
                <a:solidFill>
                  <a:srgbClr val="898989"/>
                </a:solidFill>
              </a:rPr>
              <a:pPr>
                <a:lnSpc>
                  <a:spcPct val="100000"/>
                </a:lnSpc>
                <a:spcBef>
                  <a:spcPct val="0"/>
                </a:spcBef>
                <a:buClr>
                  <a:srgbClr val="898989"/>
                </a:buClr>
                <a:buFont typeface="Calibri" panose="020F0502020204030204" pitchFamily="34" charset="0"/>
                <a:buNone/>
              </a:pPr>
              <a:t>26</a:t>
            </a:fld>
            <a:endParaRPr lang="en-GB" altLang="lt-LT" sz="1200" dirty="0">
              <a:solidFill>
                <a:srgbClr val="898989"/>
              </a:solidFill>
            </a:endParaRPr>
          </a:p>
        </p:txBody>
      </p:sp>
      <p:pic>
        <p:nvPicPr>
          <p:cNvPr id="8" name="Paveikslėlis 7">
            <a:extLst>
              <a:ext uri="{FF2B5EF4-FFF2-40B4-BE49-F238E27FC236}">
                <a16:creationId xmlns:a16="http://schemas.microsoft.com/office/drawing/2014/main" id="{472A2D4E-ABFB-46EC-A89D-114758C974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0" y="0"/>
            <a:ext cx="12192000" cy="1239054"/>
          </a:xfrm>
          <a:prstGeom prst="rect">
            <a:avLst/>
          </a:prstGeom>
        </p:spPr>
      </p:pic>
      <p:sp>
        <p:nvSpPr>
          <p:cNvPr id="14" name="Stačiakampis 13">
            <a:extLst>
              <a:ext uri="{FF2B5EF4-FFF2-40B4-BE49-F238E27FC236}">
                <a16:creationId xmlns:a16="http://schemas.microsoft.com/office/drawing/2014/main" id="{A048F5C8-332D-42A7-87F3-3C447EC8FCC8}"/>
              </a:ext>
            </a:extLst>
          </p:cNvPr>
          <p:cNvSpPr/>
          <p:nvPr/>
        </p:nvSpPr>
        <p:spPr>
          <a:xfrm>
            <a:off x="306865" y="579573"/>
            <a:ext cx="3701654" cy="523220"/>
          </a:xfrm>
          <a:prstGeom prst="rect">
            <a:avLst/>
          </a:prstGeom>
        </p:spPr>
        <p:txBody>
          <a:bodyPr wrap="none">
            <a:spAutoFit/>
          </a:bodyPr>
          <a:lstStyle/>
          <a:p>
            <a:pPr>
              <a:buClr>
                <a:srgbClr val="FC6417"/>
              </a:buClr>
              <a:buSzPct val="130000"/>
              <a:defRPr/>
            </a:pPr>
            <a:r>
              <a:rPr lang="en-US" sz="2800" b="1" dirty="0">
                <a:latin typeface="Arial" panose="020B0604020202020204" pitchFamily="34" charset="0"/>
                <a:cs typeface="Arial" panose="020B0604020202020204" pitchFamily="34" charset="0"/>
              </a:rPr>
              <a:t>2021 met</a:t>
            </a:r>
            <a:r>
              <a:rPr lang="lt-LT" sz="2800" b="1" dirty="0">
                <a:latin typeface="Arial" panose="020B0604020202020204" pitchFamily="34" charset="0"/>
                <a:cs typeface="Arial" panose="020B0604020202020204" pitchFamily="34" charset="0"/>
              </a:rPr>
              <a:t>ų p</a:t>
            </a:r>
            <a:r>
              <a:rPr lang="en-US" sz="2800" b="1" dirty="0" err="1">
                <a:latin typeface="Arial" panose="020B0604020202020204" pitchFamily="34" charset="0"/>
                <a:cs typeface="Arial" panose="020B0604020202020204" pitchFamily="34" charset="0"/>
              </a:rPr>
              <a:t>rioritetai</a:t>
            </a:r>
            <a:endParaRPr lang="en-US" sz="2800" b="1" dirty="0">
              <a:latin typeface="Arial" panose="020B0604020202020204" pitchFamily="34" charset="0"/>
              <a:cs typeface="Arial" panose="020B0604020202020204" pitchFamily="34" charset="0"/>
            </a:endParaRPr>
          </a:p>
        </p:txBody>
      </p:sp>
      <p:sp>
        <p:nvSpPr>
          <p:cNvPr id="10" name="Turinio vietos rezervavimo ženklas 8">
            <a:extLst>
              <a:ext uri="{FF2B5EF4-FFF2-40B4-BE49-F238E27FC236}">
                <a16:creationId xmlns:a16="http://schemas.microsoft.com/office/drawing/2014/main" id="{19BB2DEF-7757-4939-916D-C3980EF25C7C}"/>
              </a:ext>
            </a:extLst>
          </p:cNvPr>
          <p:cNvSpPr txBox="1">
            <a:spLocks/>
          </p:cNvSpPr>
          <p:nvPr/>
        </p:nvSpPr>
        <p:spPr>
          <a:xfrm>
            <a:off x="838199" y="1604240"/>
            <a:ext cx="10804071" cy="5131295"/>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endParaRPr lang="lt-LT" sz="2400" b="1" dirty="0"/>
          </a:p>
          <a:p>
            <a:pPr marL="0" indent="0" algn="r">
              <a:buNone/>
            </a:pPr>
            <a:r>
              <a:rPr lang="lt-LT" sz="2400" b="1" dirty="0"/>
              <a:t>				      </a:t>
            </a:r>
          </a:p>
          <a:p>
            <a:pPr marL="0" indent="0" algn="r">
              <a:buNone/>
            </a:pPr>
            <a:endParaRPr lang="lt-LT" sz="2400" b="1" dirty="0"/>
          </a:p>
          <a:p>
            <a:pPr marL="0" indent="0" algn="r">
              <a:buNone/>
            </a:pPr>
            <a:r>
              <a:rPr lang="lt-LT" sz="2400" b="1" dirty="0"/>
              <a:t>TIC veiklos naujose patalpose, </a:t>
            </a:r>
            <a:r>
              <a:rPr lang="lt-LT" sz="2400" b="1" dirty="0" err="1"/>
              <a:t>inovatyvaus</a:t>
            </a:r>
            <a:r>
              <a:rPr lang="lt-LT" sz="2400" b="1" dirty="0"/>
              <a:t> 	centro  „Baltų kelias“ veiklos pradžia,</a:t>
            </a:r>
          </a:p>
          <a:p>
            <a:pPr marL="0" indent="0" algn="r">
              <a:buNone/>
            </a:pPr>
            <a:r>
              <a:rPr lang="lt-LT" sz="2400" b="1" dirty="0"/>
              <a:t>      religinio turizmo skatinimas regione, projekto „Saulės kelias“ vykdymas</a:t>
            </a:r>
          </a:p>
          <a:p>
            <a:pPr marL="0" indent="0" algn="r">
              <a:buNone/>
            </a:pPr>
            <a:endParaRPr lang="lt-LT" sz="2400" b="1" dirty="0"/>
          </a:p>
          <a:p>
            <a:pPr marL="0" indent="0" algn="r">
              <a:buNone/>
            </a:pPr>
            <a:r>
              <a:rPr lang="lt-LT" sz="2400" b="1" dirty="0"/>
              <a:t>					</a:t>
            </a:r>
          </a:p>
          <a:p>
            <a:pPr marL="0" indent="0" algn="r">
              <a:buNone/>
            </a:pPr>
            <a:endParaRPr lang="lt-LT" sz="2400" b="1" dirty="0"/>
          </a:p>
          <a:p>
            <a:pPr marL="0" indent="0" algn="r">
              <a:buNone/>
            </a:pPr>
            <a:endParaRPr lang="lt-LT" sz="2400" b="1" dirty="0"/>
          </a:p>
          <a:p>
            <a:pPr marL="0" indent="0" algn="r">
              <a:buNone/>
            </a:pPr>
            <a:r>
              <a:rPr lang="lt-LT" sz="2400" b="1" dirty="0"/>
              <a:t>Bendruomeninių apgyvendinimo bei užimtumo paslaugų asmenims su psichine ir proto negalia plėtra, pagalbos šeimai organizavimas ir asmenų su negalia socialinis integravimas į bendruomenę</a:t>
            </a:r>
            <a:endParaRPr lang="en-US" sz="2400" b="1" dirty="0"/>
          </a:p>
        </p:txBody>
      </p:sp>
      <p:sp>
        <p:nvSpPr>
          <p:cNvPr id="15" name="Rodyklė: dešinėn 6">
            <a:extLst>
              <a:ext uri="{FF2B5EF4-FFF2-40B4-BE49-F238E27FC236}">
                <a16:creationId xmlns:a16="http://schemas.microsoft.com/office/drawing/2014/main" id="{4283246D-EDEB-4C05-8540-054BD89E8078}"/>
              </a:ext>
            </a:extLst>
          </p:cNvPr>
          <p:cNvSpPr/>
          <p:nvPr/>
        </p:nvSpPr>
        <p:spPr>
          <a:xfrm>
            <a:off x="3778211" y="3599085"/>
            <a:ext cx="3667469" cy="1711735"/>
          </a:xfrm>
          <a:prstGeom prst="rightArrow">
            <a:avLst>
              <a:gd name="adj1" fmla="val 53112"/>
              <a:gd name="adj2" fmla="val 50000"/>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b="1" kern="0" dirty="0">
              <a:solidFill>
                <a:schemeClr val="tx1"/>
              </a:solidFill>
              <a:latin typeface="Arial" panose="020B0604020202020204" pitchFamily="34" charset="0"/>
              <a:cs typeface="Arial" panose="020B0604020202020204" pitchFamily="34" charset="0"/>
            </a:endParaRPr>
          </a:p>
          <a:p>
            <a:pPr algn="ctr"/>
            <a:r>
              <a:rPr lang="lt-LT" b="1" kern="0" dirty="0">
                <a:solidFill>
                  <a:schemeClr val="tx1"/>
                </a:solidFill>
                <a:latin typeface="Arial" panose="020B0604020202020204" pitchFamily="34" charset="0"/>
                <a:cs typeface="Arial" panose="020B0604020202020204" pitchFamily="34" charset="0"/>
              </a:rPr>
              <a:t>Socialinių paslaugų prieinamumo didinimas - </a:t>
            </a:r>
          </a:p>
          <a:p>
            <a:pPr algn="ctr"/>
            <a:r>
              <a:rPr lang="en-US" b="1" kern="0" dirty="0">
                <a:solidFill>
                  <a:schemeClr val="tx1"/>
                </a:solidFill>
                <a:latin typeface="Arial" panose="020B0604020202020204" pitchFamily="34" charset="0"/>
                <a:cs typeface="Arial" panose="020B0604020202020204" pitchFamily="34" charset="0"/>
              </a:rPr>
              <a:t>1</a:t>
            </a:r>
            <a:r>
              <a:rPr lang="lt-LT" b="1" kern="0" dirty="0">
                <a:solidFill>
                  <a:schemeClr val="tx1"/>
                </a:solidFill>
                <a:latin typeface="Arial" panose="020B0604020202020204" pitchFamily="34" charset="0"/>
                <a:cs typeface="Arial" panose="020B0604020202020204" pitchFamily="34" charset="0"/>
              </a:rPr>
              <a:t> 660,0</a:t>
            </a:r>
            <a:r>
              <a:rPr lang="en-US" b="1" kern="0" dirty="0">
                <a:solidFill>
                  <a:schemeClr val="tx1"/>
                </a:solidFill>
                <a:latin typeface="Arial" panose="020B0604020202020204" pitchFamily="34" charset="0"/>
                <a:cs typeface="Arial" panose="020B0604020202020204" pitchFamily="34" charset="0"/>
              </a:rPr>
              <a:t> </a:t>
            </a:r>
            <a:r>
              <a:rPr lang="lt-LT" b="1" kern="0" dirty="0">
                <a:solidFill>
                  <a:schemeClr val="tx1"/>
                </a:solidFill>
                <a:latin typeface="Arial" panose="020B0604020202020204" pitchFamily="34" charset="0"/>
                <a:cs typeface="Arial" panose="020B0604020202020204" pitchFamily="34" charset="0"/>
              </a:rPr>
              <a:t>tūkst. </a:t>
            </a:r>
            <a:r>
              <a:rPr lang="lt-LT" b="1" kern="0" dirty="0" err="1">
                <a:solidFill>
                  <a:schemeClr val="tx1"/>
                </a:solidFill>
                <a:latin typeface="Arial" panose="020B0604020202020204" pitchFamily="34" charset="0"/>
                <a:cs typeface="Arial" panose="020B0604020202020204" pitchFamily="34" charset="0"/>
              </a:rPr>
              <a:t>Eur</a:t>
            </a:r>
            <a:endParaRPr lang="en-US" b="1" kern="0" dirty="0">
              <a:solidFill>
                <a:schemeClr val="tx1"/>
              </a:solidFill>
              <a:latin typeface="Arial" panose="020B0604020202020204" pitchFamily="34" charset="0"/>
              <a:cs typeface="Arial" panose="020B0604020202020204" pitchFamily="34" charset="0"/>
            </a:endParaRPr>
          </a:p>
          <a:p>
            <a:pPr algn="ctr"/>
            <a:endParaRPr lang="lt-LT" dirty="0"/>
          </a:p>
        </p:txBody>
      </p:sp>
      <p:sp>
        <p:nvSpPr>
          <p:cNvPr id="9" name="Rodyklė: dešinėn 6">
            <a:extLst>
              <a:ext uri="{FF2B5EF4-FFF2-40B4-BE49-F238E27FC236}">
                <a16:creationId xmlns:a16="http://schemas.microsoft.com/office/drawing/2014/main" id="{4283246D-EDEB-4C05-8540-054BD89E8078}"/>
              </a:ext>
            </a:extLst>
          </p:cNvPr>
          <p:cNvSpPr/>
          <p:nvPr/>
        </p:nvSpPr>
        <p:spPr>
          <a:xfrm>
            <a:off x="3778212" y="1239668"/>
            <a:ext cx="3667469" cy="1711735"/>
          </a:xfrm>
          <a:prstGeom prst="rightArrow">
            <a:avLst>
              <a:gd name="adj1" fmla="val 53112"/>
              <a:gd name="adj2" fmla="val 50000"/>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b="1" kern="0" dirty="0">
              <a:solidFill>
                <a:schemeClr val="tx1"/>
              </a:solidFill>
              <a:latin typeface="Arial" panose="020B0604020202020204" pitchFamily="34" charset="0"/>
              <a:cs typeface="Arial" panose="020B0604020202020204" pitchFamily="34" charset="0"/>
            </a:endParaRPr>
          </a:p>
          <a:p>
            <a:pPr algn="ctr"/>
            <a:r>
              <a:rPr lang="lt-LT" b="1" kern="0" dirty="0">
                <a:solidFill>
                  <a:schemeClr val="tx1"/>
                </a:solidFill>
                <a:latin typeface="Arial" panose="020B0604020202020204" pitchFamily="34" charset="0"/>
                <a:cs typeface="Arial" panose="020B0604020202020204" pitchFamily="34" charset="0"/>
              </a:rPr>
              <a:t>Turizmo veiklos plėtra - </a:t>
            </a:r>
            <a:r>
              <a:rPr lang="en-US" b="1" kern="0" dirty="0">
                <a:solidFill>
                  <a:schemeClr val="tx1"/>
                </a:solidFill>
                <a:latin typeface="Arial" panose="020B0604020202020204" pitchFamily="34" charset="0"/>
                <a:cs typeface="Arial" panose="020B0604020202020204" pitchFamily="34" charset="0"/>
              </a:rPr>
              <a:t> </a:t>
            </a:r>
            <a:r>
              <a:rPr lang="lt-LT" b="1" kern="0" dirty="0">
                <a:solidFill>
                  <a:schemeClr val="tx1"/>
                </a:solidFill>
                <a:latin typeface="Arial" panose="020B0604020202020204" pitchFamily="34" charset="0"/>
                <a:cs typeface="Arial" panose="020B0604020202020204" pitchFamily="34" charset="0"/>
              </a:rPr>
              <a:t>580,2  tūkst. </a:t>
            </a:r>
            <a:r>
              <a:rPr lang="lt-LT" b="1" kern="0" dirty="0" err="1">
                <a:solidFill>
                  <a:schemeClr val="tx1"/>
                </a:solidFill>
                <a:latin typeface="Arial" panose="020B0604020202020204" pitchFamily="34" charset="0"/>
                <a:cs typeface="Arial" panose="020B0604020202020204" pitchFamily="34" charset="0"/>
              </a:rPr>
              <a:t>Eur</a:t>
            </a:r>
            <a:endParaRPr lang="en-US" b="1" kern="0" dirty="0">
              <a:solidFill>
                <a:schemeClr val="tx1"/>
              </a:solidFill>
              <a:latin typeface="Arial" panose="020B0604020202020204" pitchFamily="34" charset="0"/>
              <a:cs typeface="Arial" panose="020B0604020202020204" pitchFamily="34" charset="0"/>
            </a:endParaRPr>
          </a:p>
          <a:p>
            <a:pPr algn="ctr"/>
            <a:endParaRPr lang="lt-LT" dirty="0"/>
          </a:p>
        </p:txBody>
      </p:sp>
    </p:spTree>
    <p:extLst>
      <p:ext uri="{BB962C8B-B14F-4D97-AF65-F5344CB8AC3E}">
        <p14:creationId xmlns:p14="http://schemas.microsoft.com/office/powerpoint/2010/main" val="7674612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Skaidrės numerio vietos rezervavimo ženklas 1"/>
          <p:cNvSpPr>
            <a:spLocks noGrp="1"/>
          </p:cNvSpPr>
          <p:nvPr>
            <p:ph type="sldNum" sz="quarter" idx="11"/>
          </p:nvPr>
        </p:nvSpPr>
        <p:spPr>
          <a:noFill/>
        </p:spPr>
        <p:txBody>
          <a:bodyPr/>
          <a:lstStyle>
            <a:lvl1pPr>
              <a:lnSpc>
                <a:spcPct val="102000"/>
              </a:lnSpc>
              <a:spcBef>
                <a:spcPts val="8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cs typeface="Lucida Sans Unicode" panose="020B0602030504020204" pitchFamily="34" charset="0"/>
              </a:defRPr>
            </a:lvl1pPr>
            <a:lvl2pPr marL="742950" indent="-285750">
              <a:lnSpc>
                <a:spcPct val="102000"/>
              </a:lnSpc>
              <a:spcBef>
                <a:spcPts val="7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cs typeface="Lucida Sans Unicode" panose="020B0602030504020204" pitchFamily="34" charset="0"/>
              </a:defRPr>
            </a:lvl2pPr>
            <a:lvl3pPr marL="1143000" indent="-228600">
              <a:lnSpc>
                <a:spcPct val="102000"/>
              </a:lnSpc>
              <a:spcBef>
                <a:spcPts val="6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cs typeface="Lucida Sans Unicode" panose="020B0602030504020204" pitchFamily="34" charset="0"/>
              </a:defRPr>
            </a:lvl3pPr>
            <a:lvl4pPr marL="1600200" indent="-228600">
              <a:lnSpc>
                <a:spcPct val="102000"/>
              </a:lnSpc>
              <a:spcBef>
                <a:spcPts val="5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4pPr>
            <a:lvl5pPr marL="2057400" indent="-228600">
              <a:lnSpc>
                <a:spcPct val="102000"/>
              </a:lnSpc>
              <a:spcBef>
                <a:spcPts val="5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5pPr>
            <a:lvl6pPr marL="25146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6pPr>
            <a:lvl7pPr marL="29718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7pPr>
            <a:lvl8pPr marL="34290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8pPr>
            <a:lvl9pPr marL="38862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9pPr>
          </a:lstStyle>
          <a:p>
            <a:pPr>
              <a:lnSpc>
                <a:spcPct val="100000"/>
              </a:lnSpc>
              <a:spcBef>
                <a:spcPct val="0"/>
              </a:spcBef>
              <a:buClr>
                <a:srgbClr val="898989"/>
              </a:buClr>
              <a:buFont typeface="Calibri" panose="020F0502020204030204" pitchFamily="34" charset="0"/>
              <a:buNone/>
            </a:pPr>
            <a:fld id="{0D6D8CB5-0330-4BA5-BB3F-3206D8F8C83F}" type="slidenum">
              <a:rPr lang="en-GB" altLang="lt-LT" sz="1200">
                <a:solidFill>
                  <a:srgbClr val="898989"/>
                </a:solidFill>
              </a:rPr>
              <a:pPr>
                <a:lnSpc>
                  <a:spcPct val="100000"/>
                </a:lnSpc>
                <a:spcBef>
                  <a:spcPct val="0"/>
                </a:spcBef>
                <a:buClr>
                  <a:srgbClr val="898989"/>
                </a:buClr>
                <a:buFont typeface="Calibri" panose="020F0502020204030204" pitchFamily="34" charset="0"/>
                <a:buNone/>
              </a:pPr>
              <a:t>27</a:t>
            </a:fld>
            <a:endParaRPr lang="en-GB" altLang="lt-LT" sz="1200" dirty="0">
              <a:solidFill>
                <a:srgbClr val="898989"/>
              </a:solidFill>
            </a:endParaRPr>
          </a:p>
        </p:txBody>
      </p:sp>
      <p:pic>
        <p:nvPicPr>
          <p:cNvPr id="8" name="Paveikslėlis 7">
            <a:extLst>
              <a:ext uri="{FF2B5EF4-FFF2-40B4-BE49-F238E27FC236}">
                <a16:creationId xmlns:a16="http://schemas.microsoft.com/office/drawing/2014/main" id="{472A2D4E-ABFB-46EC-A89D-114758C974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0" y="0"/>
            <a:ext cx="12192000" cy="1239054"/>
          </a:xfrm>
          <a:prstGeom prst="rect">
            <a:avLst/>
          </a:prstGeom>
        </p:spPr>
      </p:pic>
      <p:sp>
        <p:nvSpPr>
          <p:cNvPr id="14" name="Stačiakampis 13">
            <a:extLst>
              <a:ext uri="{FF2B5EF4-FFF2-40B4-BE49-F238E27FC236}">
                <a16:creationId xmlns:a16="http://schemas.microsoft.com/office/drawing/2014/main" id="{A048F5C8-332D-42A7-87F3-3C447EC8FCC8}"/>
              </a:ext>
            </a:extLst>
          </p:cNvPr>
          <p:cNvSpPr/>
          <p:nvPr/>
        </p:nvSpPr>
        <p:spPr>
          <a:xfrm>
            <a:off x="306865" y="579573"/>
            <a:ext cx="3701654" cy="523220"/>
          </a:xfrm>
          <a:prstGeom prst="rect">
            <a:avLst/>
          </a:prstGeom>
        </p:spPr>
        <p:txBody>
          <a:bodyPr wrap="none">
            <a:spAutoFit/>
          </a:bodyPr>
          <a:lstStyle/>
          <a:p>
            <a:pPr>
              <a:buClr>
                <a:srgbClr val="FC6417"/>
              </a:buClr>
              <a:buSzPct val="130000"/>
              <a:defRPr/>
            </a:pPr>
            <a:r>
              <a:rPr lang="en-US" sz="2800" b="1" dirty="0">
                <a:latin typeface="Arial" panose="020B0604020202020204" pitchFamily="34" charset="0"/>
                <a:cs typeface="Arial" panose="020B0604020202020204" pitchFamily="34" charset="0"/>
              </a:rPr>
              <a:t>2021 met</a:t>
            </a:r>
            <a:r>
              <a:rPr lang="lt-LT" sz="2800" b="1" dirty="0">
                <a:latin typeface="Arial" panose="020B0604020202020204" pitchFamily="34" charset="0"/>
                <a:cs typeface="Arial" panose="020B0604020202020204" pitchFamily="34" charset="0"/>
              </a:rPr>
              <a:t>ų p</a:t>
            </a:r>
            <a:r>
              <a:rPr lang="en-US" sz="2800" b="1" dirty="0" err="1">
                <a:latin typeface="Arial" panose="020B0604020202020204" pitchFamily="34" charset="0"/>
                <a:cs typeface="Arial" panose="020B0604020202020204" pitchFamily="34" charset="0"/>
              </a:rPr>
              <a:t>rioritetai</a:t>
            </a:r>
            <a:endParaRPr lang="en-US" sz="2800" b="1" dirty="0">
              <a:latin typeface="Arial" panose="020B0604020202020204" pitchFamily="34" charset="0"/>
              <a:cs typeface="Arial" panose="020B0604020202020204" pitchFamily="34" charset="0"/>
            </a:endParaRPr>
          </a:p>
        </p:txBody>
      </p:sp>
      <p:sp>
        <p:nvSpPr>
          <p:cNvPr id="10" name="Turinio vietos rezervavimo ženklas 8">
            <a:extLst>
              <a:ext uri="{FF2B5EF4-FFF2-40B4-BE49-F238E27FC236}">
                <a16:creationId xmlns:a16="http://schemas.microsoft.com/office/drawing/2014/main" id="{19BB2DEF-7757-4939-916D-C3980EF25C7C}"/>
              </a:ext>
            </a:extLst>
          </p:cNvPr>
          <p:cNvSpPr txBox="1">
            <a:spLocks/>
          </p:cNvSpPr>
          <p:nvPr/>
        </p:nvSpPr>
        <p:spPr>
          <a:xfrm>
            <a:off x="838199" y="1604241"/>
            <a:ext cx="10804071" cy="462511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endParaRPr lang="lt-LT" sz="2400" b="1" dirty="0"/>
          </a:p>
          <a:p>
            <a:pPr marL="0" indent="0" algn="r">
              <a:buNone/>
            </a:pPr>
            <a:r>
              <a:rPr lang="lt-LT" sz="2400" b="1" dirty="0"/>
              <a:t>				      </a:t>
            </a:r>
          </a:p>
          <a:p>
            <a:pPr marL="0" indent="0" algn="r">
              <a:buNone/>
            </a:pPr>
            <a:endParaRPr lang="lt-LT" sz="2400" b="1" dirty="0"/>
          </a:p>
          <a:p>
            <a:pPr marL="0" indent="0" algn="r">
              <a:buNone/>
            </a:pPr>
            <a:r>
              <a:rPr lang="lt-LT" sz="2400" b="1" dirty="0"/>
              <a:t>STEAM ir STEAM JUNIOR, STEAM darželis, INOSTART programos, skaitmeninis turinys</a:t>
            </a:r>
          </a:p>
          <a:p>
            <a:pPr marL="0" indent="0" algn="r">
              <a:buNone/>
            </a:pPr>
            <a:r>
              <a:rPr lang="lt-LT" sz="2400" b="1" dirty="0"/>
              <a:t>					</a:t>
            </a:r>
          </a:p>
          <a:p>
            <a:pPr marL="0" indent="0">
              <a:buNone/>
            </a:pPr>
            <a:endParaRPr lang="lt-LT" sz="2400" b="1" dirty="0"/>
          </a:p>
          <a:p>
            <a:pPr marL="0" indent="0">
              <a:buNone/>
            </a:pPr>
            <a:endParaRPr lang="lt-LT" sz="2400" b="1" dirty="0"/>
          </a:p>
          <a:p>
            <a:pPr marL="0" indent="0" algn="r">
              <a:buNone/>
            </a:pPr>
            <a:r>
              <a:rPr lang="lt-LT" sz="2400" b="1" dirty="0"/>
              <a:t>Pradedama įgyvendinti 2021-2023 m. Erdvės pritaikymo integruotam gamtos mokslų ugdymui programa </a:t>
            </a:r>
          </a:p>
          <a:p>
            <a:pPr marL="0" indent="0">
              <a:buNone/>
            </a:pPr>
            <a:endParaRPr lang="lt-LT" sz="2400" b="1" dirty="0"/>
          </a:p>
          <a:p>
            <a:pPr marL="0" indent="0">
              <a:buNone/>
            </a:pPr>
            <a:endParaRPr lang="lt-LT" sz="2400" b="1" dirty="0"/>
          </a:p>
          <a:p>
            <a:pPr marL="0" indent="0" algn="r">
              <a:buNone/>
            </a:pPr>
            <a:endParaRPr lang="lt-LT" sz="2400" b="1" dirty="0"/>
          </a:p>
        </p:txBody>
      </p:sp>
      <p:sp>
        <p:nvSpPr>
          <p:cNvPr id="15" name="Rodyklė: dešinėn 6">
            <a:extLst>
              <a:ext uri="{FF2B5EF4-FFF2-40B4-BE49-F238E27FC236}">
                <a16:creationId xmlns:a16="http://schemas.microsoft.com/office/drawing/2014/main" id="{4283246D-EDEB-4C05-8540-054BD89E8078}"/>
              </a:ext>
            </a:extLst>
          </p:cNvPr>
          <p:cNvSpPr/>
          <p:nvPr/>
        </p:nvSpPr>
        <p:spPr>
          <a:xfrm>
            <a:off x="3099706" y="3476622"/>
            <a:ext cx="3667469" cy="1711735"/>
          </a:xfrm>
          <a:prstGeom prst="rightArrow">
            <a:avLst>
              <a:gd name="adj1" fmla="val 53112"/>
              <a:gd name="adj2" fmla="val 50000"/>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b="1" kern="0" dirty="0">
              <a:solidFill>
                <a:schemeClr val="tx1"/>
              </a:solidFill>
              <a:latin typeface="Arial" panose="020B0604020202020204" pitchFamily="34" charset="0"/>
              <a:cs typeface="Arial" panose="020B0604020202020204" pitchFamily="34" charset="0"/>
            </a:endParaRPr>
          </a:p>
          <a:p>
            <a:pPr algn="ctr"/>
            <a:r>
              <a:rPr lang="lt-LT" b="1" kern="0" dirty="0">
                <a:solidFill>
                  <a:schemeClr val="tx1"/>
                </a:solidFill>
                <a:latin typeface="Arial" panose="020B0604020202020204" pitchFamily="34" charset="0"/>
                <a:cs typeface="Arial" panose="020B0604020202020204" pitchFamily="34" charset="0"/>
              </a:rPr>
              <a:t>Botanikos sodo išsaugojimas - </a:t>
            </a:r>
            <a:r>
              <a:rPr lang="en-US" b="1" kern="0" dirty="0">
                <a:solidFill>
                  <a:schemeClr val="tx1"/>
                </a:solidFill>
                <a:latin typeface="Arial" panose="020B0604020202020204" pitchFamily="34" charset="0"/>
                <a:cs typeface="Arial" panose="020B0604020202020204" pitchFamily="34" charset="0"/>
              </a:rPr>
              <a:t>1</a:t>
            </a:r>
            <a:r>
              <a:rPr lang="lt-LT" b="1" kern="0" dirty="0">
                <a:solidFill>
                  <a:schemeClr val="tx1"/>
                </a:solidFill>
                <a:latin typeface="Arial" panose="020B0604020202020204" pitchFamily="34" charset="0"/>
                <a:cs typeface="Arial" panose="020B0604020202020204" pitchFamily="34" charset="0"/>
              </a:rPr>
              <a:t>00,0</a:t>
            </a:r>
            <a:r>
              <a:rPr lang="en-US" b="1" kern="0" dirty="0">
                <a:solidFill>
                  <a:schemeClr val="tx1"/>
                </a:solidFill>
                <a:latin typeface="Arial" panose="020B0604020202020204" pitchFamily="34" charset="0"/>
                <a:cs typeface="Arial" panose="020B0604020202020204" pitchFamily="34" charset="0"/>
              </a:rPr>
              <a:t> </a:t>
            </a:r>
            <a:r>
              <a:rPr lang="lt-LT" b="1" kern="0" dirty="0">
                <a:solidFill>
                  <a:schemeClr val="tx1"/>
                </a:solidFill>
                <a:latin typeface="Arial" panose="020B0604020202020204" pitchFamily="34" charset="0"/>
                <a:cs typeface="Arial" panose="020B0604020202020204" pitchFamily="34" charset="0"/>
              </a:rPr>
              <a:t>tūkst. </a:t>
            </a:r>
            <a:r>
              <a:rPr lang="lt-LT" b="1" kern="0" dirty="0" err="1">
                <a:solidFill>
                  <a:schemeClr val="tx1"/>
                </a:solidFill>
                <a:latin typeface="Arial" panose="020B0604020202020204" pitchFamily="34" charset="0"/>
                <a:cs typeface="Arial" panose="020B0604020202020204" pitchFamily="34" charset="0"/>
              </a:rPr>
              <a:t>Eur</a:t>
            </a:r>
            <a:endParaRPr lang="en-US" b="1" kern="0" dirty="0">
              <a:solidFill>
                <a:schemeClr val="tx1"/>
              </a:solidFill>
              <a:latin typeface="Arial" panose="020B0604020202020204" pitchFamily="34" charset="0"/>
              <a:cs typeface="Arial" panose="020B0604020202020204" pitchFamily="34" charset="0"/>
            </a:endParaRPr>
          </a:p>
          <a:p>
            <a:pPr algn="ctr"/>
            <a:endParaRPr lang="lt-LT" dirty="0"/>
          </a:p>
        </p:txBody>
      </p:sp>
      <p:sp>
        <p:nvSpPr>
          <p:cNvPr id="9" name="Rodyklė: dešinėn 6">
            <a:extLst>
              <a:ext uri="{FF2B5EF4-FFF2-40B4-BE49-F238E27FC236}">
                <a16:creationId xmlns:a16="http://schemas.microsoft.com/office/drawing/2014/main" id="{4283246D-EDEB-4C05-8540-054BD89E8078}"/>
              </a:ext>
            </a:extLst>
          </p:cNvPr>
          <p:cNvSpPr/>
          <p:nvPr/>
        </p:nvSpPr>
        <p:spPr>
          <a:xfrm>
            <a:off x="3165891" y="1234909"/>
            <a:ext cx="3667469" cy="1711735"/>
          </a:xfrm>
          <a:prstGeom prst="rightArrow">
            <a:avLst>
              <a:gd name="adj1" fmla="val 53112"/>
              <a:gd name="adj2" fmla="val 50000"/>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b="1" kern="0" dirty="0">
              <a:solidFill>
                <a:schemeClr val="tx1"/>
              </a:solidFill>
              <a:latin typeface="Arial" panose="020B0604020202020204" pitchFamily="34" charset="0"/>
              <a:cs typeface="Arial" panose="020B0604020202020204" pitchFamily="34" charset="0"/>
            </a:endParaRPr>
          </a:p>
          <a:p>
            <a:pPr algn="ctr"/>
            <a:r>
              <a:rPr lang="lt-LT" b="1" kern="0" dirty="0">
                <a:solidFill>
                  <a:schemeClr val="tx1"/>
                </a:solidFill>
                <a:latin typeface="Arial" panose="020B0604020202020204" pitchFamily="34" charset="0"/>
                <a:cs typeface="Arial" panose="020B0604020202020204" pitchFamily="34" charset="0"/>
              </a:rPr>
              <a:t>Švietimo inovacijų skatinimas -</a:t>
            </a:r>
            <a:r>
              <a:rPr lang="en-US" b="1" kern="0" dirty="0">
                <a:solidFill>
                  <a:schemeClr val="tx1"/>
                </a:solidFill>
                <a:latin typeface="Arial" panose="020B0604020202020204" pitchFamily="34" charset="0"/>
                <a:cs typeface="Arial" panose="020B0604020202020204" pitchFamily="34" charset="0"/>
              </a:rPr>
              <a:t> </a:t>
            </a:r>
            <a:r>
              <a:rPr lang="lt-LT" b="1" kern="0" dirty="0">
                <a:solidFill>
                  <a:schemeClr val="tx1"/>
                </a:solidFill>
                <a:latin typeface="Arial" panose="020B0604020202020204" pitchFamily="34" charset="0"/>
                <a:cs typeface="Arial" panose="020B0604020202020204" pitchFamily="34" charset="0"/>
              </a:rPr>
              <a:t>380,0  tūkst. </a:t>
            </a:r>
            <a:r>
              <a:rPr lang="lt-LT" b="1" kern="0" dirty="0" err="1">
                <a:solidFill>
                  <a:schemeClr val="tx1"/>
                </a:solidFill>
                <a:latin typeface="Arial" panose="020B0604020202020204" pitchFamily="34" charset="0"/>
                <a:cs typeface="Arial" panose="020B0604020202020204" pitchFamily="34" charset="0"/>
              </a:rPr>
              <a:t>Eur</a:t>
            </a:r>
            <a:endParaRPr lang="en-US" b="1" kern="0" dirty="0">
              <a:solidFill>
                <a:schemeClr val="tx1"/>
              </a:solidFill>
              <a:latin typeface="Arial" panose="020B0604020202020204" pitchFamily="34" charset="0"/>
              <a:cs typeface="Arial" panose="020B0604020202020204" pitchFamily="34" charset="0"/>
            </a:endParaRPr>
          </a:p>
          <a:p>
            <a:pPr algn="ctr"/>
            <a:endParaRPr lang="lt-LT" dirty="0"/>
          </a:p>
        </p:txBody>
      </p:sp>
    </p:spTree>
    <p:extLst>
      <p:ext uri="{BB962C8B-B14F-4D97-AF65-F5344CB8AC3E}">
        <p14:creationId xmlns:p14="http://schemas.microsoft.com/office/powerpoint/2010/main" val="181524393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Skaidrės numerio vietos rezervavimo ženklas 1"/>
          <p:cNvSpPr>
            <a:spLocks noGrp="1"/>
          </p:cNvSpPr>
          <p:nvPr>
            <p:ph type="sldNum" sz="quarter" idx="11"/>
          </p:nvPr>
        </p:nvSpPr>
        <p:spPr>
          <a:noFill/>
        </p:spPr>
        <p:txBody>
          <a:bodyPr/>
          <a:lstStyle>
            <a:lvl1pPr>
              <a:lnSpc>
                <a:spcPct val="102000"/>
              </a:lnSpc>
              <a:spcBef>
                <a:spcPts val="8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cs typeface="Lucida Sans Unicode" panose="020B0602030504020204" pitchFamily="34" charset="0"/>
              </a:defRPr>
            </a:lvl1pPr>
            <a:lvl2pPr marL="742950" indent="-285750">
              <a:lnSpc>
                <a:spcPct val="102000"/>
              </a:lnSpc>
              <a:spcBef>
                <a:spcPts val="7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cs typeface="Lucida Sans Unicode" panose="020B0602030504020204" pitchFamily="34" charset="0"/>
              </a:defRPr>
            </a:lvl2pPr>
            <a:lvl3pPr marL="1143000" indent="-228600">
              <a:lnSpc>
                <a:spcPct val="102000"/>
              </a:lnSpc>
              <a:spcBef>
                <a:spcPts val="6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cs typeface="Lucida Sans Unicode" panose="020B0602030504020204" pitchFamily="34" charset="0"/>
              </a:defRPr>
            </a:lvl3pPr>
            <a:lvl4pPr marL="1600200" indent="-228600">
              <a:lnSpc>
                <a:spcPct val="102000"/>
              </a:lnSpc>
              <a:spcBef>
                <a:spcPts val="5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4pPr>
            <a:lvl5pPr marL="2057400" indent="-228600">
              <a:lnSpc>
                <a:spcPct val="102000"/>
              </a:lnSpc>
              <a:spcBef>
                <a:spcPts val="500"/>
              </a:spcBef>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5pPr>
            <a:lvl6pPr marL="25146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6pPr>
            <a:lvl7pPr marL="29718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7pPr>
            <a:lvl8pPr marL="34290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8pPr>
            <a:lvl9pPr marL="3886200" indent="-228600" defTabSz="449263" eaLnBrk="0" fontAlgn="base" hangingPunct="0">
              <a:lnSpc>
                <a:spcPct val="102000"/>
              </a:lnSpc>
              <a:spcBef>
                <a:spcPts val="500"/>
              </a:spcBef>
              <a:spcAft>
                <a:spcPct val="0"/>
              </a:spcAft>
              <a:buClr>
                <a:srgbClr val="000000"/>
              </a:buClr>
              <a:buSzPct val="100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cs typeface="Lucida Sans Unicode" panose="020B0602030504020204" pitchFamily="34" charset="0"/>
              </a:defRPr>
            </a:lvl9pPr>
          </a:lstStyle>
          <a:p>
            <a:pPr>
              <a:lnSpc>
                <a:spcPct val="100000"/>
              </a:lnSpc>
              <a:spcBef>
                <a:spcPct val="0"/>
              </a:spcBef>
              <a:buClr>
                <a:srgbClr val="898989"/>
              </a:buClr>
              <a:buFont typeface="Calibri" panose="020F0502020204030204" pitchFamily="34" charset="0"/>
              <a:buNone/>
            </a:pPr>
            <a:fld id="{0D6D8CB5-0330-4BA5-BB3F-3206D8F8C83F}" type="slidenum">
              <a:rPr lang="en-GB" altLang="lt-LT" sz="1200">
                <a:solidFill>
                  <a:srgbClr val="898989"/>
                </a:solidFill>
              </a:rPr>
              <a:pPr>
                <a:lnSpc>
                  <a:spcPct val="100000"/>
                </a:lnSpc>
                <a:spcBef>
                  <a:spcPct val="0"/>
                </a:spcBef>
                <a:buClr>
                  <a:srgbClr val="898989"/>
                </a:buClr>
                <a:buFont typeface="Calibri" panose="020F0502020204030204" pitchFamily="34" charset="0"/>
                <a:buNone/>
              </a:pPr>
              <a:t>28</a:t>
            </a:fld>
            <a:endParaRPr lang="en-GB" altLang="lt-LT" sz="1200" dirty="0">
              <a:solidFill>
                <a:srgbClr val="898989"/>
              </a:solidFill>
            </a:endParaRPr>
          </a:p>
        </p:txBody>
      </p:sp>
      <p:pic>
        <p:nvPicPr>
          <p:cNvPr id="8" name="Paveikslėlis 7">
            <a:extLst>
              <a:ext uri="{FF2B5EF4-FFF2-40B4-BE49-F238E27FC236}">
                <a16:creationId xmlns:a16="http://schemas.microsoft.com/office/drawing/2014/main" id="{472A2D4E-ABFB-46EC-A89D-114758C974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0" y="0"/>
            <a:ext cx="12192000" cy="1239054"/>
          </a:xfrm>
          <a:prstGeom prst="rect">
            <a:avLst/>
          </a:prstGeom>
        </p:spPr>
      </p:pic>
      <p:sp>
        <p:nvSpPr>
          <p:cNvPr id="14" name="Stačiakampis 13">
            <a:extLst>
              <a:ext uri="{FF2B5EF4-FFF2-40B4-BE49-F238E27FC236}">
                <a16:creationId xmlns:a16="http://schemas.microsoft.com/office/drawing/2014/main" id="{A048F5C8-332D-42A7-87F3-3C447EC8FCC8}"/>
              </a:ext>
            </a:extLst>
          </p:cNvPr>
          <p:cNvSpPr/>
          <p:nvPr/>
        </p:nvSpPr>
        <p:spPr>
          <a:xfrm>
            <a:off x="306865" y="579573"/>
            <a:ext cx="3701654" cy="523220"/>
          </a:xfrm>
          <a:prstGeom prst="rect">
            <a:avLst/>
          </a:prstGeom>
        </p:spPr>
        <p:txBody>
          <a:bodyPr wrap="none">
            <a:spAutoFit/>
          </a:bodyPr>
          <a:lstStyle/>
          <a:p>
            <a:pPr>
              <a:buClr>
                <a:srgbClr val="FC6417"/>
              </a:buClr>
              <a:buSzPct val="130000"/>
              <a:defRPr/>
            </a:pPr>
            <a:r>
              <a:rPr lang="en-US" sz="2800" b="1" dirty="0">
                <a:latin typeface="Arial" panose="020B0604020202020204" pitchFamily="34" charset="0"/>
                <a:cs typeface="Arial" panose="020B0604020202020204" pitchFamily="34" charset="0"/>
              </a:rPr>
              <a:t>2021 met</a:t>
            </a:r>
            <a:r>
              <a:rPr lang="lt-LT" sz="2800" b="1" dirty="0">
                <a:latin typeface="Arial" panose="020B0604020202020204" pitchFamily="34" charset="0"/>
                <a:cs typeface="Arial" panose="020B0604020202020204" pitchFamily="34" charset="0"/>
              </a:rPr>
              <a:t>ų p</a:t>
            </a:r>
            <a:r>
              <a:rPr lang="en-US" sz="2800" b="1" dirty="0" err="1">
                <a:latin typeface="Arial" panose="020B0604020202020204" pitchFamily="34" charset="0"/>
                <a:cs typeface="Arial" panose="020B0604020202020204" pitchFamily="34" charset="0"/>
              </a:rPr>
              <a:t>rioritetai</a:t>
            </a:r>
            <a:endParaRPr lang="en-US" sz="2800" b="1" dirty="0">
              <a:latin typeface="Arial" panose="020B0604020202020204" pitchFamily="34" charset="0"/>
              <a:cs typeface="Arial" panose="020B0604020202020204" pitchFamily="34" charset="0"/>
            </a:endParaRPr>
          </a:p>
        </p:txBody>
      </p:sp>
      <p:sp>
        <p:nvSpPr>
          <p:cNvPr id="10" name="Turinio vietos rezervavimo ženklas 8">
            <a:extLst>
              <a:ext uri="{FF2B5EF4-FFF2-40B4-BE49-F238E27FC236}">
                <a16:creationId xmlns:a16="http://schemas.microsoft.com/office/drawing/2014/main" id="{19BB2DEF-7757-4939-916D-C3980EF25C7C}"/>
              </a:ext>
            </a:extLst>
          </p:cNvPr>
          <p:cNvSpPr txBox="1">
            <a:spLocks/>
          </p:cNvSpPr>
          <p:nvPr/>
        </p:nvSpPr>
        <p:spPr>
          <a:xfrm>
            <a:off x="838199" y="1604241"/>
            <a:ext cx="10804071" cy="462511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endParaRPr lang="lt-LT" sz="2400" b="1" dirty="0"/>
          </a:p>
          <a:p>
            <a:pPr marL="0" indent="0" algn="r">
              <a:buNone/>
            </a:pPr>
            <a:r>
              <a:rPr lang="lt-LT" sz="2400" b="1" dirty="0"/>
              <a:t>				      </a:t>
            </a:r>
          </a:p>
          <a:p>
            <a:pPr marL="0" indent="0" algn="r">
              <a:buNone/>
            </a:pPr>
            <a:endParaRPr lang="lt-LT" sz="2400" b="1" dirty="0"/>
          </a:p>
          <a:p>
            <a:pPr marL="0" indent="0" algn="r">
              <a:buNone/>
            </a:pPr>
            <a:r>
              <a:rPr lang="lt-LT" sz="2400" b="1" dirty="0"/>
              <a:t>Pradedamas įgyvendinti ikimokyklinio ugdymo įstaigų 2021-2024 m. pertvarkos 		                         planas, reorganizuojamos 4 įstaigos</a:t>
            </a:r>
          </a:p>
          <a:p>
            <a:pPr marL="0" indent="0">
              <a:buNone/>
            </a:pPr>
            <a:endParaRPr lang="lt-LT" sz="2400" b="1" dirty="0"/>
          </a:p>
          <a:p>
            <a:pPr marL="0" indent="0">
              <a:buNone/>
            </a:pPr>
            <a:endParaRPr lang="lt-LT" sz="2400" b="1" dirty="0"/>
          </a:p>
          <a:p>
            <a:pPr marL="0" indent="0">
              <a:buNone/>
            </a:pPr>
            <a:endParaRPr lang="lt-LT" sz="2400" b="1" dirty="0"/>
          </a:p>
          <a:p>
            <a:pPr marL="0" indent="0">
              <a:buNone/>
            </a:pPr>
            <a:endParaRPr lang="lt-LT" sz="2400" b="1" dirty="0"/>
          </a:p>
          <a:p>
            <a:pPr marL="0" indent="0" algn="r">
              <a:buNone/>
            </a:pPr>
            <a:r>
              <a:rPr lang="lt-LT" sz="2400" b="1" dirty="0"/>
              <a:t>Programų prieinamumo didinimas sporto centruose ir miesto stadione</a:t>
            </a:r>
          </a:p>
          <a:p>
            <a:pPr marL="0" indent="0">
              <a:buNone/>
            </a:pPr>
            <a:endParaRPr lang="lt-LT" sz="2400" b="1" dirty="0"/>
          </a:p>
          <a:p>
            <a:pPr marL="0" indent="0" algn="r">
              <a:buNone/>
            </a:pPr>
            <a:endParaRPr lang="lt-LT" sz="2400" b="1" dirty="0"/>
          </a:p>
        </p:txBody>
      </p:sp>
      <p:sp>
        <p:nvSpPr>
          <p:cNvPr id="15" name="Rodyklė: dešinėn 6">
            <a:extLst>
              <a:ext uri="{FF2B5EF4-FFF2-40B4-BE49-F238E27FC236}">
                <a16:creationId xmlns:a16="http://schemas.microsoft.com/office/drawing/2014/main" id="{4283246D-EDEB-4C05-8540-054BD89E8078}"/>
              </a:ext>
            </a:extLst>
          </p:cNvPr>
          <p:cNvSpPr/>
          <p:nvPr/>
        </p:nvSpPr>
        <p:spPr>
          <a:xfrm>
            <a:off x="3099706" y="3844015"/>
            <a:ext cx="3667469" cy="1711735"/>
          </a:xfrm>
          <a:prstGeom prst="rightArrow">
            <a:avLst>
              <a:gd name="adj1" fmla="val 53112"/>
              <a:gd name="adj2" fmla="val 50000"/>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b="1" dirty="0">
                <a:solidFill>
                  <a:schemeClr val="tx1">
                    <a:lumMod val="95000"/>
                    <a:lumOff val="5000"/>
                  </a:schemeClr>
                </a:solidFill>
              </a:rPr>
              <a:t>Įtraukiojo sporto ir fizinio aktyvumo skatinimas - 114,0 tūkst. </a:t>
            </a:r>
            <a:r>
              <a:rPr lang="lt-LT" sz="2000" b="1" dirty="0" err="1">
                <a:solidFill>
                  <a:schemeClr val="tx1">
                    <a:lumMod val="95000"/>
                    <a:lumOff val="5000"/>
                  </a:schemeClr>
                </a:solidFill>
              </a:rPr>
              <a:t>Eur</a:t>
            </a:r>
            <a:endParaRPr lang="lt-LT" sz="2000" b="1" dirty="0">
              <a:solidFill>
                <a:schemeClr val="tx1">
                  <a:lumMod val="95000"/>
                  <a:lumOff val="5000"/>
                </a:schemeClr>
              </a:solidFill>
            </a:endParaRPr>
          </a:p>
        </p:txBody>
      </p:sp>
      <p:sp>
        <p:nvSpPr>
          <p:cNvPr id="9" name="Rodyklė: dešinėn 6">
            <a:extLst>
              <a:ext uri="{FF2B5EF4-FFF2-40B4-BE49-F238E27FC236}">
                <a16:creationId xmlns:a16="http://schemas.microsoft.com/office/drawing/2014/main" id="{4283246D-EDEB-4C05-8540-054BD89E8078}"/>
              </a:ext>
            </a:extLst>
          </p:cNvPr>
          <p:cNvSpPr/>
          <p:nvPr/>
        </p:nvSpPr>
        <p:spPr>
          <a:xfrm>
            <a:off x="3165891" y="1234909"/>
            <a:ext cx="3667469" cy="1711735"/>
          </a:xfrm>
          <a:prstGeom prst="rightArrow">
            <a:avLst>
              <a:gd name="adj1" fmla="val 53112"/>
              <a:gd name="adj2" fmla="val 50000"/>
            </a:avLst>
          </a:prstGeom>
          <a:solidFill>
            <a:srgbClr val="FEB5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b="1" kern="0" dirty="0">
                <a:solidFill>
                  <a:schemeClr val="tx1"/>
                </a:solidFill>
                <a:latin typeface="Arial" panose="020B0604020202020204" pitchFamily="34" charset="0"/>
                <a:cs typeface="Arial" panose="020B0604020202020204" pitchFamily="34" charset="0"/>
              </a:rPr>
              <a:t>Švietimo įstaigų valdymo efektyvumas ir racionalus biudžeto lėšų naudojimas</a:t>
            </a:r>
            <a:endParaRPr lang="lt-LT" dirty="0"/>
          </a:p>
        </p:txBody>
      </p:sp>
    </p:spTree>
    <p:extLst>
      <p:ext uri="{BB962C8B-B14F-4D97-AF65-F5344CB8AC3E}">
        <p14:creationId xmlns:p14="http://schemas.microsoft.com/office/powerpoint/2010/main" val="369796438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7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2" name="TextBox 1">
            <a:extLst>
              <a:ext uri="{FF2B5EF4-FFF2-40B4-BE49-F238E27FC236}">
                <a16:creationId xmlns:a16="http://schemas.microsoft.com/office/drawing/2014/main" id="{A56DD927-1534-4F9D-8CC1-6B59A206FC5E}"/>
              </a:ext>
            </a:extLst>
          </p:cNvPr>
          <p:cNvSpPr txBox="1"/>
          <p:nvPr/>
        </p:nvSpPr>
        <p:spPr>
          <a:xfrm>
            <a:off x="536291" y="1439284"/>
            <a:ext cx="11443025" cy="1631216"/>
          </a:xfrm>
          <a:prstGeom prst="rect">
            <a:avLst/>
          </a:prstGeom>
          <a:noFill/>
        </p:spPr>
        <p:txBody>
          <a:bodyPr wrap="square" rtlCol="0">
            <a:spAutoFit/>
          </a:bodyPr>
          <a:lstStyle/>
          <a:p>
            <a:pPr marL="342900" indent="-342900">
              <a:buSzPct val="150000"/>
              <a:buBlip>
                <a:blip r:embed="rId3"/>
              </a:buBlip>
              <a:defRPr sz="1400" b="0" i="0" u="none" strike="noStrike" kern="1200" spc="0" baseline="0">
                <a:solidFill>
                  <a:prstClr val="black">
                    <a:lumMod val="65000"/>
                    <a:lumOff val="35000"/>
                  </a:prstClr>
                </a:solidFill>
                <a:latin typeface="+mn-lt"/>
                <a:ea typeface="+mn-ea"/>
                <a:cs typeface="+mn-cs"/>
              </a:defRPr>
            </a:pPr>
            <a:r>
              <a:rPr lang="lt-LT" sz="2400" dirty="0"/>
              <a:t>20</a:t>
            </a:r>
            <a:r>
              <a:rPr lang="en-US" sz="2400" dirty="0"/>
              <a:t>20</a:t>
            </a:r>
            <a:r>
              <a:rPr lang="lt-LT" sz="2400" dirty="0"/>
              <a:t> metų biudžeto pajamų vykdymas buvo </a:t>
            </a:r>
            <a:r>
              <a:rPr lang="en-US" sz="2400" dirty="0"/>
              <a:t>28,8</a:t>
            </a:r>
            <a:r>
              <a:rPr lang="lt-LT" sz="2400" dirty="0"/>
              <a:t> proc. didesnis nei 201</a:t>
            </a:r>
            <a:r>
              <a:rPr lang="en-US" sz="2400" dirty="0"/>
              <a:t>8</a:t>
            </a:r>
            <a:r>
              <a:rPr lang="lt-LT" sz="2400" dirty="0"/>
              <a:t> m.</a:t>
            </a:r>
            <a:r>
              <a:rPr lang="en-US" sz="2400" dirty="0"/>
              <a:t>;</a:t>
            </a:r>
            <a:endParaRPr lang="lt-LT" sz="2400" dirty="0"/>
          </a:p>
          <a:p>
            <a:pPr marL="342900" indent="-342900">
              <a:buSzPct val="150000"/>
              <a:buBlip>
                <a:blip r:embed="rId3"/>
              </a:buBlip>
              <a:defRPr sz="1400" b="0" i="0" u="none" strike="noStrike" kern="1200" spc="0" baseline="0">
                <a:solidFill>
                  <a:prstClr val="black">
                    <a:lumMod val="65000"/>
                    <a:lumOff val="35000"/>
                  </a:prstClr>
                </a:solidFill>
                <a:latin typeface="+mn-lt"/>
                <a:ea typeface="+mn-ea"/>
                <a:cs typeface="+mn-cs"/>
              </a:defRPr>
            </a:pPr>
            <a:r>
              <a:rPr lang="lt-LT" sz="2400" dirty="0"/>
              <a:t>Pagrindinė biudžeto augimo priežastis – savivaldybės biudžeto pajamų iš dotacijų didėjimas.</a:t>
            </a:r>
          </a:p>
          <a:p>
            <a:pPr>
              <a:buSzPct val="150000"/>
            </a:pPr>
            <a:endParaRPr lang="en-US" sz="2800" dirty="0"/>
          </a:p>
        </p:txBody>
      </p:sp>
      <p:sp>
        <p:nvSpPr>
          <p:cNvPr id="6" name="TextBox 5">
            <a:extLst>
              <a:ext uri="{FF2B5EF4-FFF2-40B4-BE49-F238E27FC236}">
                <a16:creationId xmlns:a16="http://schemas.microsoft.com/office/drawing/2014/main" id="{F8FEC40A-024D-4E3A-B49B-0700E6C56322}"/>
              </a:ext>
            </a:extLst>
          </p:cNvPr>
          <p:cNvSpPr txBox="1"/>
          <p:nvPr/>
        </p:nvSpPr>
        <p:spPr>
          <a:xfrm>
            <a:off x="1114095" y="483476"/>
            <a:ext cx="6096001" cy="584775"/>
          </a:xfrm>
          <a:prstGeom prst="rect">
            <a:avLst/>
          </a:prstGeom>
          <a:noFill/>
        </p:spPr>
        <p:txBody>
          <a:bodyPr wrap="square" rtlCol="0">
            <a:spAutoFit/>
          </a:bodyPr>
          <a:lstStyle/>
          <a:p>
            <a:r>
              <a:rPr lang="lt-LT" sz="3200" b="1" dirty="0"/>
              <a:t>Finansų valdymas</a:t>
            </a:r>
          </a:p>
        </p:txBody>
      </p:sp>
      <p:graphicFrame>
        <p:nvGraphicFramePr>
          <p:cNvPr id="8" name="Diagrama 7">
            <a:extLst>
              <a:ext uri="{FF2B5EF4-FFF2-40B4-BE49-F238E27FC236}">
                <a16:creationId xmlns:a16="http://schemas.microsoft.com/office/drawing/2014/main" id="{8653D241-64CD-43CB-B824-F4D52B995C8D}"/>
              </a:ext>
            </a:extLst>
          </p:cNvPr>
          <p:cNvGraphicFramePr>
            <a:graphicFrameLocks/>
          </p:cNvGraphicFramePr>
          <p:nvPr>
            <p:extLst>
              <p:ext uri="{D42A27DB-BD31-4B8C-83A1-F6EECF244321}">
                <p14:modId xmlns:p14="http://schemas.microsoft.com/office/powerpoint/2010/main" val="451789698"/>
              </p:ext>
            </p:extLst>
          </p:nvPr>
        </p:nvGraphicFramePr>
        <p:xfrm>
          <a:off x="2836506" y="2701679"/>
          <a:ext cx="6885991" cy="377376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36975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7" name="TextBox 6">
            <a:extLst>
              <a:ext uri="{FF2B5EF4-FFF2-40B4-BE49-F238E27FC236}">
                <a16:creationId xmlns:a16="http://schemas.microsoft.com/office/drawing/2014/main" id="{5E405D1A-A0D4-4BB2-BED0-ABB93633A059}"/>
              </a:ext>
            </a:extLst>
          </p:cNvPr>
          <p:cNvSpPr txBox="1"/>
          <p:nvPr/>
        </p:nvSpPr>
        <p:spPr>
          <a:xfrm>
            <a:off x="423629" y="452046"/>
            <a:ext cx="6096001" cy="584775"/>
          </a:xfrm>
          <a:prstGeom prst="rect">
            <a:avLst/>
          </a:prstGeom>
          <a:noFill/>
        </p:spPr>
        <p:txBody>
          <a:bodyPr wrap="square" rtlCol="0">
            <a:spAutoFit/>
          </a:bodyPr>
          <a:lstStyle/>
          <a:p>
            <a:r>
              <a:rPr lang="lt-LT" sz="3200" b="1" dirty="0"/>
              <a:t>Problemos</a:t>
            </a:r>
          </a:p>
        </p:txBody>
      </p:sp>
      <p:sp>
        <p:nvSpPr>
          <p:cNvPr id="8" name="TextBox 7">
            <a:extLst>
              <a:ext uri="{FF2B5EF4-FFF2-40B4-BE49-F238E27FC236}">
                <a16:creationId xmlns:a16="http://schemas.microsoft.com/office/drawing/2014/main" id="{0BDD4EA8-BC83-467A-B2D8-A7DF2A653D41}"/>
              </a:ext>
            </a:extLst>
          </p:cNvPr>
          <p:cNvSpPr txBox="1"/>
          <p:nvPr/>
        </p:nvSpPr>
        <p:spPr>
          <a:xfrm>
            <a:off x="261257" y="1348800"/>
            <a:ext cx="11700588" cy="5170646"/>
          </a:xfrm>
          <a:prstGeom prst="rect">
            <a:avLst/>
          </a:prstGeom>
          <a:noFill/>
        </p:spPr>
        <p:txBody>
          <a:bodyPr wrap="square" rtlCol="0">
            <a:spAutoFit/>
          </a:bodyPr>
          <a:lstStyle/>
          <a:p>
            <a:pPr marL="342900" indent="-342900" algn="just">
              <a:buSzPct val="150000"/>
              <a:buBlip>
                <a:blip r:embed="rId3"/>
              </a:buBlip>
            </a:pPr>
            <a:r>
              <a:rPr lang="en-GB" sz="2200" dirty="0">
                <a:solidFill>
                  <a:srgbClr val="262626"/>
                </a:solidFill>
                <a:effectLst/>
                <a:ea typeface="Times New Roman" panose="02020603050405020304" pitchFamily="18" charset="0"/>
              </a:rPr>
              <a:t>Šiaulių </a:t>
            </a:r>
            <a:r>
              <a:rPr lang="lt-LT" sz="2200" dirty="0">
                <a:solidFill>
                  <a:srgbClr val="262626"/>
                </a:solidFill>
                <a:effectLst/>
                <a:ea typeface="Times New Roman" panose="02020603050405020304" pitchFamily="18" charset="0"/>
              </a:rPr>
              <a:t>oro uoste infrastruktūros įrengimo projektas nebuvo užbaigtas </a:t>
            </a:r>
            <a:r>
              <a:rPr lang="en-GB" sz="2200" dirty="0">
                <a:solidFill>
                  <a:srgbClr val="262626"/>
                </a:solidFill>
                <a:effectLst/>
                <a:ea typeface="Times New Roman" panose="02020603050405020304" pitchFamily="18" charset="0"/>
              </a:rPr>
              <a:t>visa </a:t>
            </a:r>
            <a:r>
              <a:rPr lang="lt-LT" sz="2200" dirty="0">
                <a:solidFill>
                  <a:srgbClr val="262626"/>
                </a:solidFill>
                <a:effectLst/>
                <a:ea typeface="Times New Roman" panose="02020603050405020304" pitchFamily="18" charset="0"/>
              </a:rPr>
              <a:t>apimtimi;</a:t>
            </a:r>
          </a:p>
          <a:p>
            <a:pPr marL="342900" indent="-342900" algn="just">
              <a:buSzPct val="150000"/>
              <a:buBlip>
                <a:blip r:embed="rId3"/>
              </a:buBlip>
            </a:pPr>
            <a:r>
              <a:rPr lang="lt-LT" sz="2200" dirty="0">
                <a:solidFill>
                  <a:srgbClr val="262626"/>
                </a:solidFill>
                <a:ea typeface="Times New Roman" panose="02020603050405020304" pitchFamily="18" charset="0"/>
              </a:rPr>
              <a:t>n</a:t>
            </a:r>
            <a:r>
              <a:rPr lang="lt-LT" sz="2200" dirty="0">
                <a:solidFill>
                  <a:srgbClr val="262626"/>
                </a:solidFill>
                <a:effectLst/>
                <a:ea typeface="Times New Roman" panose="02020603050405020304" pitchFamily="18" charset="0"/>
              </a:rPr>
              <a:t>epasiektas proveržis kontroliuojant </a:t>
            </a:r>
            <a:r>
              <a:rPr lang="en-GB" sz="2200" dirty="0">
                <a:solidFill>
                  <a:srgbClr val="262626"/>
                </a:solidFill>
                <a:effectLst/>
                <a:ea typeface="Times New Roman" panose="02020603050405020304" pitchFamily="18" charset="0"/>
              </a:rPr>
              <a:t>Šiaulių miesto </a:t>
            </a:r>
            <a:r>
              <a:rPr lang="lt-LT" sz="2200" dirty="0">
                <a:solidFill>
                  <a:srgbClr val="262626"/>
                </a:solidFill>
                <a:effectLst/>
                <a:ea typeface="Times New Roman" panose="02020603050405020304" pitchFamily="18" charset="0"/>
              </a:rPr>
              <a:t>daugiabučių namų administratorių veiklas </a:t>
            </a:r>
            <a:r>
              <a:rPr lang="en-GB" sz="2200" dirty="0">
                <a:solidFill>
                  <a:srgbClr val="262626"/>
                </a:solidFill>
                <a:effectLst/>
                <a:ea typeface="Times New Roman" panose="02020603050405020304" pitchFamily="18" charset="0"/>
              </a:rPr>
              <a:t>(vis </a:t>
            </a:r>
            <a:r>
              <a:rPr lang="lt-LT" sz="2200" dirty="0">
                <a:solidFill>
                  <a:srgbClr val="262626"/>
                </a:solidFill>
                <a:effectLst/>
                <a:ea typeface="Times New Roman" panose="02020603050405020304" pitchFamily="18" charset="0"/>
              </a:rPr>
              <a:t>dar sulaukiama ganėtinai nemažai priekaištų ir nusiskundimų dėl administratorių</a:t>
            </a:r>
            <a:r>
              <a:rPr lang="en-GB" sz="2200" dirty="0">
                <a:solidFill>
                  <a:srgbClr val="262626"/>
                </a:solidFill>
                <a:effectLst/>
                <a:ea typeface="Times New Roman" panose="02020603050405020304" pitchFamily="18" charset="0"/>
              </a:rPr>
              <a:t> veiklos)</a:t>
            </a:r>
            <a:r>
              <a:rPr lang="lt-LT" sz="2200" dirty="0">
                <a:solidFill>
                  <a:srgbClr val="262626"/>
                </a:solidFill>
                <a:effectLst/>
                <a:ea typeface="Times New Roman" panose="02020603050405020304" pitchFamily="18" charset="0"/>
              </a:rPr>
              <a:t>;</a:t>
            </a:r>
            <a:endParaRPr lang="lt-LT" sz="2200" dirty="0">
              <a:effectLst/>
              <a:ea typeface="Times New Roman" panose="02020603050405020304" pitchFamily="18" charset="0"/>
            </a:endParaRPr>
          </a:p>
          <a:p>
            <a:pPr marL="342900" indent="-342900" algn="just">
              <a:buSzPct val="150000"/>
              <a:buBlip>
                <a:blip r:embed="rId3"/>
              </a:buBlip>
            </a:pPr>
            <a:r>
              <a:rPr lang="lt-LT" sz="2200" dirty="0">
                <a:solidFill>
                  <a:srgbClr val="262626"/>
                </a:solidFill>
                <a:effectLst/>
                <a:ea typeface="Times New Roman" panose="02020603050405020304" pitchFamily="18" charset="0"/>
              </a:rPr>
              <a:t>s</a:t>
            </a:r>
            <a:r>
              <a:rPr lang="lt-LT" sz="2200" dirty="0">
                <a:solidFill>
                  <a:srgbClr val="050505"/>
                </a:solidFill>
                <a:effectLst/>
                <a:ea typeface="Times New Roman" panose="02020603050405020304" pitchFamily="18" charset="0"/>
              </a:rPr>
              <a:t>unkiai buvo įgyvendinamas pusiau požeminių konteinerių įrengimo projektas</a:t>
            </a:r>
            <a:r>
              <a:rPr lang="lt-LT" sz="2200" dirty="0">
                <a:solidFill>
                  <a:srgbClr val="050505"/>
                </a:solidFill>
                <a:ea typeface="Times New Roman" panose="02020603050405020304" pitchFamily="18" charset="0"/>
              </a:rPr>
              <a:t>, nes pats p</a:t>
            </a:r>
            <a:r>
              <a:rPr lang="lt-LT" sz="2200" dirty="0">
                <a:solidFill>
                  <a:srgbClr val="050505"/>
                </a:solidFill>
                <a:effectLst/>
                <a:ea typeface="Times New Roman" panose="02020603050405020304" pitchFamily="18" charset="0"/>
              </a:rPr>
              <a:t>rojektas yra labai sudėtingas dėl skirtingų interesų derinimo (</a:t>
            </a:r>
            <a:r>
              <a:rPr lang="lt-LT" sz="2200" dirty="0" err="1">
                <a:solidFill>
                  <a:srgbClr val="050505"/>
                </a:solidFill>
                <a:effectLst/>
                <a:ea typeface="Times New Roman" panose="02020603050405020304" pitchFamily="18" charset="0"/>
              </a:rPr>
              <a:t>ats</a:t>
            </a:r>
            <a:r>
              <a:rPr lang="en-US" sz="2200" dirty="0">
                <a:solidFill>
                  <a:srgbClr val="050505"/>
                </a:solidFill>
                <a:effectLst/>
                <a:ea typeface="Times New Roman" panose="02020603050405020304" pitchFamily="18" charset="0"/>
              </a:rPr>
              <a:t>t</a:t>
            </a:r>
            <a:r>
              <a:rPr lang="lt-LT" sz="2200" dirty="0" err="1">
                <a:solidFill>
                  <a:srgbClr val="050505"/>
                </a:solidFill>
                <a:effectLst/>
                <a:ea typeface="Times New Roman" panose="02020603050405020304" pitchFamily="18" charset="0"/>
              </a:rPr>
              <a:t>umai</a:t>
            </a:r>
            <a:r>
              <a:rPr lang="lt-LT" sz="2200" dirty="0">
                <a:solidFill>
                  <a:srgbClr val="050505"/>
                </a:solidFill>
                <a:effectLst/>
                <a:ea typeface="Times New Roman" panose="02020603050405020304" pitchFamily="18" charset="0"/>
              </a:rPr>
              <a:t> iki langų, iki vaikų žaidimo aikštelių, nuo įvažiavimų, nuo požeminių tinklų ir </a:t>
            </a:r>
            <a:r>
              <a:rPr lang="en-GB" sz="2200" dirty="0">
                <a:solidFill>
                  <a:srgbClr val="050505"/>
                </a:solidFill>
                <a:effectLst/>
                <a:ea typeface="Times New Roman" panose="02020603050405020304" pitchFamily="18" charset="0"/>
              </a:rPr>
              <a:t>t</a:t>
            </a:r>
            <a:r>
              <a:rPr lang="lt-LT" sz="2200" dirty="0">
                <a:solidFill>
                  <a:srgbClr val="050505"/>
                </a:solidFill>
                <a:effectLst/>
                <a:ea typeface="Times New Roman" panose="02020603050405020304" pitchFamily="18" charset="0"/>
              </a:rPr>
              <a:t>. </a:t>
            </a:r>
            <a:r>
              <a:rPr lang="en-GB" sz="2200" dirty="0">
                <a:solidFill>
                  <a:srgbClr val="050505"/>
                </a:solidFill>
                <a:effectLst/>
                <a:ea typeface="Times New Roman" panose="02020603050405020304" pitchFamily="18" charset="0"/>
              </a:rPr>
              <a:t>t.)</a:t>
            </a:r>
            <a:r>
              <a:rPr lang="lt-LT" sz="2200" dirty="0">
                <a:solidFill>
                  <a:srgbClr val="050505"/>
                </a:solidFill>
                <a:effectLst/>
                <a:ea typeface="Times New Roman" panose="02020603050405020304" pitchFamily="18" charset="0"/>
              </a:rPr>
              <a:t>;</a:t>
            </a:r>
          </a:p>
          <a:p>
            <a:pPr marL="342900" indent="-342900" algn="just">
              <a:buSzPct val="150000"/>
              <a:buBlip>
                <a:blip r:embed="rId3"/>
              </a:buBlip>
            </a:pPr>
            <a:r>
              <a:rPr lang="lt-LT" sz="2200" dirty="0">
                <a:solidFill>
                  <a:srgbClr val="262626"/>
                </a:solidFill>
                <a:effectLst/>
                <a:ea typeface="Times New Roman" panose="02020603050405020304" pitchFamily="18" charset="0"/>
              </a:rPr>
              <a:t>vėlavo </a:t>
            </a:r>
            <a:r>
              <a:rPr lang="lt-LT" sz="2200" dirty="0">
                <a:solidFill>
                  <a:srgbClr val="262626"/>
                </a:solidFill>
                <a:ea typeface="Times New Roman" panose="02020603050405020304" pitchFamily="18" charset="0"/>
              </a:rPr>
              <a:t>Žemaitės viaduko rangos darbai, Rasos ir Tiesos gatvių projektavimas</a:t>
            </a:r>
            <a:r>
              <a:rPr lang="en-GB" sz="2200" dirty="0">
                <a:solidFill>
                  <a:srgbClr val="262626"/>
                </a:solidFill>
                <a:ea typeface="Times New Roman" panose="02020603050405020304" pitchFamily="18" charset="0"/>
              </a:rPr>
              <a:t>;</a:t>
            </a:r>
            <a:r>
              <a:rPr lang="lt-LT" sz="2200" dirty="0">
                <a:solidFill>
                  <a:srgbClr val="262626"/>
                </a:solidFill>
                <a:ea typeface="Times New Roman" panose="02020603050405020304" pitchFamily="18" charset="0"/>
              </a:rPr>
              <a:t> </a:t>
            </a:r>
          </a:p>
          <a:p>
            <a:pPr marL="342900" indent="-342900" algn="just">
              <a:buSzPct val="150000"/>
              <a:buBlip>
                <a:blip r:embed="rId3"/>
              </a:buBlip>
            </a:pPr>
            <a:r>
              <a:rPr lang="lt-LT" sz="2200" dirty="0">
                <a:solidFill>
                  <a:srgbClr val="262626"/>
                </a:solidFill>
                <a:ea typeface="Times New Roman" panose="02020603050405020304" pitchFamily="18" charset="0"/>
              </a:rPr>
              <a:t>atsiliekama su naujų dviračių takų ar jų jungčių įrengimu bei dangų atnaujinimu;</a:t>
            </a:r>
          </a:p>
          <a:p>
            <a:pPr marL="342900" indent="-342900" algn="just">
              <a:buSzPct val="150000"/>
              <a:buBlip>
                <a:blip r:embed="rId3"/>
              </a:buBlip>
            </a:pPr>
            <a:r>
              <a:rPr lang="lt-LT" sz="2200" dirty="0">
                <a:solidFill>
                  <a:srgbClr val="262626"/>
                </a:solidFill>
                <a:ea typeface="Times New Roman" panose="02020603050405020304" pitchFamily="18" charset="0"/>
              </a:rPr>
              <a:t>nepasiekti Judumo plane numatyti rodikliai;</a:t>
            </a:r>
          </a:p>
          <a:p>
            <a:pPr marL="342900" indent="-342900" algn="just">
              <a:buSzPct val="150000"/>
              <a:buBlip>
                <a:blip r:embed="rId3"/>
              </a:buBlip>
            </a:pPr>
            <a:r>
              <a:rPr lang="lt-LT" sz="2200" dirty="0">
                <a:solidFill>
                  <a:srgbClr val="262626"/>
                </a:solidFill>
                <a:effectLst/>
                <a:ea typeface="Times New Roman" panose="02020603050405020304" pitchFamily="18" charset="0"/>
              </a:rPr>
              <a:t>laukiančių ilgalaikės socialinės globos institucijoje skaičius sumažėjo 9,5 proc. Poreikis buvo nepatenkintas, nes trūksta vietų ilgalaikės socialinės globos įstaigose;</a:t>
            </a:r>
          </a:p>
          <a:p>
            <a:pPr marL="342900" indent="-342900" algn="just">
              <a:buSzPct val="150000"/>
              <a:buBlip>
                <a:blip r:embed="rId3"/>
              </a:buBlip>
            </a:pPr>
            <a:r>
              <a:rPr lang="lt-LT" sz="2200" dirty="0">
                <a:solidFill>
                  <a:srgbClr val="262626"/>
                </a:solidFill>
                <a:ea typeface="Times New Roman" panose="02020603050405020304" pitchFamily="18" charset="0"/>
              </a:rPr>
              <a:t>nebaigti laikino apgyvendinimo tarnybos (Tiesos </a:t>
            </a:r>
            <a:r>
              <a:rPr lang="en-GB" sz="2200" dirty="0">
                <a:solidFill>
                  <a:srgbClr val="262626"/>
                </a:solidFill>
                <a:ea typeface="Times New Roman" panose="02020603050405020304" pitchFamily="18" charset="0"/>
              </a:rPr>
              <a:t>g. 3) </a:t>
            </a:r>
            <a:r>
              <a:rPr lang="lt-LT" sz="2200" dirty="0">
                <a:solidFill>
                  <a:srgbClr val="262626"/>
                </a:solidFill>
                <a:ea typeface="Times New Roman" panose="02020603050405020304" pitchFamily="18" charset="0"/>
              </a:rPr>
              <a:t>pastato remonto ir pritaikymo apgyvendinimui darbai;</a:t>
            </a:r>
          </a:p>
          <a:p>
            <a:pPr marL="342900" indent="-342900" algn="just">
              <a:buSzPct val="150000"/>
              <a:buBlip>
                <a:blip r:embed="rId3"/>
              </a:buBlip>
            </a:pPr>
            <a:r>
              <a:rPr lang="lt-LT" sz="2200" dirty="0">
                <a:solidFill>
                  <a:srgbClr val="262626"/>
                </a:solidFill>
                <a:ea typeface="Times New Roman" panose="02020603050405020304" pitchFamily="18" charset="0"/>
              </a:rPr>
              <a:t>nepradėti laikino </a:t>
            </a:r>
            <a:r>
              <a:rPr lang="lt-LT" sz="2200" dirty="0" err="1">
                <a:solidFill>
                  <a:srgbClr val="262626"/>
                </a:solidFill>
                <a:ea typeface="Times New Roman" panose="02020603050405020304" pitchFamily="18" charset="0"/>
              </a:rPr>
              <a:t>apnakvindinimo</a:t>
            </a:r>
            <a:r>
              <a:rPr lang="lt-LT" sz="2200" dirty="0">
                <a:solidFill>
                  <a:srgbClr val="262626"/>
                </a:solidFill>
                <a:ea typeface="Times New Roman" panose="02020603050405020304" pitchFamily="18" charset="0"/>
              </a:rPr>
              <a:t> (Kauno g. 6) pastatų remonto ir pritaikymo laikino </a:t>
            </a:r>
            <a:r>
              <a:rPr lang="lt-LT" sz="2200" dirty="0" err="1">
                <a:solidFill>
                  <a:srgbClr val="262626"/>
                </a:solidFill>
                <a:ea typeface="Times New Roman" panose="02020603050405020304" pitchFamily="18" charset="0"/>
              </a:rPr>
              <a:t>apnakvindinimo</a:t>
            </a:r>
            <a:r>
              <a:rPr lang="lt-LT" sz="2200" dirty="0">
                <a:solidFill>
                  <a:srgbClr val="262626"/>
                </a:solidFill>
                <a:ea typeface="Times New Roman" panose="02020603050405020304" pitchFamily="18" charset="0"/>
              </a:rPr>
              <a:t> paslaugoms darbai.</a:t>
            </a:r>
            <a:endParaRPr lang="en-US" sz="2200" dirty="0"/>
          </a:p>
        </p:txBody>
      </p:sp>
    </p:spTree>
    <p:extLst>
      <p:ext uri="{BB962C8B-B14F-4D97-AF65-F5344CB8AC3E}">
        <p14:creationId xmlns:p14="http://schemas.microsoft.com/office/powerpoint/2010/main" val="3543482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7" name="TextBox 6">
            <a:extLst>
              <a:ext uri="{FF2B5EF4-FFF2-40B4-BE49-F238E27FC236}">
                <a16:creationId xmlns:a16="http://schemas.microsoft.com/office/drawing/2014/main" id="{5E405D1A-A0D4-4BB2-BED0-ABB93633A059}"/>
              </a:ext>
            </a:extLst>
          </p:cNvPr>
          <p:cNvSpPr txBox="1"/>
          <p:nvPr/>
        </p:nvSpPr>
        <p:spPr>
          <a:xfrm>
            <a:off x="348985" y="536022"/>
            <a:ext cx="6096001" cy="584775"/>
          </a:xfrm>
          <a:prstGeom prst="rect">
            <a:avLst/>
          </a:prstGeom>
          <a:noFill/>
        </p:spPr>
        <p:txBody>
          <a:bodyPr wrap="square" rtlCol="0">
            <a:spAutoFit/>
          </a:bodyPr>
          <a:lstStyle/>
          <a:p>
            <a:r>
              <a:rPr lang="en-US" sz="3200" b="1" dirty="0" err="1"/>
              <a:t>Nepanaudotos</a:t>
            </a:r>
            <a:r>
              <a:rPr lang="en-US" sz="3200" b="1" dirty="0"/>
              <a:t> </a:t>
            </a:r>
            <a:r>
              <a:rPr lang="lt-LT" sz="3200" b="1" dirty="0"/>
              <a:t>lėšos</a:t>
            </a:r>
          </a:p>
        </p:txBody>
      </p:sp>
      <p:graphicFrame>
        <p:nvGraphicFramePr>
          <p:cNvPr id="9" name="Lentelė 8">
            <a:extLst>
              <a:ext uri="{FF2B5EF4-FFF2-40B4-BE49-F238E27FC236}">
                <a16:creationId xmlns:a16="http://schemas.microsoft.com/office/drawing/2014/main" id="{895740F2-6B03-4C1D-92BB-93D413E90A6F}"/>
              </a:ext>
            </a:extLst>
          </p:cNvPr>
          <p:cNvGraphicFramePr>
            <a:graphicFrameLocks noGrp="1"/>
          </p:cNvGraphicFramePr>
          <p:nvPr/>
        </p:nvGraphicFramePr>
        <p:xfrm>
          <a:off x="1026368" y="1369850"/>
          <a:ext cx="9815804" cy="5081802"/>
        </p:xfrm>
        <a:graphic>
          <a:graphicData uri="http://schemas.openxmlformats.org/drawingml/2006/table">
            <a:tbl>
              <a:tblPr firstRow="1" bandRow="1">
                <a:tableStyleId>{00A15C55-8517-42AA-B614-E9B94910E393}</a:tableStyleId>
              </a:tblPr>
              <a:tblGrid>
                <a:gridCol w="7630892">
                  <a:extLst>
                    <a:ext uri="{9D8B030D-6E8A-4147-A177-3AD203B41FA5}">
                      <a16:colId xmlns:a16="http://schemas.microsoft.com/office/drawing/2014/main" val="2987148771"/>
                    </a:ext>
                  </a:extLst>
                </a:gridCol>
                <a:gridCol w="2184912">
                  <a:extLst>
                    <a:ext uri="{9D8B030D-6E8A-4147-A177-3AD203B41FA5}">
                      <a16:colId xmlns:a16="http://schemas.microsoft.com/office/drawing/2014/main" val="28440363"/>
                    </a:ext>
                  </a:extLst>
                </a:gridCol>
              </a:tblGrid>
              <a:tr h="291566">
                <a:tc>
                  <a:txBody>
                    <a:bodyPr/>
                    <a:lstStyle/>
                    <a:p>
                      <a:pPr algn="ctr" fontAlgn="ctr"/>
                      <a:r>
                        <a:rPr lang="lt-LT" sz="2000" u="none" strike="noStrike" dirty="0">
                          <a:effectLst/>
                        </a:rPr>
                        <a:t>Lėšų likučių pavadinimas</a:t>
                      </a:r>
                      <a:endParaRPr lang="lt-LT" sz="20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lt-LT" sz="2000" u="none" strike="noStrike">
                          <a:effectLst/>
                        </a:rPr>
                        <a:t>Iš viso</a:t>
                      </a:r>
                      <a:endParaRPr lang="lt-LT" sz="2000" b="1"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1436310728"/>
                  </a:ext>
                </a:extLst>
              </a:tr>
              <a:tr h="369113">
                <a:tc>
                  <a:txBody>
                    <a:bodyPr/>
                    <a:lstStyle/>
                    <a:p>
                      <a:pPr algn="l" fontAlgn="ctr"/>
                      <a:r>
                        <a:rPr lang="lt-LT" sz="2000" u="none" strike="noStrike" dirty="0">
                          <a:effectLst/>
                        </a:rPr>
                        <a:t>Apyvartos lėšų likutis iš viso, tūkst. EUR </a:t>
                      </a:r>
                      <a:endParaRPr lang="lt-LT" sz="2000" b="1"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lt-LT" sz="2000" u="none" strike="noStrike">
                          <a:effectLst/>
                        </a:rPr>
                        <a:t>16 250,0</a:t>
                      </a:r>
                      <a:endParaRPr lang="lt-LT" sz="2000" b="1"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3835604131"/>
                  </a:ext>
                </a:extLst>
              </a:tr>
              <a:tr h="291566">
                <a:tc>
                  <a:txBody>
                    <a:bodyPr/>
                    <a:lstStyle/>
                    <a:p>
                      <a:pPr algn="l" fontAlgn="b"/>
                      <a:r>
                        <a:rPr lang="lt-LT" sz="2000" u="none" strike="noStrike" dirty="0">
                          <a:effectLst/>
                        </a:rPr>
                        <a:t>Tikslinės paskirties, tame skaičiuje:</a:t>
                      </a:r>
                      <a:endParaRPr lang="lt-LT" sz="20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l" fontAlgn="b"/>
                      <a:r>
                        <a:rPr lang="lt-LT" sz="2000" u="none" strike="noStrike">
                          <a:effectLst/>
                        </a:rPr>
                        <a:t>4 451,4</a:t>
                      </a:r>
                      <a:endParaRPr lang="lt-LT" sz="2000" b="1"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4228306845"/>
                  </a:ext>
                </a:extLst>
              </a:tr>
              <a:tr h="291566">
                <a:tc>
                  <a:txBody>
                    <a:bodyPr/>
                    <a:lstStyle/>
                    <a:p>
                      <a:pPr algn="r" fontAlgn="b"/>
                      <a:r>
                        <a:rPr lang="lt-LT" sz="2000" i="1" u="none" strike="noStrike" dirty="0">
                          <a:effectLst/>
                        </a:rPr>
                        <a:t>        biudžetinių įstaigų pajamų lėšų likučiai</a:t>
                      </a:r>
                      <a:endParaRPr lang="lt-LT" sz="2000" b="0" i="1"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b"/>
                      <a:r>
                        <a:rPr lang="lt-LT" sz="2000" i="1" u="none" strike="noStrike" dirty="0">
                          <a:effectLst/>
                        </a:rPr>
                        <a:t>533,2</a:t>
                      </a:r>
                      <a:endParaRPr lang="lt-LT" sz="2000" b="0" i="1"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424333181"/>
                  </a:ext>
                </a:extLst>
              </a:tr>
              <a:tr h="462622">
                <a:tc>
                  <a:txBody>
                    <a:bodyPr/>
                    <a:lstStyle/>
                    <a:p>
                      <a:pPr algn="r" fontAlgn="b"/>
                      <a:r>
                        <a:rPr lang="lt-LT" sz="2000" i="1" u="none" strike="noStrike" dirty="0">
                          <a:effectLst/>
                        </a:rPr>
                        <a:t>        lėšų likučiai (įplaukos/pervedimas iš VB) už parduotą žemę </a:t>
                      </a:r>
                      <a:endParaRPr lang="lt-LT" sz="2000" b="0" i="1"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ctr"/>
                      <a:r>
                        <a:rPr lang="lt-LT" sz="2000" i="1" u="none" strike="noStrike" dirty="0">
                          <a:effectLst/>
                        </a:rPr>
                        <a:t>251,0</a:t>
                      </a:r>
                      <a:endParaRPr lang="lt-LT" sz="2000" b="0" i="1" u="none" strike="noStrike" dirty="0">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2598223218"/>
                  </a:ext>
                </a:extLst>
              </a:tr>
              <a:tr h="291566">
                <a:tc>
                  <a:txBody>
                    <a:bodyPr/>
                    <a:lstStyle/>
                    <a:p>
                      <a:pPr algn="r" fontAlgn="b"/>
                      <a:r>
                        <a:rPr lang="lt-LT" sz="2000" i="1" u="none" strike="noStrike" dirty="0">
                          <a:effectLst/>
                        </a:rPr>
                        <a:t>        lėšos už parduotus butus</a:t>
                      </a:r>
                      <a:endParaRPr lang="lt-LT" sz="2000" b="0" i="1"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b"/>
                      <a:r>
                        <a:rPr lang="lt-LT" sz="2000" i="1" u="none" strike="noStrike" dirty="0">
                          <a:effectLst/>
                        </a:rPr>
                        <a:t>123,6</a:t>
                      </a:r>
                      <a:endParaRPr lang="lt-LT" sz="2000" b="0" i="1"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00470807"/>
                  </a:ext>
                </a:extLst>
              </a:tr>
              <a:tr h="291566">
                <a:tc>
                  <a:txBody>
                    <a:bodyPr/>
                    <a:lstStyle/>
                    <a:p>
                      <a:pPr algn="r" fontAlgn="b"/>
                      <a:r>
                        <a:rPr lang="pt-BR" sz="2000" i="1" u="none" strike="noStrike" dirty="0">
                          <a:effectLst/>
                        </a:rPr>
                        <a:t>        aplinkos apsaugos programos lėšų likučiai </a:t>
                      </a:r>
                      <a:endParaRPr lang="pt-BR" sz="2000" b="0" i="1"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ctr"/>
                      <a:r>
                        <a:rPr lang="lt-LT" sz="2000" i="1" u="none" strike="noStrike" dirty="0">
                          <a:effectLst/>
                        </a:rPr>
                        <a:t>125,6</a:t>
                      </a:r>
                      <a:endParaRPr lang="lt-LT" sz="2000" b="0" i="1" u="none" strike="noStrike" dirty="0">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1182925105"/>
                  </a:ext>
                </a:extLst>
              </a:tr>
              <a:tr h="291566">
                <a:tc>
                  <a:txBody>
                    <a:bodyPr/>
                    <a:lstStyle/>
                    <a:p>
                      <a:pPr algn="r" fontAlgn="b"/>
                      <a:r>
                        <a:rPr lang="lt-LT" sz="2000" i="1" u="none" strike="noStrike" dirty="0">
                          <a:effectLst/>
                        </a:rPr>
                        <a:t>        sveikatinimo programos lėšų likučiai</a:t>
                      </a:r>
                      <a:endParaRPr lang="lt-LT" sz="2000" b="0" i="1"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b"/>
                      <a:r>
                        <a:rPr lang="lt-LT" sz="2000" i="1" u="none" strike="noStrike" dirty="0">
                          <a:effectLst/>
                        </a:rPr>
                        <a:t>61,8</a:t>
                      </a:r>
                      <a:endParaRPr lang="lt-LT" sz="2000" b="0" i="1"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1870216721"/>
                  </a:ext>
                </a:extLst>
              </a:tr>
              <a:tr h="462622">
                <a:tc>
                  <a:txBody>
                    <a:bodyPr/>
                    <a:lstStyle/>
                    <a:p>
                      <a:pPr algn="r" fontAlgn="b"/>
                      <a:r>
                        <a:rPr lang="de-DE" sz="2000" i="1" u="none" strike="noStrike" dirty="0">
                          <a:effectLst/>
                        </a:rPr>
                        <a:t>        ES </a:t>
                      </a:r>
                      <a:r>
                        <a:rPr lang="de-DE" sz="2000" i="1" u="none" strike="noStrike" dirty="0" err="1">
                          <a:effectLst/>
                        </a:rPr>
                        <a:t>lėšų</a:t>
                      </a:r>
                      <a:r>
                        <a:rPr lang="de-DE" sz="2000" i="1" u="none" strike="noStrike" dirty="0">
                          <a:effectLst/>
                        </a:rPr>
                        <a:t> </a:t>
                      </a:r>
                      <a:r>
                        <a:rPr lang="de-DE" sz="2000" i="1" u="none" strike="noStrike" dirty="0" err="1">
                          <a:effectLst/>
                        </a:rPr>
                        <a:t>likučiai</a:t>
                      </a:r>
                      <a:r>
                        <a:rPr lang="de-DE" sz="2000" i="1" u="none" strike="noStrike" dirty="0">
                          <a:effectLst/>
                        </a:rPr>
                        <a:t> (</a:t>
                      </a:r>
                      <a:r>
                        <a:rPr lang="de-DE" sz="2000" i="1" u="none" strike="noStrike" dirty="0" err="1">
                          <a:effectLst/>
                        </a:rPr>
                        <a:t>įgyvendinamiems</a:t>
                      </a:r>
                      <a:r>
                        <a:rPr lang="de-DE" sz="2000" i="1" u="none" strike="noStrike" dirty="0">
                          <a:effectLst/>
                        </a:rPr>
                        <a:t> </a:t>
                      </a:r>
                      <a:r>
                        <a:rPr lang="de-DE" sz="2000" i="1" u="none" strike="noStrike" dirty="0" err="1">
                          <a:effectLst/>
                        </a:rPr>
                        <a:t>projektams</a:t>
                      </a:r>
                      <a:r>
                        <a:rPr lang="de-DE" sz="2000" i="1" u="none" strike="noStrike" dirty="0">
                          <a:effectLst/>
                        </a:rPr>
                        <a:t>)</a:t>
                      </a:r>
                      <a:endParaRPr lang="de-DE" sz="2000" b="0" i="1"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ctr"/>
                      <a:r>
                        <a:rPr lang="lt-LT" sz="2000" i="1" u="none" strike="noStrike" dirty="0">
                          <a:effectLst/>
                        </a:rPr>
                        <a:t>2 716,7</a:t>
                      </a:r>
                      <a:endParaRPr lang="lt-LT" sz="2000" b="0" i="1" u="none" strike="noStrike" dirty="0">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3833338777"/>
                  </a:ext>
                </a:extLst>
              </a:tr>
              <a:tr h="291566">
                <a:tc>
                  <a:txBody>
                    <a:bodyPr/>
                    <a:lstStyle/>
                    <a:p>
                      <a:pPr algn="r" fontAlgn="b"/>
                      <a:r>
                        <a:rPr lang="lt-LT" sz="2000" i="1" u="none" strike="noStrike" dirty="0">
                          <a:effectLst/>
                        </a:rPr>
                        <a:t>        valstybės lėšos</a:t>
                      </a:r>
                      <a:endParaRPr lang="lt-LT" sz="2000" b="0" i="1"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b"/>
                      <a:r>
                        <a:rPr lang="lt-LT" sz="2000" i="1" u="none" strike="noStrike" dirty="0">
                          <a:effectLst/>
                        </a:rPr>
                        <a:t>588,2</a:t>
                      </a:r>
                      <a:endParaRPr lang="lt-LT" sz="2000" b="0" i="1"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1317423909"/>
                  </a:ext>
                </a:extLst>
              </a:tr>
              <a:tr h="291566">
                <a:tc>
                  <a:txBody>
                    <a:bodyPr/>
                    <a:lstStyle/>
                    <a:p>
                      <a:pPr algn="r" fontAlgn="b"/>
                      <a:r>
                        <a:rPr lang="lt-LT" sz="2000" i="1" u="none" strike="noStrike" dirty="0">
                          <a:effectLst/>
                        </a:rPr>
                        <a:t>        paskolos lėšų likutis</a:t>
                      </a:r>
                      <a:endParaRPr lang="lt-LT" sz="2000" b="0" i="1"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b"/>
                      <a:r>
                        <a:rPr lang="lt-LT" sz="2000" i="1" u="none" strike="noStrike" dirty="0">
                          <a:effectLst/>
                        </a:rPr>
                        <a:t>51,3</a:t>
                      </a:r>
                      <a:endParaRPr lang="lt-LT" sz="2000" b="0" i="1"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447831153"/>
                  </a:ext>
                </a:extLst>
              </a:tr>
              <a:tr h="350825">
                <a:tc>
                  <a:txBody>
                    <a:bodyPr/>
                    <a:lstStyle/>
                    <a:p>
                      <a:pPr algn="l" fontAlgn="b"/>
                      <a:r>
                        <a:rPr lang="lt-LT" sz="2000" u="none" strike="noStrike" dirty="0">
                          <a:effectLst/>
                        </a:rPr>
                        <a:t>Nepanaudota trumpalaikės paskolos dalis (planuojama grąžinti 2021 m.)</a:t>
                      </a:r>
                      <a:endParaRPr lang="lt-LT" sz="20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l" fontAlgn="t"/>
                      <a:r>
                        <a:rPr lang="lt-LT" sz="2000" u="none" strike="noStrike" dirty="0">
                          <a:effectLst/>
                        </a:rPr>
                        <a:t>2 280,0</a:t>
                      </a:r>
                      <a:endParaRPr lang="lt-LT" sz="2000" b="1" i="0" u="none" strike="noStrike" dirty="0">
                        <a:solidFill>
                          <a:srgbClr val="000000"/>
                        </a:solidFill>
                        <a:effectLst/>
                        <a:latin typeface="Times New Roman" panose="02020603050405020304" pitchFamily="18" charset="0"/>
                      </a:endParaRPr>
                    </a:p>
                  </a:txBody>
                  <a:tcPr marL="7620" marR="7620" marT="7620" marB="0"/>
                </a:tc>
                <a:extLst>
                  <a:ext uri="{0D108BD9-81ED-4DB2-BD59-A6C34878D82A}">
                    <a16:rowId xmlns:a16="http://schemas.microsoft.com/office/drawing/2014/main" val="3187495518"/>
                  </a:ext>
                </a:extLst>
              </a:tr>
              <a:tr h="291566">
                <a:tc>
                  <a:txBody>
                    <a:bodyPr/>
                    <a:lstStyle/>
                    <a:p>
                      <a:pPr algn="l" fontAlgn="ctr"/>
                      <a:r>
                        <a:rPr lang="lt-LT" sz="2000" u="none" strike="noStrike" dirty="0">
                          <a:effectLst/>
                        </a:rPr>
                        <a:t>Biudžetinių įstaigų nepanaudotų lėšų likutis</a:t>
                      </a:r>
                      <a:endParaRPr lang="lt-LT" sz="20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l" fontAlgn="ctr"/>
                      <a:r>
                        <a:rPr lang="lt-LT" sz="2000" u="none" strike="noStrike">
                          <a:effectLst/>
                        </a:rPr>
                        <a:t>1 384,5</a:t>
                      </a:r>
                      <a:endParaRPr lang="lt-LT" sz="2000" b="1"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425341976"/>
                  </a:ext>
                </a:extLst>
              </a:tr>
              <a:tr h="291566">
                <a:tc>
                  <a:txBody>
                    <a:bodyPr/>
                    <a:lstStyle/>
                    <a:p>
                      <a:pPr algn="l" fontAlgn="b"/>
                      <a:r>
                        <a:rPr lang="lt-LT" sz="2000" u="none" strike="noStrike" dirty="0">
                          <a:effectLst/>
                        </a:rPr>
                        <a:t>Likučiai su įsipareigojimu</a:t>
                      </a:r>
                      <a:endParaRPr lang="lt-LT" sz="20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l" fontAlgn="b"/>
                      <a:r>
                        <a:rPr lang="lt-LT" sz="2000" u="none" strike="noStrike">
                          <a:effectLst/>
                        </a:rPr>
                        <a:t>5 322,5</a:t>
                      </a:r>
                      <a:endParaRPr lang="lt-LT" sz="2000" b="1"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551908431"/>
                  </a:ext>
                </a:extLst>
              </a:tr>
              <a:tr h="291566">
                <a:tc>
                  <a:txBody>
                    <a:bodyPr/>
                    <a:lstStyle/>
                    <a:p>
                      <a:pPr algn="l" fontAlgn="b"/>
                      <a:r>
                        <a:rPr lang="lt-LT" sz="2000" u="none" strike="noStrike" dirty="0">
                          <a:effectLst/>
                        </a:rPr>
                        <a:t>Administracijos nepanaudotų lėšų likutis</a:t>
                      </a:r>
                      <a:endParaRPr lang="lt-LT" sz="20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l" fontAlgn="b"/>
                      <a:r>
                        <a:rPr lang="lt-LT" sz="2000" u="none" strike="noStrike" dirty="0">
                          <a:effectLst/>
                        </a:rPr>
                        <a:t>2 811,6</a:t>
                      </a:r>
                      <a:endParaRPr lang="lt-LT" sz="2000" b="1" i="0"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2484714911"/>
                  </a:ext>
                </a:extLst>
              </a:tr>
            </a:tbl>
          </a:graphicData>
        </a:graphic>
      </p:graphicFrame>
    </p:spTree>
    <p:extLst>
      <p:ext uri="{BB962C8B-B14F-4D97-AF65-F5344CB8AC3E}">
        <p14:creationId xmlns:p14="http://schemas.microsoft.com/office/powerpoint/2010/main" val="307968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veikslėlis 2">
            <a:extLst>
              <a:ext uri="{FF2B5EF4-FFF2-40B4-BE49-F238E27FC236}">
                <a16:creationId xmlns:a16="http://schemas.microsoft.com/office/drawing/2014/main" id="{0F21C6B0-C7BD-468F-B4AB-A4A9C6056D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8" name="TextBox 7">
            <a:extLst>
              <a:ext uri="{FF2B5EF4-FFF2-40B4-BE49-F238E27FC236}">
                <a16:creationId xmlns:a16="http://schemas.microsoft.com/office/drawing/2014/main" id="{3E2592B7-630C-49BE-9E17-DDD4DF9E1245}"/>
              </a:ext>
            </a:extLst>
          </p:cNvPr>
          <p:cNvSpPr txBox="1"/>
          <p:nvPr/>
        </p:nvSpPr>
        <p:spPr>
          <a:xfrm>
            <a:off x="501069" y="1334192"/>
            <a:ext cx="11432783" cy="4955203"/>
          </a:xfrm>
          <a:prstGeom prst="rect">
            <a:avLst/>
          </a:prstGeom>
          <a:noFill/>
        </p:spPr>
        <p:txBody>
          <a:bodyPr wrap="square">
            <a:spAutoFit/>
          </a:bodyPr>
          <a:lstStyle/>
          <a:p>
            <a:pPr indent="450215" algn="just">
              <a:tabLst>
                <a:tab pos="457200" algn="l"/>
              </a:tabLst>
            </a:pPr>
            <a:r>
              <a:rPr lang="lt-LT" sz="3200" b="1" dirty="0">
                <a:effectLst/>
                <a:ea typeface="Times New Roman" panose="02020603050405020304" pitchFamily="18" charset="0"/>
              </a:rPr>
              <a:t>Pagrindinės priežastys nulėmusios, kad nebuvo įvykdytos priemonės:</a:t>
            </a:r>
          </a:p>
          <a:p>
            <a:pPr marL="457200" indent="-457200" algn="just">
              <a:buSzPct val="150000"/>
              <a:buBlip>
                <a:blip r:embed="rId3"/>
              </a:buBlip>
              <a:tabLst>
                <a:tab pos="457200" algn="l"/>
              </a:tabLst>
            </a:pPr>
            <a:r>
              <a:rPr lang="lt-LT" sz="2800" dirty="0">
                <a:effectLst/>
                <a:ea typeface="Times New Roman" panose="02020603050405020304" pitchFamily="18" charset="0"/>
              </a:rPr>
              <a:t>užtrukusios ir vėluojančios viešųjų pirkimų procedūros</a:t>
            </a:r>
            <a:r>
              <a:rPr lang="en-GB" sz="2800" dirty="0">
                <a:effectLst/>
                <a:ea typeface="Times New Roman" panose="02020603050405020304" pitchFamily="18" charset="0"/>
              </a:rPr>
              <a:t>; </a:t>
            </a:r>
            <a:endParaRPr lang="lt-LT" sz="2800" dirty="0">
              <a:effectLst/>
              <a:ea typeface="Times New Roman" panose="02020603050405020304" pitchFamily="18" charset="0"/>
            </a:endParaRPr>
          </a:p>
          <a:p>
            <a:pPr marL="457200" indent="-457200" algn="just">
              <a:buSzPct val="150000"/>
              <a:buBlip>
                <a:blip r:embed="rId3"/>
              </a:buBlip>
              <a:tabLst>
                <a:tab pos="457200" algn="l"/>
              </a:tabLst>
            </a:pPr>
            <a:r>
              <a:rPr lang="lt-LT" sz="2800" dirty="0">
                <a:effectLst/>
                <a:ea typeface="Times New Roman" panose="02020603050405020304" pitchFamily="18" charset="0"/>
              </a:rPr>
              <a:t>ilgiau, nei planuota, trukęs projektų derinimas su išorės institucijomis ar kitai subjektais</a:t>
            </a:r>
            <a:r>
              <a:rPr lang="en-GB" sz="2800" dirty="0">
                <a:effectLst/>
                <a:ea typeface="Times New Roman" panose="02020603050405020304" pitchFamily="18" charset="0"/>
              </a:rPr>
              <a:t>;</a:t>
            </a:r>
            <a:endParaRPr lang="lt-LT" sz="2800" dirty="0">
              <a:effectLst/>
              <a:ea typeface="Times New Roman" panose="02020603050405020304" pitchFamily="18" charset="0"/>
            </a:endParaRPr>
          </a:p>
          <a:p>
            <a:pPr marL="457200" indent="-457200" algn="just">
              <a:buSzPct val="150000"/>
              <a:buBlip>
                <a:blip r:embed="rId3"/>
              </a:buBlip>
              <a:tabLst>
                <a:tab pos="457200" algn="l"/>
              </a:tabLst>
            </a:pPr>
            <a:r>
              <a:rPr lang="lt-LT" sz="2800" dirty="0">
                <a:effectLst/>
                <a:ea typeface="Times New Roman" panose="02020603050405020304" pitchFamily="18" charset="0"/>
              </a:rPr>
              <a:t>projektavimo darbų vėlavimas dėl padidėjusios darbų apimties</a:t>
            </a:r>
            <a:r>
              <a:rPr lang="en-GB" sz="2800" dirty="0">
                <a:ea typeface="Times New Roman" panose="02020603050405020304" pitchFamily="18" charset="0"/>
              </a:rPr>
              <a:t>; </a:t>
            </a:r>
          </a:p>
          <a:p>
            <a:pPr marL="457200" indent="-457200" algn="just">
              <a:buSzPct val="150000"/>
              <a:buBlip>
                <a:blip r:embed="rId3"/>
              </a:buBlip>
              <a:tabLst>
                <a:tab pos="457200" algn="l"/>
              </a:tabLst>
            </a:pPr>
            <a:r>
              <a:rPr lang="lt-LT" sz="2800" dirty="0">
                <a:ea typeface="Times New Roman" panose="02020603050405020304" pitchFamily="18" charset="0"/>
              </a:rPr>
              <a:t>tiekėjų vėlavimas suteikti paslaugas ar atlikti darbus laiku ir kokybiškai;</a:t>
            </a:r>
            <a:endParaRPr lang="en-US" sz="2800" dirty="0">
              <a:ea typeface="Times New Roman" panose="02020603050405020304" pitchFamily="18" charset="0"/>
            </a:endParaRPr>
          </a:p>
          <a:p>
            <a:pPr marL="457200" indent="-457200" algn="just">
              <a:buSzPct val="150000"/>
              <a:buBlip>
                <a:blip r:embed="rId3"/>
              </a:buBlip>
              <a:tabLst>
                <a:tab pos="457200" algn="l"/>
              </a:tabLst>
            </a:pPr>
            <a:r>
              <a:rPr lang="lt-LT" sz="2800" dirty="0">
                <a:ea typeface="Times New Roman" panose="02020603050405020304" pitchFamily="18" charset="0"/>
              </a:rPr>
              <a:t>sustabdyti darbai dėl pastebėtų įgyvendintų rangos darbų defektų;</a:t>
            </a:r>
            <a:endParaRPr lang="en-US" sz="2800" dirty="0">
              <a:ea typeface="Times New Roman" panose="02020603050405020304" pitchFamily="18" charset="0"/>
            </a:endParaRPr>
          </a:p>
          <a:p>
            <a:pPr marL="457200" indent="-457200" algn="just">
              <a:buSzPct val="150000"/>
              <a:buBlip>
                <a:blip r:embed="rId3"/>
              </a:buBlip>
              <a:tabLst>
                <a:tab pos="457200" algn="l"/>
              </a:tabLst>
            </a:pPr>
            <a:r>
              <a:rPr lang="lt-LT" sz="2800" dirty="0">
                <a:ea typeface="Times New Roman" panose="02020603050405020304" pitchFamily="18" charset="0"/>
              </a:rPr>
              <a:t>techninio projekto klaidos; </a:t>
            </a:r>
            <a:endParaRPr lang="en-US" sz="2800" dirty="0">
              <a:ea typeface="Times New Roman" panose="02020603050405020304" pitchFamily="18" charset="0"/>
            </a:endParaRPr>
          </a:p>
          <a:p>
            <a:pPr marL="457200" indent="-457200" algn="just">
              <a:buSzPct val="150000"/>
              <a:buBlip>
                <a:blip r:embed="rId3"/>
              </a:buBlip>
              <a:tabLst>
                <a:tab pos="457200" algn="l"/>
              </a:tabLst>
            </a:pPr>
            <a:r>
              <a:rPr lang="lt-LT" sz="2800" dirty="0">
                <a:ea typeface="Times New Roman" panose="02020603050405020304" pitchFamily="18" charset="0"/>
              </a:rPr>
              <a:t>Covid-19 </a:t>
            </a:r>
            <a:r>
              <a:rPr lang="lt-LT" sz="2800" dirty="0" err="1">
                <a:ea typeface="Times New Roman" panose="02020603050405020304" pitchFamily="18" charset="0"/>
              </a:rPr>
              <a:t>pandeminė</a:t>
            </a:r>
            <a:r>
              <a:rPr lang="lt-LT" sz="2800" dirty="0">
                <a:ea typeface="Times New Roman" panose="02020603050405020304" pitchFamily="18" charset="0"/>
              </a:rPr>
              <a:t> situacija, karantinas; </a:t>
            </a:r>
            <a:endParaRPr lang="en-US" sz="2800" dirty="0">
              <a:ea typeface="Times New Roman" panose="02020603050405020304" pitchFamily="18" charset="0"/>
            </a:endParaRPr>
          </a:p>
          <a:p>
            <a:pPr marL="457200" indent="-457200" algn="just">
              <a:buSzPct val="150000"/>
              <a:buBlip>
                <a:blip r:embed="rId3"/>
              </a:buBlip>
              <a:tabLst>
                <a:tab pos="457200" algn="l"/>
              </a:tabLst>
            </a:pPr>
            <a:r>
              <a:rPr lang="lt-LT" sz="2800" dirty="0">
                <a:ea typeface="Times New Roman" panose="02020603050405020304" pitchFamily="18" charset="0"/>
              </a:rPr>
              <a:t>žmogiškųjų išteklių trūkumas</a:t>
            </a:r>
            <a:r>
              <a:rPr lang="en-GB" sz="2800" dirty="0">
                <a:ea typeface="Times New Roman" panose="02020603050405020304" pitchFamily="18" charset="0"/>
              </a:rPr>
              <a:t>.</a:t>
            </a:r>
            <a:endParaRPr lang="lt-LT" sz="2800" dirty="0">
              <a:effectLst/>
              <a:ea typeface="Times New Roman" panose="02020603050405020304" pitchFamily="18" charset="0"/>
            </a:endParaRPr>
          </a:p>
        </p:txBody>
      </p:sp>
    </p:spTree>
    <p:extLst>
      <p:ext uri="{BB962C8B-B14F-4D97-AF65-F5344CB8AC3E}">
        <p14:creationId xmlns:p14="http://schemas.microsoft.com/office/powerpoint/2010/main" val="3981847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vadinimas 7">
            <a:extLst>
              <a:ext uri="{FF2B5EF4-FFF2-40B4-BE49-F238E27FC236}">
                <a16:creationId xmlns:a16="http://schemas.microsoft.com/office/drawing/2014/main" id="{0925B210-DAD0-48C9-9244-13459EBA933E}"/>
              </a:ext>
            </a:extLst>
          </p:cNvPr>
          <p:cNvSpPr>
            <a:spLocks noGrp="1"/>
          </p:cNvSpPr>
          <p:nvPr>
            <p:ph type="title"/>
          </p:nvPr>
        </p:nvSpPr>
        <p:spPr>
          <a:xfrm>
            <a:off x="1055401" y="1563485"/>
            <a:ext cx="10081197" cy="979277"/>
          </a:xfrm>
        </p:spPr>
        <p:txBody>
          <a:bodyPr>
            <a:normAutofit/>
          </a:bodyPr>
          <a:lstStyle/>
          <a:p>
            <a:r>
              <a:rPr lang="lt-LT" sz="2400" b="1" dirty="0">
                <a:effectLst/>
                <a:latin typeface="Calibri" panose="020F0502020204030204" pitchFamily="34" charset="0"/>
                <a:ea typeface="Times New Roman" panose="02020603050405020304" pitchFamily="18" charset="0"/>
                <a:cs typeface="Times New Roman" panose="02020603050405020304" pitchFamily="18" charset="0"/>
              </a:rPr>
              <a:t>2018 – 2020 m. pateiktų prašymų finansavimui gauti skaičius ir pritrauktų lėšų sumos (šioje lentelėje nevertinamos Kelių plėtros programos lėšos)</a:t>
            </a:r>
            <a:endParaRPr lang="lt-LT" sz="2400" dirty="0"/>
          </a:p>
        </p:txBody>
      </p:sp>
      <p:graphicFrame>
        <p:nvGraphicFramePr>
          <p:cNvPr id="7" name="Turinio vietos rezervavimo ženklas 6">
            <a:extLst>
              <a:ext uri="{FF2B5EF4-FFF2-40B4-BE49-F238E27FC236}">
                <a16:creationId xmlns:a16="http://schemas.microsoft.com/office/drawing/2014/main" id="{228FC4D0-0CA9-4D42-B879-24BCE2950E41}"/>
              </a:ext>
            </a:extLst>
          </p:cNvPr>
          <p:cNvGraphicFramePr>
            <a:graphicFrameLocks noGrp="1"/>
          </p:cNvGraphicFramePr>
          <p:nvPr>
            <p:ph idx="1"/>
            <p:extLst>
              <p:ext uri="{D42A27DB-BD31-4B8C-83A1-F6EECF244321}">
                <p14:modId xmlns:p14="http://schemas.microsoft.com/office/powerpoint/2010/main" val="370360316"/>
              </p:ext>
            </p:extLst>
          </p:nvPr>
        </p:nvGraphicFramePr>
        <p:xfrm>
          <a:off x="730058" y="2577138"/>
          <a:ext cx="10481201" cy="3058551"/>
        </p:xfrm>
        <a:graphic>
          <a:graphicData uri="http://schemas.openxmlformats.org/drawingml/2006/table">
            <a:tbl>
              <a:tblPr firstRow="1" firstCol="1" bandRow="1"/>
              <a:tblGrid>
                <a:gridCol w="2310720">
                  <a:extLst>
                    <a:ext uri="{9D8B030D-6E8A-4147-A177-3AD203B41FA5}">
                      <a16:colId xmlns:a16="http://schemas.microsoft.com/office/drawing/2014/main" val="3825870169"/>
                    </a:ext>
                  </a:extLst>
                </a:gridCol>
                <a:gridCol w="2714209">
                  <a:extLst>
                    <a:ext uri="{9D8B030D-6E8A-4147-A177-3AD203B41FA5}">
                      <a16:colId xmlns:a16="http://schemas.microsoft.com/office/drawing/2014/main" val="636131393"/>
                    </a:ext>
                  </a:extLst>
                </a:gridCol>
                <a:gridCol w="2728136">
                  <a:extLst>
                    <a:ext uri="{9D8B030D-6E8A-4147-A177-3AD203B41FA5}">
                      <a16:colId xmlns:a16="http://schemas.microsoft.com/office/drawing/2014/main" val="1871307785"/>
                    </a:ext>
                  </a:extLst>
                </a:gridCol>
                <a:gridCol w="2728136">
                  <a:extLst>
                    <a:ext uri="{9D8B030D-6E8A-4147-A177-3AD203B41FA5}">
                      <a16:colId xmlns:a16="http://schemas.microsoft.com/office/drawing/2014/main" val="2963823895"/>
                    </a:ext>
                  </a:extLst>
                </a:gridCol>
              </a:tblGrid>
              <a:tr h="804731">
                <a:tc rowSpan="2">
                  <a:txBody>
                    <a:bodyPr/>
                    <a:lstStyle/>
                    <a:p>
                      <a:pPr algn="just">
                        <a:lnSpc>
                          <a:spcPct val="107000"/>
                        </a:lnSpc>
                        <a:spcAft>
                          <a:spcPts val="800"/>
                        </a:spcAft>
                      </a:pPr>
                      <a:r>
                        <a:rPr lang="lt-LT" sz="18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107000"/>
                        </a:lnSpc>
                        <a:spcAft>
                          <a:spcPts val="800"/>
                        </a:spcAft>
                      </a:pPr>
                      <a:r>
                        <a:rPr lang="lt-LT" sz="1800" b="1" dirty="0">
                          <a:effectLst/>
                          <a:latin typeface="Calibri" panose="020F0502020204030204" pitchFamily="34" charset="0"/>
                          <a:ea typeface="Times New Roman" panose="02020603050405020304" pitchFamily="18" charset="0"/>
                          <a:cs typeface="Times New Roman" panose="02020603050405020304" pitchFamily="18" charset="0"/>
                        </a:rPr>
                        <a:t>Europos Sąjungos fondų lėšomis finansuojami projektai</a:t>
                      </a:r>
                      <a:endParaRPr lang="lt-LT"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lt-LT" sz="1800" b="1" dirty="0">
                          <a:effectLst/>
                          <a:latin typeface="Calibri" panose="020F0502020204030204" pitchFamily="34" charset="0"/>
                          <a:ea typeface="Times New Roman" panose="02020603050405020304" pitchFamily="18" charset="0"/>
                          <a:cs typeface="Times New Roman" panose="02020603050405020304" pitchFamily="18" charset="0"/>
                        </a:rPr>
                        <a:t> </a:t>
                      </a:r>
                      <a:endParaRPr lang="lt-LT"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lt-LT"/>
                    </a:p>
                  </a:txBody>
                  <a:tcPr/>
                </a:tc>
                <a:tc>
                  <a:txBody>
                    <a:bodyPr/>
                    <a:lstStyle/>
                    <a:p>
                      <a:pPr algn="just">
                        <a:lnSpc>
                          <a:spcPct val="107000"/>
                        </a:lnSpc>
                        <a:spcAft>
                          <a:spcPts val="800"/>
                        </a:spcAft>
                      </a:pPr>
                      <a:r>
                        <a:rPr lang="lt-LT" sz="1800" b="1">
                          <a:effectLst/>
                          <a:latin typeface="Calibri" panose="020F0502020204030204" pitchFamily="34" charset="0"/>
                          <a:ea typeface="Times New Roman" panose="02020603050405020304" pitchFamily="18" charset="0"/>
                          <a:cs typeface="Times New Roman" panose="02020603050405020304" pitchFamily="18" charset="0"/>
                        </a:rPr>
                        <a:t>Valstybės lėšomis finansuojami projektai</a:t>
                      </a:r>
                      <a:endParaRPr lang="lt-LT"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5266851"/>
                  </a:ext>
                </a:extLst>
              </a:tr>
              <a:tr h="1306735">
                <a:tc vMerge="1">
                  <a:txBody>
                    <a:bodyPr/>
                    <a:lstStyle/>
                    <a:p>
                      <a:endParaRPr lang="lt-LT"/>
                    </a:p>
                  </a:txBody>
                  <a:tcPr/>
                </a:tc>
                <a:tc>
                  <a:txBody>
                    <a:bodyPr/>
                    <a:lstStyle/>
                    <a:p>
                      <a:pPr algn="just">
                        <a:lnSpc>
                          <a:spcPct val="107000"/>
                        </a:lnSpc>
                        <a:spcAft>
                          <a:spcPts val="800"/>
                        </a:spcAft>
                      </a:pPr>
                      <a:r>
                        <a:rPr lang="lt-LT" sz="1800" b="1" dirty="0">
                          <a:effectLst/>
                          <a:latin typeface="Calibri" panose="020F0502020204030204" pitchFamily="34" charset="0"/>
                          <a:ea typeface="Times New Roman" panose="02020603050405020304" pitchFamily="18" charset="0"/>
                          <a:cs typeface="Times New Roman" panose="02020603050405020304" pitchFamily="18" charset="0"/>
                        </a:rPr>
                        <a:t>Pateikti projektiniai pasiūlymai/paraiškos</a:t>
                      </a:r>
                      <a:endParaRPr lang="lt-LT"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800"/>
                        </a:spcAft>
                      </a:pPr>
                      <a:r>
                        <a:rPr lang="lt-LT" sz="1800" b="1" dirty="0">
                          <a:effectLst/>
                          <a:latin typeface="Calibri" panose="020F0502020204030204" pitchFamily="34" charset="0"/>
                          <a:ea typeface="Times New Roman" panose="02020603050405020304" pitchFamily="18" charset="0"/>
                          <a:cs typeface="Times New Roman" panose="02020603050405020304" pitchFamily="18" charset="0"/>
                        </a:rPr>
                        <a:t>Pasirašytos finansavimo sutartys. (Pritrauktos ES/VB lėšos)</a:t>
                      </a:r>
                      <a:endParaRPr lang="lt-LT"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800"/>
                        </a:spcAft>
                      </a:pPr>
                      <a:r>
                        <a:rPr lang="lt-LT" sz="1800" b="1">
                          <a:effectLst/>
                          <a:latin typeface="Calibri" panose="020F0502020204030204" pitchFamily="34" charset="0"/>
                          <a:ea typeface="Times New Roman" panose="02020603050405020304" pitchFamily="18" charset="0"/>
                          <a:cs typeface="Times New Roman" panose="02020603050405020304" pitchFamily="18" charset="0"/>
                        </a:rPr>
                        <a:t>Objektų, dėl kurių sudarytos finansavimo sutartys skaičius (pritrauktos VB lėšos)</a:t>
                      </a:r>
                      <a:endParaRPr lang="lt-LT"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7467794"/>
                  </a:ext>
                </a:extLst>
              </a:tr>
              <a:tr h="315695">
                <a:tc>
                  <a:txBody>
                    <a:bodyPr/>
                    <a:lstStyle/>
                    <a:p>
                      <a:pPr algn="just">
                        <a:lnSpc>
                          <a:spcPct val="107000"/>
                        </a:lnSpc>
                        <a:spcAft>
                          <a:spcPts val="800"/>
                        </a:spcAft>
                      </a:pPr>
                      <a:r>
                        <a:rPr lang="lt-LT" sz="1800">
                          <a:effectLst/>
                          <a:latin typeface="Calibri" panose="020F0502020204030204" pitchFamily="34" charset="0"/>
                          <a:ea typeface="Times New Roman" panose="02020603050405020304" pitchFamily="18" charset="0"/>
                          <a:cs typeface="Times New Roman" panose="02020603050405020304" pitchFamily="18" charset="0"/>
                        </a:rPr>
                        <a:t>2018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lt-LT" sz="1800" dirty="0">
                          <a:effectLst/>
                          <a:latin typeface="Calibri" panose="020F0502020204030204" pitchFamily="34" charset="0"/>
                          <a:ea typeface="Times New Roman" panose="02020603050405020304" pitchFamily="18" charset="0"/>
                          <a:cs typeface="Times New Roman" panose="02020603050405020304" pitchFamily="18" charset="0"/>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lt-LT" sz="1800" dirty="0">
                          <a:effectLst/>
                          <a:latin typeface="Calibri" panose="020F0502020204030204" pitchFamily="34" charset="0"/>
                          <a:ea typeface="Times New Roman" panose="02020603050405020304" pitchFamily="18" charset="0"/>
                          <a:cs typeface="Times New Roman" panose="02020603050405020304" pitchFamily="18" charset="0"/>
                        </a:rPr>
                        <a:t>9 (11 170,0 tūkst. Eur)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lt-LT" sz="1800">
                          <a:effectLst/>
                          <a:latin typeface="Calibri" panose="020F0502020204030204" pitchFamily="34" charset="0"/>
                          <a:ea typeface="Times New Roman" panose="02020603050405020304" pitchFamily="18" charset="0"/>
                          <a:cs typeface="Times New Roman" panose="02020603050405020304" pitchFamily="18" charset="0"/>
                        </a:rPr>
                        <a:t>4 (1 890,0 tūkst. Eur)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5571103"/>
                  </a:ext>
                </a:extLst>
              </a:tr>
              <a:tr h="315695">
                <a:tc>
                  <a:txBody>
                    <a:bodyPr/>
                    <a:lstStyle/>
                    <a:p>
                      <a:pPr algn="just">
                        <a:lnSpc>
                          <a:spcPct val="107000"/>
                        </a:lnSpc>
                        <a:spcAft>
                          <a:spcPts val="800"/>
                        </a:spcAft>
                      </a:pPr>
                      <a:r>
                        <a:rPr lang="lt-LT" sz="1800">
                          <a:effectLst/>
                          <a:latin typeface="Calibri" panose="020F0502020204030204" pitchFamily="34" charset="0"/>
                          <a:ea typeface="Times New Roman" panose="02020603050405020304" pitchFamily="18" charset="0"/>
                          <a:cs typeface="Times New Roman" panose="02020603050405020304" pitchFamily="18" charset="0"/>
                        </a:rPr>
                        <a:t>2019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lt-LT" sz="1800">
                          <a:effectLst/>
                          <a:latin typeface="Calibri" panose="020F0502020204030204" pitchFamily="34" charset="0"/>
                          <a:ea typeface="Times New Roman" panose="02020603050405020304" pitchFamily="18" charset="0"/>
                          <a:cs typeface="Times New Roman" panose="02020603050405020304" pitchFamily="18" charset="0"/>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lt-LT" sz="1800" dirty="0">
                          <a:effectLst/>
                          <a:latin typeface="Calibri" panose="020F0502020204030204" pitchFamily="34" charset="0"/>
                          <a:ea typeface="Times New Roman" panose="02020603050405020304" pitchFamily="18" charset="0"/>
                          <a:cs typeface="Times New Roman" panose="02020603050405020304" pitchFamily="18" charset="0"/>
                        </a:rPr>
                        <a:t>10 (10 369,0 tūkst. Eur)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lt-LT" sz="1800" dirty="0">
                          <a:effectLst/>
                          <a:latin typeface="Calibri" panose="020F0502020204030204" pitchFamily="34" charset="0"/>
                          <a:ea typeface="Times New Roman" panose="02020603050405020304" pitchFamily="18" charset="0"/>
                          <a:cs typeface="Times New Roman" panose="02020603050405020304" pitchFamily="18" charset="0"/>
                        </a:rPr>
                        <a:t>4 (1 420,0 tūkst. Eur)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5483027"/>
                  </a:ext>
                </a:extLst>
              </a:tr>
              <a:tr h="315695">
                <a:tc>
                  <a:txBody>
                    <a:bodyPr/>
                    <a:lstStyle/>
                    <a:p>
                      <a:pPr algn="just">
                        <a:lnSpc>
                          <a:spcPct val="107000"/>
                        </a:lnSpc>
                        <a:spcAft>
                          <a:spcPts val="800"/>
                        </a:spcAft>
                      </a:pPr>
                      <a:r>
                        <a:rPr lang="lt-LT" sz="1800" dirty="0">
                          <a:effectLst/>
                          <a:latin typeface="Calibri" panose="020F0502020204030204" pitchFamily="34" charset="0"/>
                          <a:ea typeface="Times New Roman" panose="02020603050405020304" pitchFamily="18" charset="0"/>
                          <a:cs typeface="Times New Roman" panose="02020603050405020304" pitchFamily="18" charset="0"/>
                        </a:rPr>
                        <a:t>2020 m.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lt-LT" sz="1800">
                          <a:effectLst/>
                          <a:latin typeface="Calibri" panose="020F0502020204030204" pitchFamily="34" charset="0"/>
                          <a:ea typeface="Times New Roman" panose="02020603050405020304" pitchFamily="18" charset="0"/>
                          <a:cs typeface="Times New Roman" panose="02020603050405020304" pitchFamily="18" charset="0"/>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lt-LT" sz="1800" dirty="0">
                          <a:effectLst/>
                          <a:latin typeface="Calibri" panose="020F0502020204030204" pitchFamily="34" charset="0"/>
                          <a:ea typeface="Times New Roman" panose="02020603050405020304" pitchFamily="18" charset="0"/>
                          <a:cs typeface="Times New Roman" panose="02020603050405020304" pitchFamily="18" charset="0"/>
                        </a:rPr>
                        <a:t>    8 (6 562,1 tūkst. Eur)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lt-LT" sz="1800" dirty="0">
                          <a:effectLst/>
                          <a:latin typeface="Calibri" panose="020F0502020204030204" pitchFamily="34" charset="0"/>
                          <a:ea typeface="Times New Roman" panose="02020603050405020304" pitchFamily="18" charset="0"/>
                          <a:cs typeface="Times New Roman" panose="02020603050405020304" pitchFamily="18" charset="0"/>
                        </a:rPr>
                        <a:t>10 (11 026,6 tūkst. Eur)</a:t>
                      </a:r>
                      <a:r>
                        <a:rPr lang="lt-LT" sz="1800" dirty="0">
                          <a:effectLst/>
                          <a:latin typeface="Calibri" panose="020F0502020204030204" pitchFamily="34" charset="0"/>
                          <a:ea typeface="Times New Roman" panose="02020603050405020304" pitchFamily="18" charset="0"/>
                          <a:cs typeface="Calibri" panose="020F0502020204030204" pitchFamily="34" charset="0"/>
                        </a:rPr>
                        <a:t> *</a:t>
                      </a:r>
                      <a:endParaRPr lang="lt-LT"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2217195"/>
                  </a:ext>
                </a:extLst>
              </a:tr>
            </a:tbl>
          </a:graphicData>
        </a:graphic>
      </p:graphicFrame>
      <p:pic>
        <p:nvPicPr>
          <p:cNvPr id="4" name="Paveikslėlis 3">
            <a:extLst>
              <a:ext uri="{FF2B5EF4-FFF2-40B4-BE49-F238E27FC236}">
                <a16:creationId xmlns:a16="http://schemas.microsoft.com/office/drawing/2014/main" id="{CCC71A88-FD53-4F3E-9227-32FA48D3AE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sp>
        <p:nvSpPr>
          <p:cNvPr id="10" name="TextBox 9">
            <a:extLst>
              <a:ext uri="{FF2B5EF4-FFF2-40B4-BE49-F238E27FC236}">
                <a16:creationId xmlns:a16="http://schemas.microsoft.com/office/drawing/2014/main" id="{EF60A0C5-CFA4-4A23-8F26-6864DBE76809}"/>
              </a:ext>
            </a:extLst>
          </p:cNvPr>
          <p:cNvSpPr txBox="1"/>
          <p:nvPr/>
        </p:nvSpPr>
        <p:spPr>
          <a:xfrm>
            <a:off x="1037968" y="5889722"/>
            <a:ext cx="10481200" cy="640432"/>
          </a:xfrm>
          <a:prstGeom prst="rect">
            <a:avLst/>
          </a:prstGeom>
          <a:noFill/>
        </p:spPr>
        <p:txBody>
          <a:bodyPr wrap="square">
            <a:spAutoFit/>
          </a:bodyPr>
          <a:lstStyle/>
          <a:p>
            <a:pPr algn="just">
              <a:lnSpc>
                <a:spcPct val="107000"/>
              </a:lnSpc>
              <a:spcAft>
                <a:spcPts val="800"/>
              </a:spcAft>
            </a:pPr>
            <a:r>
              <a:rPr lang="lt-LT" sz="1800" dirty="0">
                <a:effectLst/>
                <a:latin typeface="Calibri" panose="020F0502020204030204" pitchFamily="34" charset="0"/>
                <a:ea typeface="Times New Roman" panose="02020603050405020304" pitchFamily="18" charset="0"/>
                <a:cs typeface="Calibri" panose="020F0502020204030204" pitchFamily="34" charset="0"/>
              </a:rPr>
              <a:t>* </a:t>
            </a:r>
            <a:r>
              <a:rPr lang="lt-LT" sz="1600" dirty="0">
                <a:effectLst/>
                <a:latin typeface="Calibri" panose="020F0502020204030204" pitchFamily="34" charset="0"/>
                <a:ea typeface="Times New Roman" panose="02020603050405020304" pitchFamily="18" charset="0"/>
                <a:cs typeface="Calibri" panose="020F0502020204030204" pitchFamily="34" charset="0"/>
              </a:rPr>
              <a:t>Nevertinamos </a:t>
            </a:r>
            <a:r>
              <a:rPr lang="lt-LT" sz="1600" dirty="0">
                <a:effectLst/>
                <a:latin typeface="Calibri" panose="020F0502020204030204" pitchFamily="34" charset="0"/>
                <a:ea typeface="Times New Roman" panose="02020603050405020304" pitchFamily="18" charset="0"/>
                <a:cs typeface="Times New Roman" panose="02020603050405020304" pitchFamily="18" charset="0"/>
              </a:rPr>
              <a:t>valstybės biudžeto lėšų dotacijos Europos Sąjungos struktūrinių fondų lėšomis bendrai finansuojamų projektų nuosavų lėšų daliai padengti.</a:t>
            </a:r>
          </a:p>
        </p:txBody>
      </p:sp>
      <p:sp>
        <p:nvSpPr>
          <p:cNvPr id="6" name="TextBox 5">
            <a:extLst>
              <a:ext uri="{FF2B5EF4-FFF2-40B4-BE49-F238E27FC236}">
                <a16:creationId xmlns:a16="http://schemas.microsoft.com/office/drawing/2014/main" id="{0EB1B8F2-7E9F-4645-AFC1-B5CD93457FA3}"/>
              </a:ext>
            </a:extLst>
          </p:cNvPr>
          <p:cNvSpPr txBox="1"/>
          <p:nvPr/>
        </p:nvSpPr>
        <p:spPr>
          <a:xfrm>
            <a:off x="339654" y="488908"/>
            <a:ext cx="6096001" cy="584775"/>
          </a:xfrm>
          <a:prstGeom prst="rect">
            <a:avLst/>
          </a:prstGeom>
          <a:noFill/>
        </p:spPr>
        <p:txBody>
          <a:bodyPr wrap="square" rtlCol="0">
            <a:spAutoFit/>
          </a:bodyPr>
          <a:lstStyle/>
          <a:p>
            <a:r>
              <a:rPr lang="lt-LT" sz="3200" b="1" dirty="0"/>
              <a:t>Projektai</a:t>
            </a:r>
          </a:p>
        </p:txBody>
      </p:sp>
    </p:spTree>
    <p:extLst>
      <p:ext uri="{BB962C8B-B14F-4D97-AF65-F5344CB8AC3E}">
        <p14:creationId xmlns:p14="http://schemas.microsoft.com/office/powerpoint/2010/main" val="346154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veikslėlis 3">
            <a:extLst>
              <a:ext uri="{FF2B5EF4-FFF2-40B4-BE49-F238E27FC236}">
                <a16:creationId xmlns:a16="http://schemas.microsoft.com/office/drawing/2014/main" id="{B9879938-22AC-43DA-A7A5-B5F42D12CB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graphicFrame>
        <p:nvGraphicFramePr>
          <p:cNvPr id="6" name="Lentelė 5">
            <a:extLst>
              <a:ext uri="{FF2B5EF4-FFF2-40B4-BE49-F238E27FC236}">
                <a16:creationId xmlns:a16="http://schemas.microsoft.com/office/drawing/2014/main" id="{5E850BF4-16A9-453C-B98F-689157B216FD}"/>
              </a:ext>
            </a:extLst>
          </p:cNvPr>
          <p:cNvGraphicFramePr>
            <a:graphicFrameLocks noGrp="1"/>
          </p:cNvGraphicFramePr>
          <p:nvPr>
            <p:extLst>
              <p:ext uri="{D42A27DB-BD31-4B8C-83A1-F6EECF244321}">
                <p14:modId xmlns:p14="http://schemas.microsoft.com/office/powerpoint/2010/main" val="1839615143"/>
              </p:ext>
            </p:extLst>
          </p:nvPr>
        </p:nvGraphicFramePr>
        <p:xfrm>
          <a:off x="1824682" y="1474572"/>
          <a:ext cx="9218140" cy="4916894"/>
        </p:xfrm>
        <a:graphic>
          <a:graphicData uri="http://schemas.openxmlformats.org/drawingml/2006/table">
            <a:tbl>
              <a:tblPr firstRow="1" firstCol="1" bandRow="1"/>
              <a:tblGrid>
                <a:gridCol w="7398431">
                  <a:extLst>
                    <a:ext uri="{9D8B030D-6E8A-4147-A177-3AD203B41FA5}">
                      <a16:colId xmlns:a16="http://schemas.microsoft.com/office/drawing/2014/main" val="3658853863"/>
                    </a:ext>
                  </a:extLst>
                </a:gridCol>
                <a:gridCol w="1819709">
                  <a:extLst>
                    <a:ext uri="{9D8B030D-6E8A-4147-A177-3AD203B41FA5}">
                      <a16:colId xmlns:a16="http://schemas.microsoft.com/office/drawing/2014/main" val="79143100"/>
                    </a:ext>
                  </a:extLst>
                </a:gridCol>
              </a:tblGrid>
              <a:tr h="367413">
                <a:tc gridSpan="2">
                  <a:txBody>
                    <a:bodyPr/>
                    <a:lstStyle/>
                    <a:p>
                      <a:pPr>
                        <a:lnSpc>
                          <a:spcPct val="107000"/>
                        </a:lnSpc>
                        <a:spcAft>
                          <a:spcPts val="800"/>
                        </a:spcAft>
                      </a:pPr>
                      <a:r>
                        <a:rPr lang="lt-LT"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Projektai, kurių įgyvendinimui pritrauktos Valstybės biudžeto lėšos 2020 metais: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lt-LT"/>
                    </a:p>
                  </a:txBody>
                  <a:tcPr/>
                </a:tc>
                <a:extLst>
                  <a:ext uri="{0D108BD9-81ED-4DB2-BD59-A6C34878D82A}">
                    <a16:rowId xmlns:a16="http://schemas.microsoft.com/office/drawing/2014/main" val="1945559527"/>
                  </a:ext>
                </a:extLst>
              </a:tr>
              <a:tr h="367413">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Šiaulių oro uosto infrastruktūros modernizavimas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5.374.000,00</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5760894"/>
                  </a:ext>
                </a:extLst>
              </a:tr>
              <a:tr h="416081">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Vėdinimo/kondicionavimo sistemų įrengimas egzaminų laikymo centruose (19 įstaigų)</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157.659,00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344752"/>
                  </a:ext>
                </a:extLst>
              </a:tr>
              <a:tr h="385784">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Medelyno progimnazijos rekonstrukcija</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372.000,00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095809"/>
                  </a:ext>
                </a:extLst>
              </a:tr>
              <a:tr h="385784">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Rėkyvos progimnazijos rekonstrukcija</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319.000,00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477058"/>
                  </a:ext>
                </a:extLst>
              </a:tr>
              <a:tr h="385784">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Sanatorinės mokyklos modernizavimas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250.000,00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9658094"/>
                  </a:ext>
                </a:extLst>
              </a:tr>
              <a:tr h="385784">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Rentgeno aparato įsigijimas (Dainų poliklinika)</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200.000,00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6990019"/>
                  </a:ext>
                </a:extLst>
              </a:tr>
              <a:tr h="385784">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Sporto gimnazijos rekonstrukcija</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260.000,00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1164671"/>
                  </a:ext>
                </a:extLst>
              </a:tr>
              <a:tr h="385784">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Ilgalaikio gydymo ir </a:t>
                      </a:r>
                      <a:r>
                        <a:rPr lang="lt-LT" sz="1600" dirty="0" err="1">
                          <a:effectLst/>
                          <a:latin typeface="Calibri" panose="020F0502020204030204" pitchFamily="34" charset="0"/>
                          <a:ea typeface="Times New Roman" panose="02020603050405020304" pitchFamily="18" charset="0"/>
                          <a:cs typeface="Calibri" panose="020F0502020204030204" pitchFamily="34" charset="0"/>
                        </a:rPr>
                        <a:t>geriatrijos</a:t>
                      </a:r>
                      <a:r>
                        <a:rPr lang="lt-LT" sz="1600" dirty="0">
                          <a:effectLst/>
                          <a:latin typeface="Calibri" panose="020F0502020204030204" pitchFamily="34" charset="0"/>
                          <a:ea typeface="Times New Roman" panose="02020603050405020304" pitchFamily="18" charset="0"/>
                          <a:cs typeface="Calibri" panose="020F0502020204030204" pitchFamily="34" charset="0"/>
                        </a:rPr>
                        <a:t> centro remontas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150.000,00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0550156"/>
                  </a:ext>
                </a:extLst>
              </a:tr>
              <a:tr h="385784">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Šiaulių miesto centrinio stadiono bėgimo takų ir tribūnų atnaujinimas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244.000,00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5201526"/>
                  </a:ext>
                </a:extLst>
              </a:tr>
              <a:tr h="385784">
                <a:tc>
                  <a:txBody>
                    <a:bodyPr/>
                    <a:lstStyle/>
                    <a:p>
                      <a:pP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Geležinkelio atšakos įrengimas (I etapas)</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3.700.000,00</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7014339"/>
                  </a:ext>
                </a:extLst>
              </a:tr>
              <a:tr h="679715">
                <a:tc>
                  <a:txBody>
                    <a:bodyPr/>
                    <a:lstStyle/>
                    <a:p>
                      <a:pPr algn="r">
                        <a:lnSpc>
                          <a:spcPct val="107000"/>
                        </a:lnSpc>
                        <a:spcAft>
                          <a:spcPts val="800"/>
                        </a:spcAft>
                      </a:pPr>
                      <a:r>
                        <a:rPr lang="lt-LT" sz="1600" b="1" dirty="0">
                          <a:effectLst/>
                          <a:latin typeface="Calibri" panose="020F0502020204030204" pitchFamily="34" charset="0"/>
                          <a:ea typeface="Times New Roman" panose="02020603050405020304" pitchFamily="18" charset="0"/>
                          <a:cs typeface="Calibri" panose="020F0502020204030204" pitchFamily="34" charset="0"/>
                        </a:rPr>
                        <a:t>VISO: </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11.026.659,00</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59708888"/>
                  </a:ext>
                </a:extLst>
              </a:tr>
            </a:tbl>
          </a:graphicData>
        </a:graphic>
      </p:graphicFrame>
      <p:sp>
        <p:nvSpPr>
          <p:cNvPr id="5" name="TextBox 4">
            <a:extLst>
              <a:ext uri="{FF2B5EF4-FFF2-40B4-BE49-F238E27FC236}">
                <a16:creationId xmlns:a16="http://schemas.microsoft.com/office/drawing/2014/main" id="{F548426B-95D7-424E-82AC-BE178F23EB3A}"/>
              </a:ext>
            </a:extLst>
          </p:cNvPr>
          <p:cNvSpPr txBox="1"/>
          <p:nvPr/>
        </p:nvSpPr>
        <p:spPr>
          <a:xfrm>
            <a:off x="339654" y="488908"/>
            <a:ext cx="6096001" cy="584775"/>
          </a:xfrm>
          <a:prstGeom prst="rect">
            <a:avLst/>
          </a:prstGeom>
          <a:noFill/>
        </p:spPr>
        <p:txBody>
          <a:bodyPr wrap="square" rtlCol="0">
            <a:spAutoFit/>
          </a:bodyPr>
          <a:lstStyle/>
          <a:p>
            <a:r>
              <a:rPr lang="lt-LT" sz="3200" b="1" dirty="0"/>
              <a:t>Projektai</a:t>
            </a:r>
          </a:p>
        </p:txBody>
      </p:sp>
    </p:spTree>
    <p:extLst>
      <p:ext uri="{BB962C8B-B14F-4D97-AF65-F5344CB8AC3E}">
        <p14:creationId xmlns:p14="http://schemas.microsoft.com/office/powerpoint/2010/main" val="957681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veikslėlis 3">
            <a:extLst>
              <a:ext uri="{FF2B5EF4-FFF2-40B4-BE49-F238E27FC236}">
                <a16:creationId xmlns:a16="http://schemas.microsoft.com/office/drawing/2014/main" id="{DBACC6A2-8EB5-4018-A2BE-AD230511B3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239054"/>
          </a:xfrm>
          <a:prstGeom prst="rect">
            <a:avLst/>
          </a:prstGeom>
        </p:spPr>
      </p:pic>
      <p:graphicFrame>
        <p:nvGraphicFramePr>
          <p:cNvPr id="5" name="Lentelė 4">
            <a:extLst>
              <a:ext uri="{FF2B5EF4-FFF2-40B4-BE49-F238E27FC236}">
                <a16:creationId xmlns:a16="http://schemas.microsoft.com/office/drawing/2014/main" id="{8F1B1935-F774-4B07-819A-4605731391EB}"/>
              </a:ext>
            </a:extLst>
          </p:cNvPr>
          <p:cNvGraphicFramePr>
            <a:graphicFrameLocks noGrp="1"/>
          </p:cNvGraphicFramePr>
          <p:nvPr>
            <p:extLst>
              <p:ext uri="{D42A27DB-BD31-4B8C-83A1-F6EECF244321}">
                <p14:modId xmlns:p14="http://schemas.microsoft.com/office/powerpoint/2010/main" val="4185144135"/>
              </p:ext>
            </p:extLst>
          </p:nvPr>
        </p:nvGraphicFramePr>
        <p:xfrm>
          <a:off x="345989" y="1494427"/>
          <a:ext cx="11500022" cy="4652072"/>
        </p:xfrm>
        <a:graphic>
          <a:graphicData uri="http://schemas.openxmlformats.org/drawingml/2006/table">
            <a:tbl>
              <a:tblPr firstRow="1" firstCol="1" bandRow="1"/>
              <a:tblGrid>
                <a:gridCol w="9843040">
                  <a:extLst>
                    <a:ext uri="{9D8B030D-6E8A-4147-A177-3AD203B41FA5}">
                      <a16:colId xmlns:a16="http://schemas.microsoft.com/office/drawing/2014/main" val="2798699354"/>
                    </a:ext>
                  </a:extLst>
                </a:gridCol>
                <a:gridCol w="1656982">
                  <a:extLst>
                    <a:ext uri="{9D8B030D-6E8A-4147-A177-3AD203B41FA5}">
                      <a16:colId xmlns:a16="http://schemas.microsoft.com/office/drawing/2014/main" val="4232298309"/>
                    </a:ext>
                  </a:extLst>
                </a:gridCol>
              </a:tblGrid>
              <a:tr h="297051">
                <a:tc>
                  <a:txBody>
                    <a:bodyPr/>
                    <a:lstStyle/>
                    <a:p>
                      <a:pPr>
                        <a:lnSpc>
                          <a:spcPct val="107000"/>
                        </a:lnSpc>
                        <a:spcAft>
                          <a:spcPts val="800"/>
                        </a:spcAft>
                      </a:pPr>
                      <a:r>
                        <a:rPr lang="lt-LT" sz="1600" b="1"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2020 m. pritrauktos Europos Sąjungos investicijų fondų lėšos šiems projektams: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 </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5636904"/>
                  </a:ext>
                </a:extLst>
              </a:tr>
              <a:tr h="190500">
                <a:tc>
                  <a:txBody>
                    <a:bodyPr/>
                    <a:lstStyle/>
                    <a:p>
                      <a:pPr>
                        <a:lnSpc>
                          <a:spcPct val="107000"/>
                        </a:lnSpc>
                        <a:spcAft>
                          <a:spcPts val="800"/>
                        </a:spcAft>
                      </a:pPr>
                      <a:r>
                        <a:rPr lang="lt-LT" sz="1600"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Vaikų dienos centrų tinklo plėtra Šiaulių mieste</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106.986,00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4155176"/>
                  </a:ext>
                </a:extLst>
              </a:tr>
              <a:tr h="190500">
                <a:tc>
                  <a:txBody>
                    <a:bodyPr/>
                    <a:lstStyle/>
                    <a:p>
                      <a:pPr>
                        <a:lnSpc>
                          <a:spcPct val="107000"/>
                        </a:lnSpc>
                        <a:spcAft>
                          <a:spcPts val="800"/>
                        </a:spcAft>
                      </a:pPr>
                      <a:r>
                        <a:rPr lang="lt-LT" sz="1600"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Bendruomeninių vaikų globos namų plėtra Šiaulių mieste</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234.516,00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5739988"/>
                  </a:ext>
                </a:extLst>
              </a:tr>
              <a:tr h="200025">
                <a:tc>
                  <a:txBody>
                    <a:bodyPr/>
                    <a:lstStyle/>
                    <a:p>
                      <a:pPr>
                        <a:lnSpc>
                          <a:spcPct val="107000"/>
                        </a:lnSpc>
                        <a:spcAft>
                          <a:spcPts val="800"/>
                        </a:spcAft>
                      </a:pPr>
                      <a:r>
                        <a:rPr lang="lt-LT" sz="1600"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Buvusių naftos bazių ir buvusios karinės teritorijos sutvarkymas (II dalis)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1.909.000,00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1807533"/>
                  </a:ext>
                </a:extLst>
              </a:tr>
              <a:tr h="200025">
                <a:tc>
                  <a:txBody>
                    <a:bodyPr/>
                    <a:lstStyle/>
                    <a:p>
                      <a:pPr>
                        <a:lnSpc>
                          <a:spcPct val="107000"/>
                        </a:lnSpc>
                        <a:spcAft>
                          <a:spcPts val="800"/>
                        </a:spcAft>
                      </a:pPr>
                      <a:r>
                        <a:rPr lang="lt-LT" sz="1600"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Sąlygų sukūrimas verslo plėtrai ir investicijų pritraukimui, įrengiant viešąją infrastruktūrą (Serbentų g. tęsinys)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3.032.426,00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6116798"/>
                  </a:ext>
                </a:extLst>
              </a:tr>
              <a:tr h="200025">
                <a:tc>
                  <a:txBody>
                    <a:bodyPr/>
                    <a:lstStyle/>
                    <a:p>
                      <a:pPr>
                        <a:lnSpc>
                          <a:spcPct val="107000"/>
                        </a:lnSpc>
                        <a:spcAft>
                          <a:spcPts val="800"/>
                        </a:spcAft>
                      </a:pPr>
                      <a:r>
                        <a:rPr lang="lt-LT" sz="1600"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Vaikų socialinės integracijos skatinimas Jelgavos ir Šiaulių miestuose</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lt-LT" sz="1600"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220.000,00</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7292195"/>
                  </a:ext>
                </a:extLst>
              </a:tr>
              <a:tr h="200025">
                <a:tc>
                  <a:txBody>
                    <a:bodyPr/>
                    <a:lstStyle/>
                    <a:p>
                      <a:pP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Bendradarbiavimas pasienio regione siekiant užtikrinti saugumą ir viešųjų paslaugų efektyvumą</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155.955,00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1809195"/>
                  </a:ext>
                </a:extLst>
              </a:tr>
              <a:tr h="200025">
                <a:tc>
                  <a:txBody>
                    <a:bodyPr/>
                    <a:lstStyle/>
                    <a:p>
                      <a:pPr>
                        <a:lnSpc>
                          <a:spcPct val="107000"/>
                        </a:lnSpc>
                        <a:spcAft>
                          <a:spcPts val="800"/>
                        </a:spcAft>
                      </a:pPr>
                      <a:r>
                        <a:rPr lang="lt-LT" sz="1600"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„Šiaulių laisvosios ekonominės zonos infrastruktūros plėtra (II etapas)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224.138,00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49923"/>
                  </a:ext>
                </a:extLst>
              </a:tr>
              <a:tr h="200025">
                <a:tc>
                  <a:txBody>
                    <a:bodyPr/>
                    <a:lstStyle/>
                    <a:p>
                      <a:pPr>
                        <a:lnSpc>
                          <a:spcPct val="107000"/>
                        </a:lnSpc>
                        <a:spcAft>
                          <a:spcPts val="800"/>
                        </a:spcAft>
                      </a:pPr>
                      <a:r>
                        <a:rPr lang="lt-LT" sz="1600"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Viešųjų ir administracinių paslaugų (miesto tvarkymo, infrastruktūros priežiūros ir kt.) kokybės gerinimas Šiaulių miesto savivaldybėje (II etapas)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lt-LT" sz="160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300.104,00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0643545"/>
                  </a:ext>
                </a:extLst>
              </a:tr>
              <a:tr h="200025">
                <a:tc>
                  <a:txBody>
                    <a:bodyPr/>
                    <a:lstStyle/>
                    <a:p>
                      <a:pPr>
                        <a:lnSpc>
                          <a:spcPct val="107000"/>
                        </a:lnSpc>
                      </a:pPr>
                      <a:endParaRPr lang="lt-LT" sz="1600" dirty="0">
                        <a:effectLst/>
                        <a:latin typeface="Calibri" panose="020F0502020204030204" pitchFamily="34"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6.183.125,00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21396574"/>
                  </a:ext>
                </a:extLst>
              </a:tr>
              <a:tr h="200025">
                <a:tc>
                  <a:txBody>
                    <a:bodyPr/>
                    <a:lstStyle/>
                    <a:p>
                      <a:pPr>
                        <a:lnSpc>
                          <a:spcPct val="107000"/>
                        </a:lnSpc>
                        <a:spcAft>
                          <a:spcPts val="800"/>
                        </a:spcAft>
                      </a:pPr>
                      <a:r>
                        <a:rPr lang="lt-LT" sz="1600" b="1" dirty="0">
                          <a:effectLst/>
                          <a:latin typeface="Calibri" panose="020F0502020204030204" pitchFamily="34" charset="0"/>
                          <a:ea typeface="Times New Roman" panose="02020603050405020304" pitchFamily="18" charset="0"/>
                          <a:cs typeface="Calibri" panose="020F0502020204030204" pitchFamily="34" charset="0"/>
                        </a:rPr>
                        <a:t>Prie vykdomų projektų papildomai pritrauktos Europos Sąjungos investicijų fondų lėšos:</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lt-LT" sz="1600">
                        <a:effectLst/>
                        <a:latin typeface="Calibri" panose="020F0502020204030204" pitchFamily="34"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051232"/>
                  </a:ext>
                </a:extLst>
              </a:tr>
              <a:tr h="352425">
                <a:tc>
                  <a:txBody>
                    <a:bodyPr/>
                    <a:lstStyle/>
                    <a:p>
                      <a:pPr>
                        <a:lnSpc>
                          <a:spcPct val="107000"/>
                        </a:lnSpc>
                        <a:spcAft>
                          <a:spcPts val="800"/>
                        </a:spcAft>
                      </a:pPr>
                      <a:r>
                        <a:rPr lang="lt-LT" sz="1600" dirty="0">
                          <a:solidFill>
                            <a:srgbClr val="262626"/>
                          </a:solidFill>
                          <a:effectLst/>
                          <a:latin typeface="Calibri" panose="020F0502020204030204" pitchFamily="34" charset="0"/>
                          <a:ea typeface="Times New Roman" panose="02020603050405020304" pitchFamily="18" charset="0"/>
                          <a:cs typeface="Calibri" panose="020F0502020204030204" pitchFamily="34" charset="0"/>
                        </a:rPr>
                        <a:t>Tilžės dviračių tako rekonstrukcija</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28.410,00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8586616"/>
                  </a:ext>
                </a:extLst>
              </a:tr>
              <a:tr h="251460">
                <a:tc>
                  <a:txBody>
                    <a:bodyPr/>
                    <a:lstStyle/>
                    <a:p>
                      <a:pP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Modernizuoti edukacines aplinkas Šiaulių 1-ojoje muzikos mokykloje ir Šiaulių dainavimo mokykloje „Dagilėlis“</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200.000,00</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0618244"/>
                  </a:ext>
                </a:extLst>
              </a:tr>
              <a:tr h="200025">
                <a:tc>
                  <a:txBody>
                    <a:bodyPr/>
                    <a:lstStyle/>
                    <a:p>
                      <a:pP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Lopšelio darželio ,,Kregždutė" modernizavimas</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22.613,00</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3838381"/>
                  </a:ext>
                </a:extLst>
              </a:tr>
              <a:tr h="200025">
                <a:tc>
                  <a:txBody>
                    <a:bodyPr/>
                    <a:lstStyle/>
                    <a:p>
                      <a:pPr>
                        <a:lnSpc>
                          <a:spcPct val="107000"/>
                        </a:lnSpc>
                        <a:spcAft>
                          <a:spcPts val="800"/>
                        </a:spcAft>
                      </a:pPr>
                      <a:r>
                        <a:rPr lang="lt-LT" sz="1600">
                          <a:effectLst/>
                          <a:latin typeface="Calibri" panose="020F0502020204030204" pitchFamily="34" charset="0"/>
                          <a:ea typeface="Times New Roman" panose="02020603050405020304" pitchFamily="18" charset="0"/>
                          <a:cs typeface="Calibri" panose="020F0502020204030204" pitchFamily="34" charset="0"/>
                        </a:rPr>
                        <a:t>Kompleksinės paslaugos šeimai Šiaulių miesto savivaldybėje</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dirty="0">
                          <a:effectLst/>
                          <a:latin typeface="Calibri" panose="020F0502020204030204" pitchFamily="34" charset="0"/>
                          <a:ea typeface="Times New Roman" panose="02020603050405020304" pitchFamily="18" charset="0"/>
                          <a:cs typeface="Calibri" panose="020F0502020204030204" pitchFamily="34" charset="0"/>
                        </a:rPr>
                        <a:t>128.000,00</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9938112"/>
                  </a:ext>
                </a:extLst>
              </a:tr>
              <a:tr h="200025">
                <a:tc>
                  <a:txBody>
                    <a:bodyPr/>
                    <a:lstStyle/>
                    <a:p>
                      <a:pPr>
                        <a:lnSpc>
                          <a:spcPct val="107000"/>
                        </a:lnSpc>
                      </a:pPr>
                      <a:endParaRPr lang="lt-LT" sz="1600">
                        <a:effectLst/>
                        <a:latin typeface="Calibri" panose="020F0502020204030204" pitchFamily="34"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379.023,00</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39622813"/>
                  </a:ext>
                </a:extLst>
              </a:tr>
              <a:tr h="200025">
                <a:tc>
                  <a:txBody>
                    <a:bodyPr/>
                    <a:lstStyle/>
                    <a:p>
                      <a:pPr>
                        <a:lnSpc>
                          <a:spcPct val="107000"/>
                        </a:lnSpc>
                        <a:spcAft>
                          <a:spcPts val="800"/>
                        </a:spcAft>
                      </a:pPr>
                      <a:r>
                        <a:rPr lang="lt-LT" sz="1600" b="1">
                          <a:effectLst/>
                          <a:latin typeface="Calibri" panose="020F0502020204030204" pitchFamily="34" charset="0"/>
                          <a:ea typeface="Times New Roman" panose="02020603050405020304" pitchFamily="18" charset="0"/>
                          <a:cs typeface="Calibri" panose="020F0502020204030204" pitchFamily="34" charset="0"/>
                        </a:rPr>
                        <a:t>VISO: </a:t>
                      </a:r>
                      <a:endParaRPr lang="lt-LT"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lt-LT"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6.562.148,00</a:t>
                      </a:r>
                      <a:endParaRPr lang="lt-LT"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8575" marR="285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69874121"/>
                  </a:ext>
                </a:extLst>
              </a:tr>
            </a:tbl>
          </a:graphicData>
        </a:graphic>
      </p:graphicFrame>
      <p:sp>
        <p:nvSpPr>
          <p:cNvPr id="6" name="TextBox 5">
            <a:extLst>
              <a:ext uri="{FF2B5EF4-FFF2-40B4-BE49-F238E27FC236}">
                <a16:creationId xmlns:a16="http://schemas.microsoft.com/office/drawing/2014/main" id="{B09C4422-0C1A-4EB8-A50E-BA5DCD4022E5}"/>
              </a:ext>
            </a:extLst>
          </p:cNvPr>
          <p:cNvSpPr txBox="1"/>
          <p:nvPr/>
        </p:nvSpPr>
        <p:spPr>
          <a:xfrm>
            <a:off x="339654" y="488908"/>
            <a:ext cx="6096001" cy="584775"/>
          </a:xfrm>
          <a:prstGeom prst="rect">
            <a:avLst/>
          </a:prstGeom>
          <a:noFill/>
        </p:spPr>
        <p:txBody>
          <a:bodyPr wrap="square" rtlCol="0">
            <a:spAutoFit/>
          </a:bodyPr>
          <a:lstStyle/>
          <a:p>
            <a:r>
              <a:rPr lang="lt-LT" sz="3200" b="1" dirty="0"/>
              <a:t>Projektai</a:t>
            </a:r>
          </a:p>
        </p:txBody>
      </p:sp>
    </p:spTree>
    <p:extLst>
      <p:ext uri="{BB962C8B-B14F-4D97-AF65-F5344CB8AC3E}">
        <p14:creationId xmlns:p14="http://schemas.microsoft.com/office/powerpoint/2010/main" val="3303449722"/>
      </p:ext>
    </p:extLst>
  </p:cSld>
  <p:clrMapOvr>
    <a:masterClrMapping/>
  </p:clrMapOvr>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3076</TotalTime>
  <Words>2334</Words>
  <Application>Microsoft Office PowerPoint</Application>
  <PresentationFormat>Plačiaekranė</PresentationFormat>
  <Paragraphs>380</Paragraphs>
  <Slides>29</Slides>
  <Notes>4</Notes>
  <HiddenSlides>0</HiddenSlides>
  <MMClips>0</MMClips>
  <ScaleCrop>false</ScaleCrop>
  <HeadingPairs>
    <vt:vector size="6" baseType="variant">
      <vt:variant>
        <vt:lpstr>Naudojami šriftai</vt:lpstr>
      </vt:variant>
      <vt:variant>
        <vt:i4>5</vt:i4>
      </vt:variant>
      <vt:variant>
        <vt:lpstr>Tema</vt:lpstr>
      </vt:variant>
      <vt:variant>
        <vt:i4>1</vt:i4>
      </vt:variant>
      <vt:variant>
        <vt:lpstr>Skaidrių pavadinimai</vt:lpstr>
      </vt:variant>
      <vt:variant>
        <vt:i4>29</vt:i4>
      </vt:variant>
    </vt:vector>
  </HeadingPairs>
  <TitlesOfParts>
    <vt:vector size="35" baseType="lpstr">
      <vt:lpstr>Arial</vt:lpstr>
      <vt:lpstr>Calibri</vt:lpstr>
      <vt:lpstr>Calibri Light</vt:lpstr>
      <vt:lpstr>StarSymbol</vt:lpstr>
      <vt:lpstr>Times New Roman</vt:lpstr>
      <vt:lpstr>„Office“ tema</vt:lpstr>
      <vt:lpstr>„PowerPoint“ pateiktis</vt:lpstr>
      <vt:lpstr>„PowerPoint“ pateiktis</vt:lpstr>
      <vt:lpstr>„PowerPoint“ pateiktis</vt:lpstr>
      <vt:lpstr>„PowerPoint“ pateiktis</vt:lpstr>
      <vt:lpstr>„PowerPoint“ pateiktis</vt:lpstr>
      <vt:lpstr>„PowerPoint“ pateiktis</vt:lpstr>
      <vt:lpstr>2018 – 2020 m. pateiktų prašymų finansavimui gauti skaičius ir pritrauktų lėšų sumos (šioje lentelėje nevertinamos Kelių plėtros programos lėšos)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 2020 m. viešuose aukcionuose buvo parduoti 7 nekilnojamieji objektai už 113,30 tūkst. Eur.</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pateiktis</dc:title>
  <dc:creator>User</dc:creator>
  <cp:lastModifiedBy>Vaida Kalasevičienė</cp:lastModifiedBy>
  <cp:revision>232</cp:revision>
  <dcterms:created xsi:type="dcterms:W3CDTF">2019-04-11T19:25:11Z</dcterms:created>
  <dcterms:modified xsi:type="dcterms:W3CDTF">2021-05-03T13:18:16Z</dcterms:modified>
</cp:coreProperties>
</file>