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0" r:id="rId7"/>
    <p:sldId id="270" r:id="rId8"/>
    <p:sldId id="261" r:id="rId9"/>
    <p:sldId id="262" r:id="rId10"/>
    <p:sldId id="269" r:id="rId11"/>
    <p:sldId id="263" r:id="rId12"/>
    <p:sldId id="264" r:id="rId13"/>
    <p:sldId id="265" r:id="rId14"/>
    <p:sldId id="272" r:id="rId15"/>
    <p:sldId id="266" r:id="rId16"/>
    <p:sldId id="267" r:id="rId1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64"/>
    <a:srgbClr val="BB1A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Šviesus stilius 2 – paryškinima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avadinimas ir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eksto vietos rezervavimo ženklas 2"/>
          <p:cNvSpPr>
            <a:spLocks noGrp="1"/>
          </p:cNvSpPr>
          <p:nvPr>
            <p:ph type="body"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D4DCD22A-F9AD-4640-97B8-2FE4C0AA79F4}" type="datetimeFigureOut">
              <a:rPr lang="lt-LT" smtClean="0"/>
              <a:pPr/>
              <a:t>2023-01-24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C903876-1CF5-43E1-9F45-F2272AB9387D}"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2"/>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55C27356-22E9-4C0E-A8C1-D3F7898A32D8}" type="datetimeFigureOut">
              <a:rPr lang="lt-LT" smtClean="0"/>
              <a:pPr/>
              <a:t>2023-01-24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Spustelėkite, jei norite keisite ruoš. pav.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27356-22E9-4C0E-A8C1-D3F7898A32D8}" type="datetimeFigureOut">
              <a:rPr lang="lt-LT" smtClean="0"/>
              <a:pPr/>
              <a:t>2023-01-24</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F433B-44E4-4C39-B4C3-39439F9FCC40}"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spr.smm.lt/" TargetMode="Externa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052737"/>
            <a:ext cx="7772400" cy="1800199"/>
          </a:xfrm>
        </p:spPr>
        <p:txBody>
          <a:bodyPr/>
          <a:lstStyle/>
          <a:p>
            <a:r>
              <a:rPr lang="lt-LT" b="1" baseline="0" dirty="0">
                <a:solidFill>
                  <a:srgbClr val="820064"/>
                </a:solidFill>
                <a:latin typeface="Times New Roman"/>
              </a:rPr>
              <a:t>Neformaliojo </a:t>
            </a:r>
            <a:r>
              <a:rPr lang="lt-LT" b="1" baseline="0" dirty="0">
                <a:solidFill>
                  <a:srgbClr val="820064"/>
                </a:solidFill>
                <a:latin typeface="Cambria"/>
              </a:rPr>
              <a:t>vaikų švietimo programų </a:t>
            </a:r>
            <a:r>
              <a:rPr lang="lt-LT" b="1" baseline="0" dirty="0">
                <a:solidFill>
                  <a:srgbClr val="820064"/>
                </a:solidFill>
                <a:latin typeface="Times New Roman"/>
              </a:rPr>
              <a:t>t</a:t>
            </a:r>
            <a:r>
              <a:rPr lang="lt-LT" b="1" baseline="0" dirty="0">
                <a:solidFill>
                  <a:srgbClr val="820064"/>
                </a:solidFill>
                <a:latin typeface="Cambria"/>
              </a:rPr>
              <a:t>eikėj</a:t>
            </a:r>
            <a:r>
              <a:rPr lang="lt-LT" b="1" baseline="0" dirty="0">
                <a:solidFill>
                  <a:srgbClr val="820064"/>
                </a:solidFill>
                <a:latin typeface="Times New Roman"/>
              </a:rPr>
              <a:t>o vadovas</a:t>
            </a:r>
            <a:r>
              <a:rPr lang="lt-LT" b="1" baseline="0" dirty="0">
                <a:solidFill>
                  <a:srgbClr val="820064"/>
                </a:solidFill>
                <a:latin typeface="Cambria"/>
              </a:rPr>
              <a:t> </a:t>
            </a:r>
            <a:endParaRPr lang="lt-LT" dirty="0"/>
          </a:p>
        </p:txBody>
      </p:sp>
      <p:sp>
        <p:nvSpPr>
          <p:cNvPr id="3" name="Paantraštė 2"/>
          <p:cNvSpPr>
            <a:spLocks noGrp="1"/>
          </p:cNvSpPr>
          <p:nvPr>
            <p:ph type="subTitle" idx="1"/>
          </p:nvPr>
        </p:nvSpPr>
        <p:spPr>
          <a:xfrm>
            <a:off x="1371600" y="3429000"/>
            <a:ext cx="6400800" cy="2209800"/>
          </a:xfrm>
        </p:spPr>
        <p:txBody>
          <a:bodyPr>
            <a:normAutofit fontScale="25000" lnSpcReduction="20000"/>
          </a:bodyPr>
          <a:lstStyle/>
          <a:p>
            <a:r>
              <a:rPr lang="lt-LT" sz="12800" dirty="0"/>
              <a:t>Neformaliojo vaikų švietimo (NVŠ) programos duomenų pildymo ir registravimo eiga</a:t>
            </a:r>
          </a:p>
          <a:p>
            <a:endParaRPr lang="lt-LT" sz="12800" dirty="0"/>
          </a:p>
          <a:p>
            <a:pPr algn="r"/>
            <a:r>
              <a:rPr lang="lt-LT" sz="6400" dirty="0">
                <a:solidFill>
                  <a:schemeClr val="tx1"/>
                </a:solidFill>
                <a:cs typeface="Times New Roman" panose="02020603050405020304" pitchFamily="18" charset="0"/>
              </a:rPr>
              <a:t>Parengė NŠPR administratorė</a:t>
            </a:r>
          </a:p>
          <a:p>
            <a:pPr algn="r"/>
            <a:r>
              <a:rPr lang="lt-LT" sz="6400" dirty="0">
                <a:solidFill>
                  <a:schemeClr val="tx1"/>
                </a:solidFill>
                <a:cs typeface="Times New Roman" panose="02020603050405020304" pitchFamily="18" charset="0"/>
              </a:rPr>
              <a:t>Eglė </a:t>
            </a:r>
            <a:r>
              <a:rPr lang="lt-LT" sz="6400" dirty="0" err="1">
                <a:solidFill>
                  <a:schemeClr val="tx1"/>
                </a:solidFill>
                <a:cs typeface="Times New Roman" panose="02020603050405020304" pitchFamily="18" charset="0"/>
              </a:rPr>
              <a:t>Lesniauskienė</a:t>
            </a:r>
            <a:endParaRPr lang="lt-LT" sz="6400" dirty="0">
              <a:solidFill>
                <a:schemeClr val="tx1"/>
              </a:solidFill>
              <a:cs typeface="Times New Roman" panose="02020603050405020304" pitchFamily="18" charset="0"/>
            </a:endParaRPr>
          </a:p>
          <a:p>
            <a:endParaRPr lang="lt-LT" sz="6400" dirty="0">
              <a:solidFill>
                <a:schemeClr val="tx1"/>
              </a:solidFill>
            </a:endParaRPr>
          </a:p>
          <a:p>
            <a:r>
              <a:rPr lang="lt-LT" sz="6400" dirty="0">
                <a:solidFill>
                  <a:schemeClr val="tx1"/>
                </a:solidFill>
                <a:cs typeface="Times New Roman" panose="02020603050405020304" pitchFamily="18" charset="0"/>
              </a:rPr>
              <a:t>Atnaujinta 2022-11-30</a:t>
            </a:r>
          </a:p>
          <a:p>
            <a:endParaRPr lang="lt-LT" dirty="0"/>
          </a:p>
          <a:p>
            <a:endParaRPr lang="lt-L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311900"/>
          </a:xfrm>
        </p:spPr>
        <p:txBody>
          <a:bodyPr>
            <a:normAutofit lnSpcReduction="10000"/>
          </a:bodyPr>
          <a:lstStyle/>
          <a:p>
            <a:pPr marL="0" lvl="0" indent="0">
              <a:spcBef>
                <a:spcPts val="0"/>
              </a:spcBef>
              <a:buNone/>
            </a:pPr>
            <a:endParaRPr lang="lt-LT" sz="1200" dirty="0"/>
          </a:p>
          <a:p>
            <a:pPr marL="0" lvl="0" indent="0">
              <a:lnSpc>
                <a:spcPct val="110000"/>
              </a:lnSpc>
              <a:spcBef>
                <a:spcPts val="0"/>
              </a:spcBef>
              <a:buNone/>
            </a:pPr>
            <a:r>
              <a:rPr lang="lt-LT" sz="1200" i="1" dirty="0"/>
              <a:t>NVŠ programos turinys ir kompetencijos </a:t>
            </a:r>
            <a:r>
              <a:rPr lang="lt-LT" sz="1200" dirty="0"/>
              <a:t>paspaudus </a:t>
            </a:r>
            <a:r>
              <a:rPr lang="lt-LT" sz="1200" b="1" dirty="0"/>
              <a:t>Pridėti</a:t>
            </a:r>
            <a:r>
              <a:rPr lang="lt-LT" sz="1200" dirty="0"/>
              <a:t>, atsidariusioje lentelėje reikia įrašyti veiklos apibūdinimą, pasirinkti iš jau anksčiau pažymėtų kompetencijų, įrašyti vertinimo metodus ir nurodyti veiklos trukmę valandomis.</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Užpildžius spausti </a:t>
            </a:r>
            <a:r>
              <a:rPr lang="lt-LT" sz="1200" b="1" dirty="0"/>
              <a:t>Išsaugoti</a:t>
            </a:r>
            <a:r>
              <a:rPr lang="lt-LT" sz="1200" dirty="0"/>
              <a:t>.</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Veiklas galima išskirstyti į atskiras eilutes (pridėti kiek reikia eilučių) ir prie kiekvienos pasirinkti reikiamas kompetencijas.</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Svarbu, kad </a:t>
            </a:r>
            <a:r>
              <a:rPr lang="lt-LT" sz="1200" b="1" dirty="0"/>
              <a:t>Programos apimtis ir trukmė</a:t>
            </a:r>
            <a:r>
              <a:rPr lang="lt-LT" sz="1200" dirty="0"/>
              <a:t> sutaptų su veiklose nurodytų valandų suma.</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Suma, gauta mėnesių skaičių padauginus iš valandų skaičiaus per mėn., turi atitikti programos trukmę, nurodytą pagal veiklų trukmę valandomis. </a:t>
            </a:r>
          </a:p>
          <a:p>
            <a:pPr marL="0" lvl="0" indent="0">
              <a:lnSpc>
                <a:spcPct val="110000"/>
              </a:lnSpc>
              <a:spcBef>
                <a:spcPts val="0"/>
              </a:spcBef>
              <a:buNone/>
            </a:pPr>
            <a:r>
              <a:rPr lang="lt-LT" sz="1200" dirty="0"/>
              <a:t>Pvz. </a:t>
            </a:r>
          </a:p>
          <a:p>
            <a:pPr marL="0" lvl="0" indent="0">
              <a:lnSpc>
                <a:spcPct val="110000"/>
              </a:lnSpc>
              <a:spcBef>
                <a:spcPts val="0"/>
              </a:spcBef>
              <a:buNone/>
            </a:pPr>
            <a:r>
              <a:rPr lang="lt-LT" sz="1200" dirty="0"/>
              <a:t>10 x 8 = </a:t>
            </a:r>
            <a:r>
              <a:rPr lang="lt-LT" sz="1200" b="1" dirty="0"/>
              <a:t>80</a:t>
            </a:r>
          </a:p>
          <a:p>
            <a:pPr marL="0" lvl="0" indent="0">
              <a:lnSpc>
                <a:spcPct val="110000"/>
              </a:lnSpc>
              <a:spcBef>
                <a:spcPts val="0"/>
              </a:spcBef>
              <a:buNone/>
            </a:pPr>
            <a:r>
              <a:rPr lang="lt-LT" sz="1200" dirty="0"/>
              <a:t>20 + 30 + 30 = </a:t>
            </a:r>
            <a:r>
              <a:rPr lang="lt-LT" sz="1200" b="1" dirty="0"/>
              <a:t>80</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cxnSp>
        <p:nvCxnSpPr>
          <p:cNvPr id="11" name="Tiesioji jungtis 10"/>
          <p:cNvCxnSpPr/>
          <p:nvPr/>
        </p:nvCxnSpPr>
        <p:spPr>
          <a:xfrm flipH="1">
            <a:off x="0" y="3284984"/>
            <a:ext cx="651621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aveikslėlis 7"/>
          <p:cNvPicPr/>
          <p:nvPr/>
        </p:nvPicPr>
        <p:blipFill>
          <a:blip r:embed="rId2" cstate="print"/>
          <a:srcRect l="19866" t="32875" r="20917" b="25591"/>
          <a:stretch>
            <a:fillRect/>
          </a:stretch>
        </p:blipFill>
        <p:spPr bwMode="auto">
          <a:xfrm>
            <a:off x="467542" y="476672"/>
            <a:ext cx="6084000" cy="2664296"/>
          </a:xfrm>
          <a:prstGeom prst="rect">
            <a:avLst/>
          </a:prstGeom>
          <a:noFill/>
          <a:ln w="9525">
            <a:noFill/>
            <a:miter lim="800000"/>
            <a:headEnd/>
            <a:tailEnd/>
          </a:ln>
        </p:spPr>
      </p:pic>
      <p:pic>
        <p:nvPicPr>
          <p:cNvPr id="12" name="Paveikslėlis 11"/>
          <p:cNvPicPr/>
          <p:nvPr/>
        </p:nvPicPr>
        <p:blipFill>
          <a:blip r:embed="rId3" cstate="print"/>
          <a:srcRect l="19771" t="38532" r="21012" b="12385"/>
          <a:stretch>
            <a:fillRect/>
          </a:stretch>
        </p:blipFill>
        <p:spPr bwMode="auto">
          <a:xfrm>
            <a:off x="467544" y="3429000"/>
            <a:ext cx="6084000" cy="3168352"/>
          </a:xfrm>
          <a:prstGeom prst="rect">
            <a:avLst/>
          </a:prstGeom>
          <a:noFill/>
          <a:ln w="9525">
            <a:noFill/>
            <a:miter lim="800000"/>
            <a:headEnd/>
            <a:tailEnd/>
          </a:ln>
        </p:spPr>
      </p:pic>
      <p:sp>
        <p:nvSpPr>
          <p:cNvPr id="13" name="Stačiakampis 12"/>
          <p:cNvSpPr/>
          <p:nvPr/>
        </p:nvSpPr>
        <p:spPr>
          <a:xfrm>
            <a:off x="4932040" y="3933056"/>
            <a:ext cx="1440160"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Stačiakampis 13"/>
          <p:cNvSpPr/>
          <p:nvPr/>
        </p:nvSpPr>
        <p:spPr>
          <a:xfrm>
            <a:off x="5220072" y="4797152"/>
            <a:ext cx="360040"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aveikslėlis 18">
            <a:extLst>
              <a:ext uri="{FF2B5EF4-FFF2-40B4-BE49-F238E27FC236}">
                <a16:creationId xmlns:a16="http://schemas.microsoft.com/office/drawing/2014/main" id="{D0D2A5E6-AB36-4588-BE22-1B1450F54FB6}"/>
              </a:ext>
            </a:extLst>
          </p:cNvPr>
          <p:cNvPicPr/>
          <p:nvPr/>
        </p:nvPicPr>
        <p:blipFill rotWithShape="1">
          <a:blip r:embed="rId2"/>
          <a:srcRect l="22181" t="23709" r="25460" b="68599"/>
          <a:stretch/>
        </p:blipFill>
        <p:spPr bwMode="auto">
          <a:xfrm>
            <a:off x="395536" y="3632896"/>
            <a:ext cx="6254352" cy="516184"/>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r>
              <a:rPr lang="lt-LT" sz="1200" b="0" dirty="0">
                <a:latin typeface="+mn-lt"/>
              </a:rPr>
              <a:t>NVŠ savivaldybės lygmens programą vertina ir akredituoja ta savivaldybė, kurioje teikėjas registruotas Švietimo ir mokslo institucijų registre (ŠMIR). Akreditavimas galioja neterminuotai visose savivaldybėse.</a:t>
            </a:r>
            <a:br>
              <a:rPr lang="lt-LT" sz="1200" b="0" dirty="0">
                <a:latin typeface="+mn-lt"/>
              </a:rPr>
            </a:br>
            <a:br>
              <a:rPr lang="lt-LT" sz="1200" b="0" dirty="0">
                <a:latin typeface="+mn-lt"/>
              </a:rPr>
            </a:br>
            <a:r>
              <a:rPr lang="lt-LT" sz="1200" b="0" dirty="0">
                <a:latin typeface="+mn-lt"/>
              </a:rPr>
              <a:t>NVŠ nacionalinio lygmens programą vertina ir akredituoja Lietuvos mokinių neformaliojo švietimo centras (LMNŠC). Akreditavimas galioja neterminuotai.</a:t>
            </a: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311896"/>
          </a:xfrm>
        </p:spPr>
        <p:txBody>
          <a:bodyPr>
            <a:normAutofit lnSpcReduction="10000"/>
          </a:bodyPr>
          <a:lstStyle/>
          <a:p>
            <a:pPr marL="0" indent="0">
              <a:lnSpc>
                <a:spcPct val="110000"/>
              </a:lnSpc>
              <a:spcBef>
                <a:spcPts val="0"/>
              </a:spcBef>
              <a:buNone/>
            </a:pPr>
            <a:r>
              <a:rPr lang="lt-LT" sz="1200" dirty="0"/>
              <a:t>Užpildytą ir išsaugotą paraišką galima redaguoti. Po redagavimo vėl reikia išsaugoti.</a:t>
            </a:r>
          </a:p>
          <a:p>
            <a:pPr marL="0" indent="0">
              <a:lnSpc>
                <a:spcPct val="110000"/>
              </a:lnSpc>
              <a:spcBef>
                <a:spcPts val="0"/>
              </a:spcBef>
              <a:buNone/>
            </a:pPr>
            <a:endParaRPr lang="lt-LT" sz="1200" dirty="0"/>
          </a:p>
          <a:p>
            <a:pPr marL="0" indent="0">
              <a:lnSpc>
                <a:spcPct val="110000"/>
              </a:lnSpc>
              <a:spcBef>
                <a:spcPts val="0"/>
              </a:spcBef>
              <a:buNone/>
            </a:pPr>
            <a:r>
              <a:rPr lang="lt-LT" sz="1200" dirty="0"/>
              <a:t>Peržiūrėję arba atsisiuntę paraišką, spauskite </a:t>
            </a:r>
            <a:r>
              <a:rPr lang="lt-LT" sz="1200" b="1" dirty="0"/>
              <a:t>Grįžti į programą</a:t>
            </a:r>
            <a:r>
              <a:rPr lang="lt-LT" sz="1200" dirty="0"/>
              <a:t>.</a:t>
            </a:r>
          </a:p>
          <a:p>
            <a:pPr marL="0" indent="0">
              <a:lnSpc>
                <a:spcPct val="110000"/>
              </a:lnSpc>
              <a:spcBef>
                <a:spcPts val="0"/>
              </a:spcBef>
              <a:buNone/>
            </a:pPr>
            <a:endParaRPr lang="lt-LT" sz="1200" dirty="0"/>
          </a:p>
          <a:p>
            <a:pPr marL="0" indent="0">
              <a:lnSpc>
                <a:spcPct val="110000"/>
              </a:lnSpc>
              <a:spcBef>
                <a:spcPts val="0"/>
              </a:spcBef>
              <a:buNone/>
            </a:pPr>
            <a:r>
              <a:rPr lang="lt-LT" sz="1200" dirty="0"/>
              <a:t>Išsaugojus paraišką atsiranda mygtukas </a:t>
            </a:r>
            <a:r>
              <a:rPr lang="lt-LT" sz="1200" b="1" dirty="0"/>
              <a:t>Pateikti akreditavimui</a:t>
            </a:r>
            <a:r>
              <a:rPr lang="lt-LT" sz="1200" dirty="0"/>
              <a:t>. </a:t>
            </a:r>
          </a:p>
          <a:p>
            <a:pPr marL="0" indent="0">
              <a:lnSpc>
                <a:spcPct val="110000"/>
              </a:lnSpc>
              <a:spcBef>
                <a:spcPts val="0"/>
              </a:spcBef>
              <a:buNone/>
            </a:pPr>
            <a:endParaRPr lang="lt-LT" sz="1200" dirty="0"/>
          </a:p>
          <a:p>
            <a:pPr marL="0" indent="0">
              <a:lnSpc>
                <a:spcPct val="110000"/>
              </a:lnSpc>
              <a:spcBef>
                <a:spcPts val="0"/>
              </a:spcBef>
              <a:buNone/>
            </a:pPr>
            <a:r>
              <a:rPr lang="lt-LT" sz="1200" b="1" dirty="0">
                <a:solidFill>
                  <a:srgbClr val="FF0000"/>
                </a:solidFill>
              </a:rPr>
              <a:t>Dėmesio!</a:t>
            </a:r>
            <a:r>
              <a:rPr lang="lt-LT" sz="1200" dirty="0"/>
              <a:t> Paraiška patenka vertinimui tik paspaudus </a:t>
            </a:r>
            <a:r>
              <a:rPr lang="lt-LT" sz="1200" b="1" dirty="0">
                <a:solidFill>
                  <a:srgbClr val="FF0000"/>
                </a:solidFill>
              </a:rPr>
              <a:t>Pateikti akreditavimui</a:t>
            </a:r>
            <a:r>
              <a:rPr lang="lt-LT" sz="1200" dirty="0"/>
              <a:t>.</a:t>
            </a:r>
          </a:p>
          <a:p>
            <a:pPr marL="0" indent="0">
              <a:lnSpc>
                <a:spcPct val="110000"/>
              </a:lnSpc>
              <a:spcBef>
                <a:spcPts val="0"/>
              </a:spcBef>
              <a:buNone/>
            </a:pPr>
            <a:endParaRPr lang="lt-LT" sz="1200" dirty="0"/>
          </a:p>
          <a:p>
            <a:pPr marL="0" indent="0">
              <a:lnSpc>
                <a:spcPct val="110000"/>
              </a:lnSpc>
              <a:spcBef>
                <a:spcPts val="0"/>
              </a:spcBef>
              <a:buNone/>
            </a:pPr>
            <a:r>
              <a:rPr lang="lt-LT" sz="1200" dirty="0"/>
              <a:t>Paraišką pateikus akreditavimui, duomenų redaguoti nebegalima.</a:t>
            </a:r>
          </a:p>
          <a:p>
            <a:pPr marL="0" indent="0">
              <a:lnSpc>
                <a:spcPct val="110000"/>
              </a:lnSpc>
              <a:spcBef>
                <a:spcPts val="0"/>
              </a:spcBef>
              <a:buNone/>
            </a:pPr>
            <a:endParaRPr lang="lt-LT" sz="1200" dirty="0"/>
          </a:p>
          <a:p>
            <a:pPr marL="0" indent="0">
              <a:lnSpc>
                <a:spcPct val="110000"/>
              </a:lnSpc>
              <a:spcBef>
                <a:spcPts val="0"/>
              </a:spcBef>
              <a:buNone/>
            </a:pPr>
            <a:r>
              <a:rPr lang="lt-LT" sz="1200" b="1" dirty="0">
                <a:solidFill>
                  <a:srgbClr val="820064"/>
                </a:solidFill>
              </a:rPr>
              <a:t>Pastaba.</a:t>
            </a:r>
            <a:r>
              <a:rPr lang="lt-LT" sz="1200" dirty="0"/>
              <a:t> Norint redaguoti paraiškos duomenis, reikia spausti </a:t>
            </a:r>
            <a:r>
              <a:rPr lang="lt-LT" sz="1200" b="1" dirty="0">
                <a:solidFill>
                  <a:srgbClr val="820064"/>
                </a:solidFill>
              </a:rPr>
              <a:t>Atsisakyti prašymo akredituoti</a:t>
            </a:r>
            <a:r>
              <a:rPr lang="lt-LT" sz="1200" dirty="0"/>
              <a:t>. Po to spausti </a:t>
            </a:r>
            <a:r>
              <a:rPr lang="lt-LT" sz="1200" b="1" dirty="0"/>
              <a:t>Akreditavimo paraiška</a:t>
            </a:r>
            <a:r>
              <a:rPr lang="lt-LT" sz="1200" dirty="0"/>
              <a:t>. Po redagavimo išsaugoti ir vėl </a:t>
            </a:r>
            <a:r>
              <a:rPr lang="lt-LT" sz="1200" b="1" dirty="0"/>
              <a:t>Pateikti akreditavimui</a:t>
            </a:r>
            <a:r>
              <a:rPr lang="lt-LT" sz="1200" dirty="0"/>
              <a:t>.</a:t>
            </a:r>
          </a:p>
          <a:p>
            <a:pPr marL="0" indent="0">
              <a:lnSpc>
                <a:spcPct val="110000"/>
              </a:lnSpc>
              <a:spcBef>
                <a:spcPts val="0"/>
              </a:spcBef>
              <a:buNone/>
            </a:pPr>
            <a:endParaRPr lang="lt-LT" sz="1200" dirty="0"/>
          </a:p>
          <a:p>
            <a:pPr marL="0" indent="0">
              <a:lnSpc>
                <a:spcPct val="110000"/>
              </a:lnSpc>
              <a:spcBef>
                <a:spcPts val="0"/>
              </a:spcBef>
              <a:buNone/>
            </a:pPr>
            <a:r>
              <a:rPr lang="lt-LT" sz="1200" dirty="0"/>
              <a:t>Savivaldybei į NŠPR įvedus akreditavimo duomenis, nebegalimi jokie Akreditavimo paraiškos pakeitimai.</a:t>
            </a:r>
            <a:endParaRPr lang="lt-LT" sz="1400" baseline="0" dirty="0"/>
          </a:p>
          <a:p>
            <a:pPr>
              <a:buNone/>
            </a:pPr>
            <a:endParaRPr lang="lt-LT" dirty="0"/>
          </a:p>
        </p:txBody>
      </p:sp>
      <p:sp>
        <p:nvSpPr>
          <p:cNvPr id="11" name="Stačiakampis 10"/>
          <p:cNvSpPr/>
          <p:nvPr/>
        </p:nvSpPr>
        <p:spPr>
          <a:xfrm>
            <a:off x="2483768" y="3645024"/>
            <a:ext cx="100811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9" name="Paveikslėlis 8"/>
          <p:cNvPicPr/>
          <p:nvPr/>
        </p:nvPicPr>
        <p:blipFill>
          <a:blip r:embed="rId3" cstate="print"/>
          <a:srcRect l="19882" t="24931" r="20943" b="62742"/>
          <a:stretch>
            <a:fillRect/>
          </a:stretch>
        </p:blipFill>
        <p:spPr bwMode="auto">
          <a:xfrm>
            <a:off x="395536" y="2406957"/>
            <a:ext cx="6192688" cy="806019"/>
          </a:xfrm>
          <a:prstGeom prst="rect">
            <a:avLst/>
          </a:prstGeom>
          <a:noFill/>
          <a:ln w="9525">
            <a:noFill/>
            <a:miter lim="800000"/>
            <a:headEnd/>
            <a:tailEnd/>
          </a:ln>
        </p:spPr>
      </p:pic>
      <p:pic>
        <p:nvPicPr>
          <p:cNvPr id="10" name="Paveikslėlis 9"/>
          <p:cNvPicPr/>
          <p:nvPr/>
        </p:nvPicPr>
        <p:blipFill>
          <a:blip r:embed="rId4" cstate="print"/>
          <a:srcRect l="19709" t="25069" r="20852" b="67845"/>
          <a:stretch>
            <a:fillRect/>
          </a:stretch>
        </p:blipFill>
        <p:spPr bwMode="auto">
          <a:xfrm>
            <a:off x="395536" y="4581128"/>
            <a:ext cx="6264696" cy="466702"/>
          </a:xfrm>
          <a:prstGeom prst="rect">
            <a:avLst/>
          </a:prstGeom>
          <a:noFill/>
          <a:ln w="9525">
            <a:noFill/>
            <a:miter lim="800000"/>
            <a:headEnd/>
            <a:tailEnd/>
          </a:ln>
        </p:spPr>
      </p:pic>
      <p:sp>
        <p:nvSpPr>
          <p:cNvPr id="12" name="Stačiakampis 11"/>
          <p:cNvSpPr/>
          <p:nvPr/>
        </p:nvSpPr>
        <p:spPr>
          <a:xfrm>
            <a:off x="1043608" y="2334950"/>
            <a:ext cx="86409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3" name="Tiesioji jungtis 12"/>
          <p:cNvCxnSpPr/>
          <p:nvPr/>
        </p:nvCxnSpPr>
        <p:spPr>
          <a:xfrm flipH="1">
            <a:off x="0" y="3429000"/>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Tiesioji jungtis 14"/>
          <p:cNvCxnSpPr/>
          <p:nvPr/>
        </p:nvCxnSpPr>
        <p:spPr>
          <a:xfrm flipH="1">
            <a:off x="0" y="4365104"/>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Tiesioji jungtis 15"/>
          <p:cNvCxnSpPr/>
          <p:nvPr/>
        </p:nvCxnSpPr>
        <p:spPr>
          <a:xfrm flipH="1">
            <a:off x="0" y="5229200"/>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aveikslėlis 13"/>
          <p:cNvPicPr/>
          <p:nvPr/>
        </p:nvPicPr>
        <p:blipFill>
          <a:blip r:embed="rId5" cstate="print"/>
          <a:srcRect l="19924" t="14408" r="23136" b="65578"/>
          <a:stretch>
            <a:fillRect/>
          </a:stretch>
        </p:blipFill>
        <p:spPr bwMode="auto">
          <a:xfrm>
            <a:off x="395536" y="548680"/>
            <a:ext cx="6120680" cy="1343564"/>
          </a:xfrm>
          <a:prstGeom prst="rect">
            <a:avLst/>
          </a:prstGeom>
          <a:noFill/>
          <a:ln w="9525">
            <a:noFill/>
            <a:miter lim="800000"/>
            <a:headEnd/>
            <a:tailEnd/>
          </a:ln>
        </p:spPr>
      </p:pic>
      <p:sp>
        <p:nvSpPr>
          <p:cNvPr id="17" name="Stačiakampis 16"/>
          <p:cNvSpPr/>
          <p:nvPr/>
        </p:nvSpPr>
        <p:spPr>
          <a:xfrm>
            <a:off x="1187624" y="476672"/>
            <a:ext cx="64807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a:p>
        </p:txBody>
      </p:sp>
      <p:cxnSp>
        <p:nvCxnSpPr>
          <p:cNvPr id="18" name="Tiesioji jungtis 17"/>
          <p:cNvCxnSpPr/>
          <p:nvPr/>
        </p:nvCxnSpPr>
        <p:spPr>
          <a:xfrm flipH="1">
            <a:off x="0" y="2132856"/>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0D2B2F8-C23F-45B3-B0B6-8E3430AD9AC0}"/>
              </a:ext>
            </a:extLst>
          </p:cNvPr>
          <p:cNvPicPr/>
          <p:nvPr/>
        </p:nvPicPr>
        <p:blipFill rotWithShape="1">
          <a:blip r:embed="rId2"/>
          <a:srcRect l="19769" t="25057" r="20805" b="42934"/>
          <a:stretch/>
        </p:blipFill>
        <p:spPr bwMode="auto">
          <a:xfrm>
            <a:off x="444077" y="3809030"/>
            <a:ext cx="6144147" cy="2068242"/>
          </a:xfrm>
          <a:prstGeom prst="rect">
            <a:avLst/>
          </a:prstGeom>
          <a:ln>
            <a:noFill/>
          </a:ln>
          <a:extLst>
            <a:ext uri="{53640926-AAD7-44D8-BBD7-CCE9431645EC}">
              <a14:shadowObscured xmlns:a14="http://schemas.microsoft.com/office/drawing/2010/main"/>
            </a:ext>
          </a:extLst>
        </p:spPr>
      </p:pic>
      <p:pic>
        <p:nvPicPr>
          <p:cNvPr id="13" name="Paveikslėlis 12"/>
          <p:cNvPicPr/>
          <p:nvPr/>
        </p:nvPicPr>
        <p:blipFill>
          <a:blip r:embed="rId3" cstate="print"/>
          <a:srcRect l="19536" t="25069" r="20683" b="63712"/>
          <a:stretch>
            <a:fillRect/>
          </a:stretch>
        </p:blipFill>
        <p:spPr bwMode="auto">
          <a:xfrm>
            <a:off x="395536" y="1052737"/>
            <a:ext cx="6192688" cy="726134"/>
          </a:xfrm>
          <a:prstGeom prst="rect">
            <a:avLst/>
          </a:prstGeom>
          <a:noFill/>
          <a:ln w="9525">
            <a:noFill/>
            <a:miter lim="800000"/>
            <a:headEnd/>
            <a:tailEnd/>
          </a:ln>
        </p:spPr>
      </p:pic>
      <p:sp>
        <p:nvSpPr>
          <p:cNvPr id="5" name="Antraštė 4"/>
          <p:cNvSpPr>
            <a:spLocks noGrp="1"/>
          </p:cNvSpPr>
          <p:nvPr>
            <p:ph type="title"/>
          </p:nvPr>
        </p:nvSpPr>
        <p:spPr>
          <a:xfrm>
            <a:off x="457200" y="273050"/>
            <a:ext cx="6275040" cy="6324302"/>
          </a:xfrm>
        </p:spPr>
        <p:txBody>
          <a:bodyPr>
            <a:normAutofit fontScale="90000"/>
          </a:bodyPr>
          <a:lstStyle/>
          <a:p>
            <a:r>
              <a:rPr lang="lt-LT" sz="2200" dirty="0">
                <a:solidFill>
                  <a:srgbClr val="AB0970"/>
                </a:solidFill>
                <a:latin typeface="Times New Roman"/>
              </a:rPr>
              <a:t>3. </a:t>
            </a:r>
            <a:r>
              <a:rPr lang="lt-LT" sz="2200" dirty="0">
                <a:solidFill>
                  <a:srgbClr val="BB1A80"/>
                </a:solidFill>
                <a:latin typeface="Times New Roman"/>
              </a:rPr>
              <a:t>Teikimas</a:t>
            </a:r>
            <a:r>
              <a:rPr lang="lt-LT" sz="2200" dirty="0">
                <a:solidFill>
                  <a:srgbClr val="AB0970"/>
                </a:solidFill>
                <a:latin typeface="Times New Roman"/>
              </a:rPr>
              <a:t> finansavimui</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r>
              <a:rPr lang="lt-LT" sz="1300" dirty="0">
                <a:solidFill>
                  <a:srgbClr val="AB0970"/>
                </a:solidFill>
                <a:latin typeface="+mn-lt"/>
              </a:rPr>
              <a:t>Dėmesio! </a:t>
            </a:r>
            <a:r>
              <a:rPr lang="lt-LT" sz="1300" b="0" dirty="0">
                <a:latin typeface="+mn-lt"/>
              </a:rPr>
              <a:t>Jei norite, kad už jūsų NVŠ programą moksleiviams mokėti nereikėtų, tada skyrelyje Numatoma kaina pasirinkite Atitinka krepšelio dydį.</a:t>
            </a:r>
            <a:br>
              <a:rPr lang="lt-LT" sz="1300" b="0" dirty="0">
                <a:latin typeface="+mn-lt"/>
              </a:rPr>
            </a:br>
            <a:endParaRPr lang="lt-LT" sz="1300" b="0" dirty="0">
              <a:solidFill>
                <a:srgbClr val="AB0970"/>
              </a:solidFill>
              <a:latin typeface="+mn-lt"/>
            </a:endParaRPr>
          </a:p>
        </p:txBody>
      </p:sp>
      <p:sp>
        <p:nvSpPr>
          <p:cNvPr id="6" name="Turinio vietos rezervavimo ženklas 5"/>
          <p:cNvSpPr>
            <a:spLocks noGrp="1"/>
          </p:cNvSpPr>
          <p:nvPr>
            <p:ph idx="1"/>
          </p:nvPr>
        </p:nvSpPr>
        <p:spPr>
          <a:xfrm>
            <a:off x="6732240" y="548683"/>
            <a:ext cx="1954560" cy="6120676"/>
          </a:xfrm>
        </p:spPr>
        <p:txBody>
          <a:bodyPr>
            <a:normAutofit fontScale="77500" lnSpcReduction="20000"/>
          </a:bodyPr>
          <a:lstStyle/>
          <a:p>
            <a:pPr marL="0" indent="0">
              <a:lnSpc>
                <a:spcPct val="120000"/>
              </a:lnSpc>
              <a:spcBef>
                <a:spcPts val="0"/>
              </a:spcBef>
              <a:buNone/>
            </a:pPr>
            <a:r>
              <a:rPr lang="lt-LT" sz="1500" dirty="0"/>
              <a:t>Savivaldybei į NŠPR įvedus programos akreditavimo duomenis, atsiranda galimybė pasirinkti savivaldybes ir programą teikti finansavimui.</a:t>
            </a:r>
          </a:p>
          <a:p>
            <a:pPr marL="0" indent="0">
              <a:lnSpc>
                <a:spcPct val="120000"/>
              </a:lnSpc>
              <a:spcBef>
                <a:spcPts val="0"/>
              </a:spcBef>
              <a:buNone/>
            </a:pPr>
            <a:endParaRPr lang="lt-LT" sz="1500" dirty="0"/>
          </a:p>
          <a:p>
            <a:pPr marL="0" indent="0">
              <a:lnSpc>
                <a:spcPct val="120000"/>
              </a:lnSpc>
              <a:spcBef>
                <a:spcPts val="0"/>
              </a:spcBef>
              <a:buNone/>
            </a:pPr>
            <a:r>
              <a:rPr lang="lt-LT" sz="1500" b="1" dirty="0"/>
              <a:t>Pastaba.</a:t>
            </a:r>
            <a:r>
              <a:rPr lang="lt-LT" sz="1500" dirty="0"/>
              <a:t> Galima pasirinkti visas savivaldybes, kuriose planuojate vykdyti veiklą. </a:t>
            </a:r>
          </a:p>
          <a:p>
            <a:pPr marL="0" indent="0">
              <a:lnSpc>
                <a:spcPct val="120000"/>
              </a:lnSpc>
              <a:spcBef>
                <a:spcPts val="0"/>
              </a:spcBef>
              <a:buNone/>
            </a:pPr>
            <a:endParaRPr lang="lt-LT" sz="1500" dirty="0"/>
          </a:p>
          <a:p>
            <a:pPr marL="0" indent="0">
              <a:lnSpc>
                <a:spcPct val="120000"/>
              </a:lnSpc>
              <a:spcBef>
                <a:spcPts val="0"/>
              </a:spcBef>
              <a:buNone/>
            </a:pPr>
            <a:r>
              <a:rPr lang="lt-LT" sz="1600" b="1" dirty="0">
                <a:solidFill>
                  <a:srgbClr val="BB1A80"/>
                </a:solidFill>
              </a:rPr>
              <a:t>Dėmesio!</a:t>
            </a:r>
            <a:r>
              <a:rPr lang="lt-LT" sz="1600" dirty="0"/>
              <a:t> Visi su finansavimu susiję veiksmai vykdomi atsidarius programą ir paspaudus </a:t>
            </a:r>
            <a:r>
              <a:rPr lang="lt-LT" sz="1600" b="1" dirty="0">
                <a:solidFill>
                  <a:srgbClr val="BB1A80"/>
                </a:solidFill>
              </a:rPr>
              <a:t>Pateikti finansavimui</a:t>
            </a:r>
            <a:r>
              <a:rPr lang="lt-LT" sz="1600" dirty="0"/>
              <a:t>.</a:t>
            </a:r>
          </a:p>
          <a:p>
            <a:pPr marL="0" indent="0">
              <a:lnSpc>
                <a:spcPct val="120000"/>
              </a:lnSpc>
              <a:spcBef>
                <a:spcPts val="0"/>
              </a:spcBef>
              <a:buNone/>
            </a:pPr>
            <a:endParaRPr lang="lt-LT" sz="1500" dirty="0"/>
          </a:p>
          <a:p>
            <a:pPr marL="0" indent="0">
              <a:lnSpc>
                <a:spcPct val="120000"/>
              </a:lnSpc>
              <a:spcBef>
                <a:spcPts val="0"/>
              </a:spcBef>
              <a:buNone/>
            </a:pPr>
            <a:r>
              <a:rPr lang="lt-LT" sz="1500" dirty="0"/>
              <a:t>Atsidariusioje </a:t>
            </a:r>
            <a:r>
              <a:rPr lang="lt-LT" sz="1500" i="1" dirty="0"/>
              <a:t>Finansavimo ir vykdymo vietų</a:t>
            </a:r>
            <a:r>
              <a:rPr lang="lt-LT" sz="1500" dirty="0"/>
              <a:t> skiltyje spauskite +</a:t>
            </a:r>
            <a:r>
              <a:rPr lang="lt-LT" sz="1500" b="1" dirty="0"/>
              <a:t>Pridėti</a:t>
            </a:r>
            <a:r>
              <a:rPr lang="lt-LT" sz="1500" dirty="0"/>
              <a:t> (apačioje) ir pasirinkite savivaldybę.</a:t>
            </a:r>
          </a:p>
          <a:p>
            <a:pPr marL="0" indent="0">
              <a:lnSpc>
                <a:spcPct val="120000"/>
              </a:lnSpc>
              <a:spcBef>
                <a:spcPts val="0"/>
              </a:spcBef>
              <a:buNone/>
            </a:pPr>
            <a:endParaRPr lang="lt-LT" sz="1500" dirty="0"/>
          </a:p>
          <a:p>
            <a:pPr marL="0" indent="0">
              <a:lnSpc>
                <a:spcPct val="120000"/>
              </a:lnSpc>
              <a:spcBef>
                <a:spcPts val="0"/>
              </a:spcBef>
              <a:buNone/>
            </a:pPr>
            <a:r>
              <a:rPr lang="lt-LT" sz="1500" dirty="0"/>
              <a:t>Pasirinkus savivaldybę, nurodžius numatomą kainą ir išsaugojus, </a:t>
            </a:r>
            <a:r>
              <a:rPr lang="lt-LT" sz="1500" b="1" dirty="0"/>
              <a:t>būtina paspausti </a:t>
            </a:r>
            <a:r>
              <a:rPr lang="lt-LT" sz="1800" b="1" dirty="0">
                <a:solidFill>
                  <a:srgbClr val="FF0000"/>
                </a:solidFill>
              </a:rPr>
              <a:t>Pateikti finansavimui</a:t>
            </a:r>
            <a:r>
              <a:rPr lang="lt-LT" sz="1500" dirty="0"/>
              <a:t>. </a:t>
            </a:r>
          </a:p>
          <a:p>
            <a:pPr marL="0" indent="0">
              <a:lnSpc>
                <a:spcPct val="120000"/>
              </a:lnSpc>
              <a:spcBef>
                <a:spcPts val="0"/>
              </a:spcBef>
              <a:buNone/>
            </a:pPr>
            <a:endParaRPr lang="lt-LT" sz="1500" dirty="0"/>
          </a:p>
          <a:p>
            <a:pPr marL="0" indent="0">
              <a:lnSpc>
                <a:spcPct val="120000"/>
              </a:lnSpc>
              <a:spcBef>
                <a:spcPts val="0"/>
              </a:spcBef>
              <a:buNone/>
            </a:pPr>
            <a:r>
              <a:rPr lang="lt-LT" sz="1500" dirty="0"/>
              <a:t>Kai būsena iš </a:t>
            </a:r>
            <a:r>
              <a:rPr lang="lt-LT" sz="1500" i="1" dirty="0"/>
              <a:t>Išsaugota</a:t>
            </a:r>
            <a:r>
              <a:rPr lang="lt-LT" sz="1500" dirty="0"/>
              <a:t> pasikeičia į </a:t>
            </a:r>
            <a:r>
              <a:rPr lang="lt-LT" sz="1500" i="1" dirty="0"/>
              <a:t>Prašoma finansuoti</a:t>
            </a:r>
            <a:r>
              <a:rPr lang="lt-LT" sz="1500" dirty="0"/>
              <a:t>,</a:t>
            </a:r>
            <a:r>
              <a:rPr lang="lt-LT" sz="1500" i="1" dirty="0"/>
              <a:t> </a:t>
            </a:r>
            <a:r>
              <a:rPr lang="lt-LT" sz="1500" dirty="0"/>
              <a:t>prašymas pasiekia savivaldybę</a:t>
            </a:r>
            <a:r>
              <a:rPr lang="lt-LT" sz="1400" dirty="0"/>
              <a:t>.</a:t>
            </a:r>
          </a:p>
        </p:txBody>
      </p:sp>
      <p:sp>
        <p:nvSpPr>
          <p:cNvPr id="11" name="Stačiakampis 10"/>
          <p:cNvSpPr/>
          <p:nvPr/>
        </p:nvSpPr>
        <p:spPr>
          <a:xfrm>
            <a:off x="1403648" y="1268760"/>
            <a:ext cx="100811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4" name="Paveikslėlis 13"/>
          <p:cNvPicPr/>
          <p:nvPr/>
        </p:nvPicPr>
        <p:blipFill>
          <a:blip r:embed="rId4" cstate="print"/>
          <a:srcRect l="20401" t="25069" r="20695" b="55125"/>
          <a:stretch>
            <a:fillRect/>
          </a:stretch>
        </p:blipFill>
        <p:spPr bwMode="auto">
          <a:xfrm>
            <a:off x="467543" y="2126808"/>
            <a:ext cx="6199453" cy="1302192"/>
          </a:xfrm>
          <a:prstGeom prst="rect">
            <a:avLst/>
          </a:prstGeom>
          <a:noFill/>
          <a:ln w="9525">
            <a:noFill/>
            <a:miter lim="800000"/>
            <a:headEnd/>
            <a:tailEnd/>
          </a:ln>
        </p:spPr>
      </p:pic>
      <p:sp>
        <p:nvSpPr>
          <p:cNvPr id="15" name="Stačiakampis 14"/>
          <p:cNvSpPr/>
          <p:nvPr/>
        </p:nvSpPr>
        <p:spPr>
          <a:xfrm>
            <a:off x="467544" y="3088950"/>
            <a:ext cx="1008112" cy="2680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2" name="Tiesioji jungtis 11"/>
          <p:cNvCxnSpPr/>
          <p:nvPr/>
        </p:nvCxnSpPr>
        <p:spPr>
          <a:xfrm flipH="1">
            <a:off x="0" y="1988840"/>
            <a:ext cx="630019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Tiesioji jungtis 19"/>
          <p:cNvCxnSpPr/>
          <p:nvPr/>
        </p:nvCxnSpPr>
        <p:spPr>
          <a:xfrm flipH="1">
            <a:off x="0" y="3645024"/>
            <a:ext cx="630019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Stačiakampis 18">
            <a:extLst>
              <a:ext uri="{FF2B5EF4-FFF2-40B4-BE49-F238E27FC236}">
                <a16:creationId xmlns:a16="http://schemas.microsoft.com/office/drawing/2014/main" id="{A4552156-E894-4EAB-9CF4-572C489EDEAB}"/>
              </a:ext>
            </a:extLst>
          </p:cNvPr>
          <p:cNvSpPr/>
          <p:nvPr/>
        </p:nvSpPr>
        <p:spPr>
          <a:xfrm>
            <a:off x="5354870" y="4653136"/>
            <a:ext cx="108933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6FF0B683-F635-4BE8-8669-62FF2EE1B27B}"/>
              </a:ext>
            </a:extLst>
          </p:cNvPr>
          <p:cNvPicPr/>
          <p:nvPr/>
        </p:nvPicPr>
        <p:blipFill rotWithShape="1">
          <a:blip r:embed="rId2"/>
          <a:srcRect l="22449" t="24409" r="25616" b="32297"/>
          <a:stretch/>
        </p:blipFill>
        <p:spPr bwMode="auto">
          <a:xfrm>
            <a:off x="539552" y="425331"/>
            <a:ext cx="5944983" cy="2787645"/>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548680"/>
            <a:ext cx="6275040" cy="6048671"/>
          </a:xfrm>
        </p:spPr>
        <p:txBody>
          <a:bodyPr>
            <a:normAutofit/>
          </a:bodyPr>
          <a:lstStyle/>
          <a:p>
            <a:pPr>
              <a:spcBef>
                <a:spcPts val="1200"/>
              </a:spcBef>
              <a:spcAft>
                <a:spcPts val="1200"/>
              </a:spcAft>
            </a:pPr>
            <a:br>
              <a:rPr lang="lt-LT" dirty="0">
                <a:solidFill>
                  <a:srgbClr val="AB0970"/>
                </a:solidFill>
                <a:latin typeface="Times New Roman"/>
              </a:rPr>
            </a:br>
            <a:r>
              <a:rPr lang="lt-LT" sz="1200" dirty="0">
                <a:solidFill>
                  <a:srgbClr val="AB0970"/>
                </a:solidFill>
                <a:latin typeface="+mn-lt"/>
              </a:rPr>
              <a:t>Finansavimo būsenos gali būti šios:</a:t>
            </a:r>
            <a:br>
              <a:rPr lang="lt-LT" sz="1200" dirty="0">
                <a:solidFill>
                  <a:srgbClr val="AB0970"/>
                </a:solidFill>
                <a:latin typeface="+mn-lt"/>
              </a:rPr>
            </a:br>
            <a:br>
              <a:rPr lang="lt-LT" sz="1200" dirty="0">
                <a:solidFill>
                  <a:srgbClr val="AB0970"/>
                </a:solidFill>
                <a:latin typeface="+mn-lt"/>
              </a:rPr>
            </a:br>
            <a:r>
              <a:rPr lang="lt-LT" sz="1200" dirty="0">
                <a:solidFill>
                  <a:srgbClr val="AB0970"/>
                </a:solidFill>
                <a:latin typeface="+mn-lt"/>
              </a:rPr>
              <a:t>Išsaugota </a:t>
            </a:r>
            <a:r>
              <a:rPr lang="lt-LT" sz="1200" b="0" dirty="0">
                <a:latin typeface="+mn-lt"/>
              </a:rPr>
              <a:t>– pasirinkta savivaldybė, bet nepateiktas prašymas finansavimui (savivaldybė / LMNŠC </a:t>
            </a:r>
            <a:r>
              <a:rPr lang="lt-LT" sz="1200" dirty="0">
                <a:latin typeface="+mn-lt"/>
              </a:rPr>
              <a:t>nemato</a:t>
            </a:r>
            <a:r>
              <a:rPr lang="lt-LT" sz="1200" b="0" dirty="0">
                <a:latin typeface="+mn-lt"/>
              </a:rPr>
              <a:t> prašymo finansuoti ir negali suteikti finansavimo);</a:t>
            </a:r>
            <a:br>
              <a:rPr lang="lt-LT" sz="1200" b="0" dirty="0">
                <a:latin typeface="+mn-lt"/>
              </a:rPr>
            </a:br>
            <a:br>
              <a:rPr lang="lt-LT" sz="1200" b="0" dirty="0">
                <a:latin typeface="+mn-lt"/>
              </a:rPr>
            </a:br>
            <a:r>
              <a:rPr lang="lt-LT" sz="1200" dirty="0">
                <a:solidFill>
                  <a:srgbClr val="AB0970"/>
                </a:solidFill>
                <a:latin typeface="+mn-lt"/>
              </a:rPr>
              <a:t>Prašoma finansuoti </a:t>
            </a:r>
            <a:r>
              <a:rPr lang="lt-LT" sz="1200" b="0" dirty="0">
                <a:latin typeface="+mn-lt"/>
              </a:rPr>
              <a:t>– pateiktas prašymas finansuoti programą (savivaldybė / LMNŠC mato prašymą finansuoti programą ir gali suteikti finansavimą);</a:t>
            </a:r>
            <a:br>
              <a:rPr lang="lt-LT" sz="1200" b="0" dirty="0">
                <a:latin typeface="+mn-lt"/>
              </a:rPr>
            </a:br>
            <a:br>
              <a:rPr lang="lt-LT" sz="1200" b="0" dirty="0">
                <a:latin typeface="+mn-lt"/>
              </a:rPr>
            </a:br>
            <a:r>
              <a:rPr lang="lt-LT" sz="1200" dirty="0">
                <a:solidFill>
                  <a:srgbClr val="AB0970"/>
                </a:solidFill>
                <a:latin typeface="+mn-lt"/>
              </a:rPr>
              <a:t>Finansuojama </a:t>
            </a:r>
            <a:r>
              <a:rPr lang="lt-LT" sz="1200" b="0" dirty="0">
                <a:latin typeface="+mn-lt"/>
              </a:rPr>
              <a:t>– programai suteiktas finansavimas ir nurodytas finansavimo laikotarpis.</a:t>
            </a:r>
            <a:br>
              <a:rPr lang="lt-LT" sz="1200" b="0" dirty="0">
                <a:latin typeface="+mn-lt"/>
              </a:rPr>
            </a:br>
            <a:br>
              <a:rPr lang="lt-LT" sz="1200" b="0" dirty="0">
                <a:latin typeface="+mn-lt"/>
              </a:rPr>
            </a:br>
            <a:r>
              <a:rPr lang="lt-LT" sz="1200" dirty="0">
                <a:solidFill>
                  <a:srgbClr val="AB0970"/>
                </a:solidFill>
                <a:latin typeface="+mn-lt"/>
              </a:rPr>
              <a:t>Nefinansuojama </a:t>
            </a:r>
            <a:r>
              <a:rPr lang="lt-LT" sz="1200" b="0" dirty="0">
                <a:latin typeface="+mn-lt"/>
              </a:rPr>
              <a:t>– programai nesuteiktas finansavimas ir nurodytas laikotarpis. Nefinansuojamą programą galite teikti finansavimui kitam laikotarpiui arba pašalinti prašymą.</a:t>
            </a:r>
            <a:br>
              <a:rPr lang="lt-LT" sz="1200" b="0" dirty="0">
                <a:latin typeface="+mn-lt"/>
              </a:rPr>
            </a:br>
            <a:br>
              <a:rPr lang="lt-LT" sz="1200" b="0" dirty="0">
                <a:latin typeface="+mn-lt"/>
              </a:rPr>
            </a:br>
            <a:r>
              <a:rPr lang="lt-LT" sz="1200" dirty="0">
                <a:solidFill>
                  <a:srgbClr val="AB0970"/>
                </a:solidFill>
                <a:latin typeface="+mn-lt"/>
              </a:rPr>
              <a:t>Prašoma finansuoti (pratęsimas) </a:t>
            </a:r>
            <a:r>
              <a:rPr lang="lt-LT" sz="1200" b="0" dirty="0">
                <a:latin typeface="+mn-lt"/>
              </a:rPr>
              <a:t>– pateiktas prašymas finansavimo pratęsimui. </a:t>
            </a:r>
            <a:r>
              <a:rPr lang="lt-LT" sz="1200" dirty="0">
                <a:latin typeface="+mn-lt"/>
              </a:rPr>
              <a:t>Prašymas pratęsti finansavimą</a:t>
            </a:r>
            <a:r>
              <a:rPr lang="lt-LT" sz="1200" b="0" dirty="0">
                <a:latin typeface="+mn-lt"/>
              </a:rPr>
              <a:t> </a:t>
            </a:r>
            <a:r>
              <a:rPr lang="lt-LT" sz="1200" dirty="0">
                <a:latin typeface="+mn-lt"/>
              </a:rPr>
              <a:t>įsijungia automatiškai kitą dieną, kai baigiasi savivaldybės / LMNŠC įvestas finansavimo terminas. </a:t>
            </a:r>
            <a:r>
              <a:rPr lang="lt-LT" sz="1200" b="0" dirty="0">
                <a:latin typeface="+mn-lt"/>
              </a:rPr>
              <a:t>(Pvz., jeigu finansavimo data iki nurodyta gruodžio 31 d., tai sausio 1 d. programos būsena automatiškai pasikeis į </a:t>
            </a:r>
            <a:r>
              <a:rPr lang="lt-LT" sz="1200" b="0" i="1" dirty="0">
                <a:latin typeface="+mn-lt"/>
              </a:rPr>
              <a:t>Prašoma finansuoti (pratęsimas).</a:t>
            </a:r>
            <a:r>
              <a:rPr lang="lt-LT" sz="1200" b="0" dirty="0">
                <a:latin typeface="+mn-lt"/>
              </a:rPr>
              <a:t> </a:t>
            </a:r>
            <a:r>
              <a:rPr lang="lt-LT" sz="1200" dirty="0">
                <a:latin typeface="+mn-lt"/>
              </a:rPr>
              <a:t>Papildomai nieko daryti nereikia. </a:t>
            </a:r>
            <a:endParaRPr lang="lt-LT" sz="1200" dirty="0">
              <a:solidFill>
                <a:srgbClr val="AB0970"/>
              </a:solidFill>
              <a:latin typeface="+mn-lt"/>
            </a:endParaRPr>
          </a:p>
        </p:txBody>
      </p:sp>
      <p:sp>
        <p:nvSpPr>
          <p:cNvPr id="6" name="Turinio vietos rezervavimo ženklas 5"/>
          <p:cNvSpPr>
            <a:spLocks noGrp="1"/>
          </p:cNvSpPr>
          <p:nvPr>
            <p:ph idx="1"/>
          </p:nvPr>
        </p:nvSpPr>
        <p:spPr>
          <a:xfrm>
            <a:off x="6732240" y="548680"/>
            <a:ext cx="1954560" cy="5904656"/>
          </a:xfrm>
        </p:spPr>
        <p:txBody>
          <a:bodyPr>
            <a:normAutofit fontScale="32500" lnSpcReduction="20000"/>
          </a:bodyPr>
          <a:lstStyle/>
          <a:p>
            <a:pPr marL="0" indent="0">
              <a:lnSpc>
                <a:spcPct val="120000"/>
              </a:lnSpc>
              <a:spcBef>
                <a:spcPts val="0"/>
              </a:spcBef>
              <a:buNone/>
            </a:pPr>
            <a:r>
              <a:rPr lang="lt-LT" sz="3700" b="1" dirty="0"/>
              <a:t>Pastaba.</a:t>
            </a:r>
            <a:r>
              <a:rPr lang="lt-LT" sz="3700" dirty="0"/>
              <a:t> Rugpjūčio ir gruodžio mėnesiais galima redaguoti programos numatomą kainą. </a:t>
            </a:r>
          </a:p>
          <a:p>
            <a:pPr marL="0" indent="0">
              <a:lnSpc>
                <a:spcPct val="120000"/>
              </a:lnSpc>
              <a:spcBef>
                <a:spcPts val="0"/>
              </a:spcBef>
              <a:buNone/>
            </a:pPr>
            <a:endParaRPr lang="lt-LT" sz="3700" dirty="0"/>
          </a:p>
          <a:p>
            <a:pPr marL="0" indent="0">
              <a:lnSpc>
                <a:spcPct val="120000"/>
              </a:lnSpc>
              <a:buNone/>
            </a:pPr>
            <a:r>
              <a:rPr lang="lt-LT" sz="3700" b="1" dirty="0">
                <a:solidFill>
                  <a:srgbClr val="BB1A80"/>
                </a:solidFill>
              </a:rPr>
              <a:t>Dėmesio!</a:t>
            </a:r>
            <a:r>
              <a:rPr lang="lt-LT" sz="3700" dirty="0"/>
              <a:t> Įsijungus </a:t>
            </a:r>
            <a:r>
              <a:rPr lang="lt-LT" sz="3700" i="1" dirty="0"/>
              <a:t>Prašoma finansuoti (pratęsimas) </a:t>
            </a:r>
            <a:r>
              <a:rPr lang="lt-LT" sz="3700" dirty="0"/>
              <a:t>galima </a:t>
            </a:r>
            <a:r>
              <a:rPr lang="lt-LT" sz="3700" b="1" dirty="0"/>
              <a:t>atsisakyti</a:t>
            </a:r>
            <a:r>
              <a:rPr lang="lt-LT" sz="3700" dirty="0"/>
              <a:t> prašymo finansuoti (spausti x). Būsena persijungia į </a:t>
            </a:r>
            <a:r>
              <a:rPr lang="lt-LT" sz="3700" i="1" dirty="0"/>
              <a:t>Prašoma atšaukti finansavimą</a:t>
            </a:r>
            <a:r>
              <a:rPr lang="lt-LT" sz="3700" dirty="0"/>
              <a:t>. Kai prašoma atšaukti finansavimą, savivaldybė / LMNŠC turi pažymėti programą kaip nefinansuojamą. Tada galima pašalinti prašymą finansuoti (paspausti šiukšliadėžę).</a:t>
            </a:r>
          </a:p>
          <a:p>
            <a:pPr marL="0" indent="0">
              <a:lnSpc>
                <a:spcPct val="120000"/>
              </a:lnSpc>
              <a:buNone/>
            </a:pPr>
            <a:endParaRPr lang="lt-LT" sz="3700" dirty="0"/>
          </a:p>
          <a:p>
            <a:pPr marL="0" indent="0">
              <a:lnSpc>
                <a:spcPct val="120000"/>
              </a:lnSpc>
              <a:buNone/>
            </a:pPr>
            <a:r>
              <a:rPr lang="lt-LT" sz="3700" dirty="0"/>
              <a:t>Jei norite atšaukti prašymą finansuoti ar nutraukti finansavimo sutartį nepasibaigus nurodytam finansavimo laikotarpiui, turite teikti raštišką prašymą savivaldybei / LMNŠC, kurie NŠPR programą pažymi </a:t>
            </a:r>
            <a:r>
              <a:rPr lang="lt-LT" sz="3700" i="1" dirty="0"/>
              <a:t>Nefinansuojama</a:t>
            </a:r>
            <a:r>
              <a:rPr lang="lt-LT" sz="3700" dirty="0"/>
              <a:t>.</a:t>
            </a:r>
          </a:p>
          <a:p>
            <a:pPr marL="0" indent="0">
              <a:lnSpc>
                <a:spcPct val="120000"/>
              </a:lnSpc>
              <a:spcBef>
                <a:spcPts val="0"/>
              </a:spcBef>
              <a:buNone/>
            </a:pPr>
            <a:endParaRPr lang="lt-LT" sz="3700" dirty="0"/>
          </a:p>
          <a:p>
            <a:pPr marL="0" indent="0">
              <a:lnSpc>
                <a:spcPct val="110000"/>
              </a:lnSpc>
              <a:spcBef>
                <a:spcPts val="0"/>
              </a:spcBef>
              <a:buNone/>
            </a:pPr>
            <a:endParaRPr lang="lt-LT" sz="1200" dirty="0"/>
          </a:p>
        </p:txBody>
      </p:sp>
      <p:sp>
        <p:nvSpPr>
          <p:cNvPr id="14" name="Stačiakampis 13"/>
          <p:cNvSpPr/>
          <p:nvPr/>
        </p:nvSpPr>
        <p:spPr>
          <a:xfrm>
            <a:off x="2411760" y="908720"/>
            <a:ext cx="1080120" cy="19442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p:cNvPicPr/>
          <p:nvPr/>
        </p:nvPicPr>
        <p:blipFill rotWithShape="1">
          <a:blip r:embed="rId2" cstate="print"/>
          <a:srcRect l="19705" t="33509" r="20592" b="44419"/>
          <a:stretch/>
        </p:blipFill>
        <p:spPr bwMode="auto">
          <a:xfrm>
            <a:off x="419644" y="2630659"/>
            <a:ext cx="5952556" cy="1374405"/>
          </a:xfrm>
          <a:prstGeom prst="rect">
            <a:avLst/>
          </a:prstGeom>
          <a:noFill/>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r>
              <a:rPr lang="lt-LT" dirty="0">
                <a:solidFill>
                  <a:srgbClr val="AB0970"/>
                </a:solidFill>
                <a:latin typeface="Times New Roman"/>
              </a:rPr>
              <a:t>4. Vykdymo vietų ir tvarkaraščio įvedimas</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548680"/>
            <a:ext cx="1954560" cy="5904654"/>
          </a:xfrm>
        </p:spPr>
        <p:txBody>
          <a:bodyPr>
            <a:normAutofit lnSpcReduction="10000"/>
          </a:bodyPr>
          <a:lstStyle/>
          <a:p>
            <a:pPr marL="0" indent="0">
              <a:spcBef>
                <a:spcPts val="0"/>
              </a:spcBef>
              <a:buNone/>
            </a:pPr>
            <a:endParaRPr lang="lt-LT" sz="1200" dirty="0"/>
          </a:p>
          <a:p>
            <a:pPr marL="0" indent="0">
              <a:spcBef>
                <a:spcPts val="0"/>
              </a:spcBef>
              <a:buNone/>
            </a:pPr>
            <a:endParaRPr lang="lt-LT" sz="1200" dirty="0"/>
          </a:p>
          <a:p>
            <a:pPr marL="0" indent="0">
              <a:lnSpc>
                <a:spcPct val="110000"/>
              </a:lnSpc>
              <a:spcBef>
                <a:spcPts val="0"/>
              </a:spcBef>
              <a:buNone/>
            </a:pPr>
            <a:r>
              <a:rPr lang="lt-LT" sz="1200" dirty="0"/>
              <a:t>Pateikus finansavimui arba Savivaldybei / LMNŠC patvirtinus finansavimą NŠPR, reikia įvesti vykdymo vietos adresą ir užpildyti tvarkaraštį.</a:t>
            </a:r>
          </a:p>
          <a:p>
            <a:pPr marL="0" indent="0">
              <a:lnSpc>
                <a:spcPct val="110000"/>
              </a:lnSpc>
              <a:spcBef>
                <a:spcPts val="0"/>
              </a:spcBef>
              <a:buNone/>
            </a:pPr>
            <a:endParaRPr lang="lt-LT" sz="1200" dirty="0"/>
          </a:p>
          <a:p>
            <a:pPr marL="0" indent="0">
              <a:lnSpc>
                <a:spcPct val="110000"/>
              </a:lnSpc>
              <a:spcBef>
                <a:spcPts val="0"/>
              </a:spcBef>
              <a:buNone/>
            </a:pPr>
            <a:r>
              <a:rPr lang="lt-LT" sz="1200" dirty="0"/>
              <a:t>Atsidarę programą, spauskite </a:t>
            </a:r>
            <a:r>
              <a:rPr lang="lt-LT" sz="1200" b="1" dirty="0"/>
              <a:t>Redaguoti</a:t>
            </a:r>
            <a:r>
              <a:rPr lang="lt-LT" sz="1200" dirty="0"/>
              <a:t>. Skiltyje </a:t>
            </a:r>
            <a:r>
              <a:rPr lang="lt-LT" sz="1200" i="1" dirty="0"/>
              <a:t>Vykdymo vietos</a:t>
            </a:r>
            <a:r>
              <a:rPr lang="lt-LT" sz="1200" dirty="0"/>
              <a:t> matysite savivaldybes, kurios suteikė finansavimą.</a:t>
            </a:r>
          </a:p>
          <a:p>
            <a:pPr marL="0" indent="0">
              <a:lnSpc>
                <a:spcPct val="110000"/>
              </a:lnSpc>
              <a:spcBef>
                <a:spcPts val="0"/>
              </a:spcBef>
              <a:buNone/>
            </a:pPr>
            <a:endParaRPr lang="lt-LT" sz="1200" dirty="0"/>
          </a:p>
          <a:p>
            <a:pPr marL="0" indent="0">
              <a:lnSpc>
                <a:spcPct val="110000"/>
              </a:lnSpc>
              <a:spcBef>
                <a:spcPts val="0"/>
              </a:spcBef>
              <a:buNone/>
            </a:pPr>
            <a:endParaRPr lang="lt-LT" sz="1200" dirty="0"/>
          </a:p>
          <a:p>
            <a:pPr marL="0" indent="0">
              <a:lnSpc>
                <a:spcPct val="110000"/>
              </a:lnSpc>
              <a:spcBef>
                <a:spcPts val="0"/>
              </a:spcBef>
              <a:buNone/>
            </a:pPr>
            <a:endParaRPr lang="lt-LT" sz="1200" dirty="0"/>
          </a:p>
          <a:p>
            <a:pPr marL="0" indent="0">
              <a:lnSpc>
                <a:spcPct val="110000"/>
              </a:lnSpc>
              <a:spcBef>
                <a:spcPts val="0"/>
              </a:spcBef>
              <a:buNone/>
            </a:pPr>
            <a:r>
              <a:rPr lang="lt-LT" sz="1200" dirty="0"/>
              <a:t>Spauskite </a:t>
            </a:r>
            <a:r>
              <a:rPr lang="lt-LT" sz="1200" b="1" dirty="0"/>
              <a:t>+</a:t>
            </a:r>
            <a:r>
              <a:rPr lang="lt-LT" sz="1200" dirty="0"/>
              <a:t> simbolį (dešinėje). Atsidariusiame </a:t>
            </a:r>
            <a:r>
              <a:rPr lang="lt-LT" sz="1200" i="1" dirty="0"/>
              <a:t>Vykdymo vietos</a:t>
            </a:r>
            <a:r>
              <a:rPr lang="lt-LT" sz="1200" dirty="0"/>
              <a:t> lange reikia naudojant adresų klasifikatorių (lupos simbolis dešinėje) įvesti vykdymo vietos adresą.</a:t>
            </a:r>
          </a:p>
          <a:p>
            <a:pPr marL="0" indent="0">
              <a:lnSpc>
                <a:spcPct val="110000"/>
              </a:lnSpc>
              <a:spcBef>
                <a:spcPts val="0"/>
              </a:spcBef>
              <a:buNone/>
            </a:pPr>
            <a:endParaRPr lang="lt-LT" sz="1200" dirty="0"/>
          </a:p>
          <a:p>
            <a:pPr marL="0" indent="0">
              <a:lnSpc>
                <a:spcPct val="110000"/>
              </a:lnSpc>
              <a:spcBef>
                <a:spcPts val="0"/>
              </a:spcBef>
              <a:buNone/>
            </a:pPr>
            <a:r>
              <a:rPr lang="lt-LT" sz="1200" b="1" dirty="0">
                <a:solidFill>
                  <a:srgbClr val="820064"/>
                </a:solidFill>
              </a:rPr>
              <a:t>Dėmesio!</a:t>
            </a:r>
            <a:r>
              <a:rPr lang="lt-LT" sz="1200" dirty="0"/>
              <a:t> Pildant mieste esančios vykdymo vietos adresą, seniūnijos nereikia rinktis. </a:t>
            </a:r>
          </a:p>
          <a:p>
            <a:pPr marL="0" indent="0">
              <a:spcBef>
                <a:spcPts val="0"/>
              </a:spcBef>
              <a:buNone/>
            </a:pPr>
            <a:r>
              <a:rPr lang="lt-LT" sz="1200" dirty="0"/>
              <a:t>Neužmirškite įrašyti namo numerį.</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18" name="Stačiakampis 17"/>
          <p:cNvSpPr/>
          <p:nvPr/>
        </p:nvSpPr>
        <p:spPr>
          <a:xfrm>
            <a:off x="5580112" y="3717032"/>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9" name="Paveikslėlis 18"/>
          <p:cNvPicPr/>
          <p:nvPr/>
        </p:nvPicPr>
        <p:blipFill rotWithShape="1">
          <a:blip r:embed="rId3" cstate="print"/>
          <a:srcRect l="19795" t="33204" r="20775" b="32380"/>
          <a:stretch/>
        </p:blipFill>
        <p:spPr bwMode="auto">
          <a:xfrm>
            <a:off x="467545" y="4318111"/>
            <a:ext cx="5904656" cy="2135225"/>
          </a:xfrm>
          <a:prstGeom prst="rect">
            <a:avLst/>
          </a:prstGeom>
          <a:noFill/>
          <a:ln>
            <a:noFill/>
          </a:ln>
          <a:extLst>
            <a:ext uri="{53640926-AAD7-44D8-BBD7-CCE9431645EC}">
              <a14:shadowObscured xmlns:a14="http://schemas.microsoft.com/office/drawing/2010/main"/>
            </a:ext>
          </a:extLst>
        </p:spPr>
      </p:pic>
      <p:sp>
        <p:nvSpPr>
          <p:cNvPr id="20" name="Stačiakampis 19"/>
          <p:cNvSpPr/>
          <p:nvPr/>
        </p:nvSpPr>
        <p:spPr>
          <a:xfrm>
            <a:off x="5004048" y="4725144"/>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aveikslėlis 9"/>
          <p:cNvPicPr/>
          <p:nvPr/>
        </p:nvPicPr>
        <p:blipFill>
          <a:blip r:embed="rId4" cstate="print"/>
          <a:srcRect l="19795" t="24377" r="20689" b="54709"/>
          <a:stretch>
            <a:fillRect/>
          </a:stretch>
        </p:blipFill>
        <p:spPr bwMode="auto">
          <a:xfrm>
            <a:off x="436004" y="980728"/>
            <a:ext cx="5936196" cy="1302588"/>
          </a:xfrm>
          <a:prstGeom prst="rect">
            <a:avLst/>
          </a:prstGeom>
          <a:noFill/>
          <a:ln w="9525">
            <a:noFill/>
            <a:miter lim="800000"/>
            <a:headEnd/>
            <a:tailEnd/>
          </a:ln>
        </p:spPr>
      </p:pic>
      <p:sp>
        <p:nvSpPr>
          <p:cNvPr id="14" name="Stačiakampis 13"/>
          <p:cNvSpPr/>
          <p:nvPr/>
        </p:nvSpPr>
        <p:spPr>
          <a:xfrm>
            <a:off x="1835696" y="980728"/>
            <a:ext cx="57606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1" name="Tiesioji jungtis 10"/>
          <p:cNvCxnSpPr/>
          <p:nvPr/>
        </p:nvCxnSpPr>
        <p:spPr>
          <a:xfrm flipH="1">
            <a:off x="0" y="2492896"/>
            <a:ext cx="6372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Tiesioji jungtis 14"/>
          <p:cNvCxnSpPr/>
          <p:nvPr/>
        </p:nvCxnSpPr>
        <p:spPr>
          <a:xfrm flipH="1">
            <a:off x="0" y="4149080"/>
            <a:ext cx="6372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54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1B8996-4687-42D4-99C5-973A1EBF33C8}"/>
              </a:ext>
            </a:extLst>
          </p:cNvPr>
          <p:cNvPicPr/>
          <p:nvPr/>
        </p:nvPicPr>
        <p:blipFill rotWithShape="1">
          <a:blip r:embed="rId2"/>
          <a:srcRect l="19676" t="36526" r="20626" b="23434"/>
          <a:stretch/>
        </p:blipFill>
        <p:spPr bwMode="auto">
          <a:xfrm>
            <a:off x="486684" y="2733650"/>
            <a:ext cx="5953125" cy="2495550"/>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404664"/>
            <a:ext cx="1954560" cy="6180286"/>
          </a:xfrm>
        </p:spPr>
        <p:txBody>
          <a:bodyPr>
            <a:normAutofit/>
          </a:bodyPr>
          <a:lstStyle/>
          <a:p>
            <a:pPr marL="0" lvl="0" indent="0">
              <a:spcBef>
                <a:spcPts val="0"/>
              </a:spcBef>
              <a:buNone/>
            </a:pPr>
            <a:r>
              <a:rPr lang="lt-LT" sz="1200" dirty="0"/>
              <a:t>Įvedę adresą nurodykite pradžios ir pabaigos datas (geriausia derinti prie finansavimo laikotarpio).</a:t>
            </a:r>
          </a:p>
          <a:p>
            <a:pPr marL="0" lvl="0" indent="0">
              <a:spcBef>
                <a:spcPts val="0"/>
              </a:spcBef>
              <a:buNone/>
            </a:pPr>
            <a:endParaRPr lang="lt-LT" sz="1200" dirty="0"/>
          </a:p>
          <a:p>
            <a:pPr marL="0" lvl="0" indent="0">
              <a:spcBef>
                <a:spcPts val="0"/>
              </a:spcBef>
              <a:buNone/>
            </a:pPr>
            <a:r>
              <a:rPr lang="lt-LT" sz="1200" i="1" dirty="0"/>
              <a:t>Vykdymo datos ir laikai</a:t>
            </a:r>
            <a:r>
              <a:rPr lang="lt-LT" sz="1200" dirty="0"/>
              <a:t> (tvarkaraščiai) pildymui geriausia naudoti </a:t>
            </a:r>
            <a:r>
              <a:rPr lang="lt-LT" sz="1200" b="1" dirty="0"/>
              <a:t>pasikartojančių vykdymo datų ir laikų </a:t>
            </a:r>
            <a:r>
              <a:rPr lang="lt-LT" sz="1200" dirty="0"/>
              <a:t>mygtuką (rodyklėlių simbolis tarp pliuso ir šiukšliadėžės).</a:t>
            </a:r>
          </a:p>
          <a:p>
            <a:pPr marL="0" lvl="0" indent="0">
              <a:spcBef>
                <a:spcPts val="0"/>
              </a:spcBef>
              <a:buNone/>
            </a:pPr>
            <a:endParaRPr lang="lt-LT" sz="1200" dirty="0"/>
          </a:p>
          <a:p>
            <a:pPr marL="0" lvl="0" indent="0">
              <a:spcBef>
                <a:spcPts val="0"/>
              </a:spcBef>
              <a:buNone/>
            </a:pPr>
            <a:r>
              <a:rPr lang="lt-LT" sz="1200" dirty="0"/>
              <a:t>Periodiškumą pasirinkę </a:t>
            </a:r>
            <a:r>
              <a:rPr lang="lt-LT" sz="1200" i="1" dirty="0"/>
              <a:t>Kiekvieną savaitę</a:t>
            </a:r>
            <a:r>
              <a:rPr lang="lt-LT" sz="1200" dirty="0"/>
              <a:t>, galėsite nurodyti kokiomis savaitės dienomis vyksta užsiėmimai.</a:t>
            </a:r>
          </a:p>
          <a:p>
            <a:pPr marL="0" lvl="0" indent="0">
              <a:spcBef>
                <a:spcPts val="0"/>
              </a:spcBef>
              <a:buNone/>
            </a:pPr>
            <a:endParaRPr lang="lt-LT" sz="1200" dirty="0"/>
          </a:p>
          <a:p>
            <a:pPr marL="0" lvl="0" indent="0">
              <a:spcBef>
                <a:spcPts val="0"/>
              </a:spcBef>
              <a:buNone/>
            </a:pPr>
            <a:r>
              <a:rPr lang="lt-LT" sz="1200" b="1" dirty="0">
                <a:solidFill>
                  <a:srgbClr val="820064"/>
                </a:solidFill>
              </a:rPr>
              <a:t>Dėmesio!</a:t>
            </a:r>
            <a:r>
              <a:rPr lang="lt-LT" sz="1200" dirty="0"/>
              <a:t> Jeigu yra kelios grupės, suvedus vienos grupės tvarkaraštį ir paspaudus </a:t>
            </a:r>
            <a:r>
              <a:rPr lang="lt-LT" sz="1200" b="1" dirty="0"/>
              <a:t>Pridėti</a:t>
            </a:r>
            <a:r>
              <a:rPr lang="lt-LT" sz="1200" dirty="0"/>
              <a:t>, neuždarius Vykdymo vietos lango galima vėl spausti pasikartojančių vykdymo datų ir laikų mygtuką ir suvesti kitos grupės tvarkaraštį.</a:t>
            </a:r>
          </a:p>
          <a:p>
            <a:pPr marL="0" lvl="0" indent="0">
              <a:spcBef>
                <a:spcPts val="0"/>
              </a:spcBef>
              <a:buNone/>
            </a:pPr>
            <a:endParaRPr lang="lt-LT" sz="1200" dirty="0"/>
          </a:p>
          <a:p>
            <a:pPr marL="0" lvl="0" indent="0">
              <a:spcBef>
                <a:spcPts val="0"/>
              </a:spcBef>
              <a:buNone/>
            </a:pPr>
            <a:r>
              <a:rPr lang="lt-LT" sz="1200"/>
              <a:t>Įvedę informaciją spauskite </a:t>
            </a:r>
            <a:r>
              <a:rPr lang="lt-LT" sz="1200" b="1">
                <a:solidFill>
                  <a:srgbClr val="FF0000"/>
                </a:solidFill>
              </a:rPr>
              <a:t>Išsaugoti </a:t>
            </a:r>
            <a:r>
              <a:rPr lang="lt-LT" sz="1200"/>
              <a:t>ir dar kartą </a:t>
            </a:r>
            <a:r>
              <a:rPr lang="lt-LT" sz="1200" b="1">
                <a:solidFill>
                  <a:srgbClr val="FF0000"/>
                </a:solidFill>
              </a:rPr>
              <a:t>Išsaugoti</a:t>
            </a:r>
            <a:r>
              <a:rPr lang="lt-LT" sz="1200"/>
              <a:t>.</a:t>
            </a: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pic>
        <p:nvPicPr>
          <p:cNvPr id="14" name="Paveikslėlis 13"/>
          <p:cNvPicPr/>
          <p:nvPr/>
        </p:nvPicPr>
        <p:blipFill rotWithShape="1">
          <a:blip r:embed="rId3" cstate="print"/>
          <a:srcRect l="19795" t="33204" r="20775" b="32380"/>
          <a:stretch/>
        </p:blipFill>
        <p:spPr bwMode="auto">
          <a:xfrm>
            <a:off x="467544" y="404664"/>
            <a:ext cx="5925325" cy="2142699"/>
          </a:xfrm>
          <a:prstGeom prst="rect">
            <a:avLst/>
          </a:prstGeom>
          <a:noFill/>
          <a:ln>
            <a:noFill/>
          </a:ln>
          <a:extLst>
            <a:ext uri="{53640926-AAD7-44D8-BBD7-CCE9431645EC}">
              <a14:shadowObscured xmlns:a14="http://schemas.microsoft.com/office/drawing/2010/main"/>
            </a:ext>
          </a:extLst>
        </p:spPr>
      </p:pic>
      <p:sp>
        <p:nvSpPr>
          <p:cNvPr id="18" name="Stačiakampis 17"/>
          <p:cNvSpPr/>
          <p:nvPr/>
        </p:nvSpPr>
        <p:spPr>
          <a:xfrm>
            <a:off x="4860032" y="1412776"/>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p:cNvSpPr/>
          <p:nvPr/>
        </p:nvSpPr>
        <p:spPr>
          <a:xfrm>
            <a:off x="2891581" y="3903356"/>
            <a:ext cx="1008112" cy="1737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5" name="Picture 14">
            <a:extLst>
              <a:ext uri="{FF2B5EF4-FFF2-40B4-BE49-F238E27FC236}">
                <a16:creationId xmlns:a16="http://schemas.microsoft.com/office/drawing/2014/main" id="{D46E0B50-2684-4F6E-AB43-18060BF0102C}"/>
              </a:ext>
            </a:extLst>
          </p:cNvPr>
          <p:cNvPicPr/>
          <p:nvPr/>
        </p:nvPicPr>
        <p:blipFill rotWithShape="1">
          <a:blip r:embed="rId4"/>
          <a:srcRect l="18531" t="12379" r="19861" b="69740"/>
          <a:stretch/>
        </p:blipFill>
        <p:spPr bwMode="auto">
          <a:xfrm>
            <a:off x="486684" y="5393656"/>
            <a:ext cx="5953125" cy="1079869"/>
          </a:xfrm>
          <a:prstGeom prst="rect">
            <a:avLst/>
          </a:prstGeom>
          <a:ln>
            <a:noFill/>
          </a:ln>
          <a:extLst>
            <a:ext uri="{53640926-AAD7-44D8-BBD7-CCE9431645EC}">
              <a14:shadowObscured xmlns:a14="http://schemas.microsoft.com/office/drawing/2010/main"/>
            </a:ext>
          </a:extLst>
        </p:spPr>
      </p:pic>
      <p:sp>
        <p:nvSpPr>
          <p:cNvPr id="16" name="Stačiakampis 10">
            <a:extLst>
              <a:ext uri="{FF2B5EF4-FFF2-40B4-BE49-F238E27FC236}">
                <a16:creationId xmlns:a16="http://schemas.microsoft.com/office/drawing/2014/main" id="{0AF58F3B-5545-43C6-92FA-019CF624D28A}"/>
              </a:ext>
            </a:extLst>
          </p:cNvPr>
          <p:cNvSpPr/>
          <p:nvPr/>
        </p:nvSpPr>
        <p:spPr>
          <a:xfrm>
            <a:off x="1259632" y="6165304"/>
            <a:ext cx="576064" cy="2457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B06543-A3B8-4B88-9150-D7169F410357}"/>
              </a:ext>
            </a:extLst>
          </p:cNvPr>
          <p:cNvPicPr/>
          <p:nvPr/>
        </p:nvPicPr>
        <p:blipFill rotWithShape="1">
          <a:blip r:embed="rId2"/>
          <a:srcRect l="19772" t="33011" r="20721" b="17640"/>
          <a:stretch/>
        </p:blipFill>
        <p:spPr bwMode="auto">
          <a:xfrm>
            <a:off x="546240" y="1361362"/>
            <a:ext cx="5934075" cy="3075750"/>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548680"/>
            <a:ext cx="1954560" cy="5577483"/>
          </a:xfrm>
        </p:spPr>
        <p:txBody>
          <a:bodyPr>
            <a:normAutofit/>
          </a:bodyPr>
          <a:lstStyle/>
          <a:p>
            <a:pPr marL="0" lvl="0" indent="0">
              <a:spcBef>
                <a:spcPts val="0"/>
              </a:spcBef>
              <a:buNone/>
            </a:pPr>
            <a:r>
              <a:rPr lang="lt-LT" sz="1200" dirty="0"/>
              <a:t>Įvestą ir išsaugotą vykdymo vietą ir tvarkaraštį galima pasižiūrėti atsidarius programą, skiltyje </a:t>
            </a:r>
            <a:r>
              <a:rPr lang="lt-LT" sz="1200" i="1" dirty="0"/>
              <a:t>Vykdymo vietos </a:t>
            </a:r>
            <a:r>
              <a:rPr lang="lt-LT" sz="1200" dirty="0"/>
              <a:t>paspaudus trikampiuką  (kairėje).</a:t>
            </a:r>
          </a:p>
          <a:p>
            <a:pPr marL="0" lvl="0" indent="0">
              <a:spcBef>
                <a:spcPts val="0"/>
              </a:spcBef>
              <a:buNone/>
            </a:pPr>
            <a:endParaRPr lang="lt-LT" sz="1200" dirty="0"/>
          </a:p>
          <a:p>
            <a:pPr marL="0" lvl="0" indent="0">
              <a:spcBef>
                <a:spcPts val="0"/>
              </a:spcBef>
              <a:buNone/>
            </a:pPr>
            <a:r>
              <a:rPr lang="lt-LT" sz="1200" dirty="0"/>
              <a:t>Jeigu norite tvarkaraštį papildyti, spauskite </a:t>
            </a:r>
            <a:r>
              <a:rPr lang="lt-LT" sz="1200" b="1" dirty="0"/>
              <a:t>Redaguoti</a:t>
            </a:r>
            <a:r>
              <a:rPr lang="lt-LT" sz="1200" dirty="0"/>
              <a:t>, atsidarykite </a:t>
            </a:r>
            <a:r>
              <a:rPr lang="lt-LT" sz="1200" i="1" dirty="0"/>
              <a:t>Vykdymo vietų </a:t>
            </a:r>
            <a:r>
              <a:rPr lang="lt-LT" sz="1200" dirty="0"/>
              <a:t>skiltį ir spauskite pieštuko simbolį.</a:t>
            </a:r>
          </a:p>
          <a:p>
            <a:pPr marL="0" lvl="0" indent="0">
              <a:spcBef>
                <a:spcPts val="0"/>
              </a:spcBef>
              <a:buNone/>
            </a:pPr>
            <a:endParaRPr lang="lt-LT" sz="1200" dirty="0"/>
          </a:p>
          <a:p>
            <a:pPr marL="0" indent="0">
              <a:spcBef>
                <a:spcPts val="0"/>
              </a:spcBef>
              <a:buNone/>
            </a:pPr>
            <a:r>
              <a:rPr lang="lt-LT" sz="1200" dirty="0"/>
              <a:t>Įvedę informaciją nepamirškite </a:t>
            </a:r>
            <a:r>
              <a:rPr lang="lt-LT" sz="1200" b="1" dirty="0">
                <a:solidFill>
                  <a:srgbClr val="FF0000"/>
                </a:solidFill>
              </a:rPr>
              <a:t>Išsaugoti</a:t>
            </a:r>
            <a:r>
              <a:rPr lang="lt-LT" sz="1200" dirty="0"/>
              <a:t>.</a:t>
            </a:r>
          </a:p>
          <a:p>
            <a:pPr marL="0" lvl="0" indent="0">
              <a:spcBef>
                <a:spcPts val="0"/>
              </a:spcBef>
              <a:buNone/>
            </a:pPr>
            <a:endParaRPr lang="lt-LT" sz="1200" dirty="0"/>
          </a:p>
          <a:p>
            <a:pPr marL="0" indent="0">
              <a:spcBef>
                <a:spcPts val="0"/>
              </a:spcBef>
              <a:buNone/>
            </a:pPr>
            <a:r>
              <a:rPr lang="lt-LT" sz="1200" dirty="0"/>
              <a:t>Jeigu daugiau niekas nebuvo keista (išskyrus „Vykdymo datos ir laikai“), jokio kito mygtuko spausti nebereikia. Jeigu buvo dar kažkas papildomai keista, tuomet išsaugoję dar privalote paspausti Pateikti registravimui.</a:t>
            </a:r>
          </a:p>
          <a:p>
            <a:pPr marL="0" lvl="0" indent="0">
              <a:spcBef>
                <a:spcPts val="0"/>
              </a:spcBef>
              <a:buNone/>
            </a:pPr>
            <a:endParaRPr lang="lt-LT" sz="1200" dirty="0"/>
          </a:p>
          <a:p>
            <a:pPr marL="0" indent="0">
              <a:spcBef>
                <a:spcPts val="0"/>
              </a:spcBef>
              <a:buNone/>
            </a:pPr>
            <a:r>
              <a:rPr lang="lt-LT" sz="1200" dirty="0"/>
              <a:t>Po tvarkaraščio įvedimo NŠPR, kitą dieną jis bus matomas emokykloje.</a:t>
            </a:r>
          </a:p>
          <a:p>
            <a:pPr marL="0" lv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pic>
        <p:nvPicPr>
          <p:cNvPr id="8" name="Paveikslėlis 7"/>
          <p:cNvPicPr/>
          <p:nvPr/>
        </p:nvPicPr>
        <p:blipFill rotWithShape="1">
          <a:blip r:embed="rId3" cstate="print"/>
          <a:srcRect l="19882" t="19661" r="20856" b="67510"/>
          <a:stretch/>
        </p:blipFill>
        <p:spPr bwMode="auto">
          <a:xfrm>
            <a:off x="554521" y="475683"/>
            <a:ext cx="5907298" cy="799046"/>
          </a:xfrm>
          <a:prstGeom prst="rect">
            <a:avLst/>
          </a:prstGeom>
          <a:noFill/>
          <a:ln w="9525">
            <a:noFill/>
            <a:miter lim="800000"/>
            <a:headEnd/>
            <a:tailEnd/>
          </a:ln>
        </p:spPr>
      </p:pic>
      <p:sp>
        <p:nvSpPr>
          <p:cNvPr id="9" name="Stačiakampis 8"/>
          <p:cNvSpPr/>
          <p:nvPr/>
        </p:nvSpPr>
        <p:spPr>
          <a:xfrm>
            <a:off x="755576" y="2852936"/>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Stačiakampis 6"/>
          <p:cNvSpPr/>
          <p:nvPr/>
        </p:nvSpPr>
        <p:spPr>
          <a:xfrm>
            <a:off x="1979712" y="801274"/>
            <a:ext cx="57606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aveikslėlis 9"/>
          <p:cNvPicPr/>
          <p:nvPr/>
        </p:nvPicPr>
        <p:blipFill>
          <a:blip r:embed="rId4" cstate="print"/>
          <a:srcRect l="19866" t="38838" r="20917" b="31107"/>
          <a:stretch>
            <a:fillRect/>
          </a:stretch>
        </p:blipFill>
        <p:spPr bwMode="auto">
          <a:xfrm>
            <a:off x="539551" y="4653136"/>
            <a:ext cx="5905500" cy="1872208"/>
          </a:xfrm>
          <a:prstGeom prst="rect">
            <a:avLst/>
          </a:prstGeom>
          <a:noFill/>
          <a:ln w="9525">
            <a:noFill/>
            <a:miter lim="800000"/>
            <a:headEnd/>
            <a:tailEnd/>
          </a:ln>
        </p:spPr>
      </p:pic>
      <p:sp>
        <p:nvSpPr>
          <p:cNvPr id="13" name="Stačiakampis 12"/>
          <p:cNvSpPr/>
          <p:nvPr/>
        </p:nvSpPr>
        <p:spPr>
          <a:xfrm>
            <a:off x="5652120" y="6093296"/>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706090"/>
          </a:xfrm>
        </p:spPr>
        <p:txBody>
          <a:bodyPr>
            <a:normAutofit/>
          </a:bodyPr>
          <a:lstStyle/>
          <a:p>
            <a:pPr marR="0" rtl="0"/>
            <a:r>
              <a:rPr lang="lt-LT" sz="2000" b="1" baseline="0" dirty="0">
                <a:solidFill>
                  <a:srgbClr val="820064"/>
                </a:solidFill>
                <a:latin typeface="Times New Roman"/>
              </a:rPr>
              <a:t>Prisijungimas prie NŠPR</a:t>
            </a:r>
          </a:p>
        </p:txBody>
      </p:sp>
      <p:sp>
        <p:nvSpPr>
          <p:cNvPr id="3" name="Teksto vietos rezervavimo ženklas 2"/>
          <p:cNvSpPr>
            <a:spLocks noGrp="1"/>
          </p:cNvSpPr>
          <p:nvPr>
            <p:ph type="body" idx="1"/>
          </p:nvPr>
        </p:nvSpPr>
        <p:spPr>
          <a:xfrm>
            <a:off x="457200" y="1052736"/>
            <a:ext cx="8229600" cy="5530626"/>
          </a:xfrm>
        </p:spPr>
        <p:txBody>
          <a:bodyPr>
            <a:normAutofit/>
          </a:bodyPr>
          <a:lstStyle/>
          <a:p>
            <a:pPr marL="0" indent="0">
              <a:buNone/>
            </a:pPr>
            <a:r>
              <a:rPr lang="lt-LT" sz="1600" b="1" dirty="0"/>
              <a:t>Norint tapti NŠPR naudotoju įmonė arba laisvasis mokytojas turi būti įregistruoti </a:t>
            </a:r>
            <a:br>
              <a:rPr lang="lt-LT" sz="1600" b="1" dirty="0"/>
            </a:br>
            <a:r>
              <a:rPr lang="lt-LT" sz="1600" b="1" dirty="0"/>
              <a:t>Švietimo ir mokslo institucijų registre (ŠMIR).</a:t>
            </a:r>
          </a:p>
          <a:p>
            <a:pPr marL="0" indent="0">
              <a:buNone/>
            </a:pPr>
            <a:endParaRPr lang="lt-LT" sz="1000" b="1" dirty="0"/>
          </a:p>
          <a:p>
            <a:pPr marL="0" indent="0">
              <a:buNone/>
            </a:pPr>
            <a:r>
              <a:rPr lang="lt-LT" sz="1200" dirty="0"/>
              <a:t>Tituliniame NŠPR puslapyje </a:t>
            </a:r>
            <a:r>
              <a:rPr lang="lt-LT" sz="1200" dirty="0">
                <a:hlinkClick r:id="rId2"/>
              </a:rPr>
              <a:t>www.nspr.smm.lt</a:t>
            </a:r>
            <a:r>
              <a:rPr lang="lt-LT" sz="1200" dirty="0"/>
              <a:t>, Naujienų skyriuje yra informacija </a:t>
            </a:r>
            <a:r>
              <a:rPr lang="lt-LT" sz="1200" b="1" dirty="0">
                <a:solidFill>
                  <a:srgbClr val="820064"/>
                </a:solidFill>
              </a:rPr>
              <a:t>Dėl NŠPR prisijungimų</a:t>
            </a:r>
            <a:r>
              <a:rPr lang="lt-LT" sz="1200" dirty="0"/>
              <a:t>.</a:t>
            </a:r>
          </a:p>
          <a:p>
            <a:pPr marL="0" indent="0">
              <a:spcBef>
                <a:spcPts val="1500"/>
              </a:spcBef>
              <a:spcAft>
                <a:spcPts val="3200"/>
              </a:spcAft>
              <a:buNone/>
            </a:pPr>
            <a:r>
              <a:rPr lang="lt-LT" sz="1200" dirty="0"/>
              <a:t>Čia rasite prašymo tapti naudotoju ir pasižadėjimo formas, kurias užpildžius, pasirašius (gali būti elektroninis parašas) ir nuskenavus, reikia atsiųsti kontaktuose nurodytu el. paštu Eglei </a:t>
            </a:r>
            <a:r>
              <a:rPr lang="lt-LT" sz="1200" dirty="0" err="1"/>
              <a:t>Lesniauskienei</a:t>
            </a:r>
            <a:r>
              <a:rPr lang="lt-LT" sz="1200" dirty="0"/>
              <a:t>.</a:t>
            </a:r>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520000">
              <a:buNone/>
            </a:pPr>
            <a:endParaRPr lang="lt-LT" sz="1200" b="1" dirty="0"/>
          </a:p>
          <a:p>
            <a:pPr marL="0" indent="2268000">
              <a:buNone/>
            </a:pPr>
            <a:r>
              <a:rPr lang="lt-LT" sz="1500" b="1" dirty="0">
                <a:solidFill>
                  <a:srgbClr val="820064"/>
                </a:solidFill>
              </a:rPr>
              <a:t>Dėmesio jau turintiems prisijungimą!</a:t>
            </a:r>
            <a:r>
              <a:rPr lang="lt-LT" sz="1500" dirty="0">
                <a:solidFill>
                  <a:srgbClr val="820064"/>
                </a:solidFill>
              </a:rPr>
              <a:t> </a:t>
            </a:r>
          </a:p>
          <a:p>
            <a:pPr marL="0" indent="2268000">
              <a:buNone/>
            </a:pPr>
            <a:r>
              <a:rPr lang="lt-LT" sz="1200" dirty="0"/>
              <a:t>Jungdamiesi pasirinkite </a:t>
            </a:r>
            <a:r>
              <a:rPr lang="lt-LT" sz="1200" b="1" dirty="0"/>
              <a:t>Fizinis asmuo</a:t>
            </a:r>
            <a:r>
              <a:rPr lang="lt-LT" sz="1200" dirty="0"/>
              <a:t>.</a:t>
            </a:r>
          </a:p>
          <a:p>
            <a:pPr marL="0" indent="2268000">
              <a:buNone/>
            </a:pPr>
            <a:r>
              <a:rPr lang="lt-LT" sz="1200" dirty="0"/>
              <a:t>Praėję autentifikavimą būsite nukreipti </a:t>
            </a:r>
          </a:p>
          <a:p>
            <a:pPr marL="0" indent="2268000">
              <a:buNone/>
            </a:pPr>
            <a:r>
              <a:rPr lang="lt-LT" sz="1200" dirty="0"/>
              <a:t>atgal į NŠPR lentelę Prisijungimas. </a:t>
            </a:r>
          </a:p>
          <a:p>
            <a:pPr marL="0" indent="2268000">
              <a:buNone/>
            </a:pPr>
            <a:r>
              <a:rPr lang="lt-LT" sz="1200" b="1" dirty="0"/>
              <a:t>Būtina pasirinkti instituciją – spausti trikampiuką.</a:t>
            </a:r>
          </a:p>
        </p:txBody>
      </p:sp>
      <p:pic>
        <p:nvPicPr>
          <p:cNvPr id="4" name="Picture 2" descr="Graphical user interface&#10;&#10;Description automatically generated with low confidence"/>
          <p:cNvPicPr/>
          <p:nvPr/>
        </p:nvPicPr>
        <p:blipFill>
          <a:blip r:embed="rId3" cstate="print"/>
          <a:stretch>
            <a:fillRect/>
          </a:stretch>
        </p:blipFill>
        <p:spPr>
          <a:xfrm>
            <a:off x="563170" y="2636912"/>
            <a:ext cx="7969270" cy="1972574"/>
          </a:xfrm>
          <a:prstGeom prst="rect">
            <a:avLst/>
          </a:prstGeom>
        </p:spPr>
      </p:pic>
      <p:sp>
        <p:nvSpPr>
          <p:cNvPr id="5" name="Stačiakampis 4"/>
          <p:cNvSpPr/>
          <p:nvPr/>
        </p:nvSpPr>
        <p:spPr>
          <a:xfrm>
            <a:off x="6948264" y="2636912"/>
            <a:ext cx="79208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 name="Picture 6">
            <a:extLst>
              <a:ext uri="{FF2B5EF4-FFF2-40B4-BE49-F238E27FC236}">
                <a16:creationId xmlns:a16="http://schemas.microsoft.com/office/drawing/2014/main" id="{2463B4D1-D363-4AA5-8728-5C48451E86F4}"/>
              </a:ext>
            </a:extLst>
          </p:cNvPr>
          <p:cNvPicPr/>
          <p:nvPr/>
        </p:nvPicPr>
        <p:blipFill rotWithShape="1">
          <a:blip r:embed="rId4"/>
          <a:srcRect l="37251" t="25216" r="38296" b="58584"/>
          <a:stretch/>
        </p:blipFill>
        <p:spPr bwMode="auto">
          <a:xfrm>
            <a:off x="6094040" y="5328214"/>
            <a:ext cx="2438400" cy="1009650"/>
          </a:xfrm>
          <a:prstGeom prst="rect">
            <a:avLst/>
          </a:prstGeom>
          <a:ln>
            <a:noFill/>
          </a:ln>
          <a:extLst>
            <a:ext uri="{53640926-AAD7-44D8-BBD7-CCE9431645EC}">
              <a14:shadowObscured xmlns:a14="http://schemas.microsoft.com/office/drawing/2010/main"/>
            </a:ext>
          </a:extLst>
        </p:spPr>
      </p:pic>
      <p:sp>
        <p:nvSpPr>
          <p:cNvPr id="8" name="Stačiakampis 4">
            <a:extLst>
              <a:ext uri="{FF2B5EF4-FFF2-40B4-BE49-F238E27FC236}">
                <a16:creationId xmlns:a16="http://schemas.microsoft.com/office/drawing/2014/main" id="{90D5C08E-FFD5-410B-80FA-94C88EA8EB18}"/>
              </a:ext>
            </a:extLst>
          </p:cNvPr>
          <p:cNvSpPr/>
          <p:nvPr/>
        </p:nvSpPr>
        <p:spPr>
          <a:xfrm>
            <a:off x="8028384" y="5733975"/>
            <a:ext cx="288032" cy="2873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9" name="Tiesioji jungtis 8">
            <a:extLst>
              <a:ext uri="{FF2B5EF4-FFF2-40B4-BE49-F238E27FC236}">
                <a16:creationId xmlns:a16="http://schemas.microsoft.com/office/drawing/2014/main" id="{3E618069-E00B-49C9-B3B2-C5FE6ABED915}"/>
              </a:ext>
            </a:extLst>
          </p:cNvPr>
          <p:cNvCxnSpPr>
            <a:cxnSpLocks/>
          </p:cNvCxnSpPr>
          <p:nvPr/>
        </p:nvCxnSpPr>
        <p:spPr>
          <a:xfrm flipH="1">
            <a:off x="0" y="4725144"/>
            <a:ext cx="853244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aveikslėlis 9">
            <a:extLst>
              <a:ext uri="{FF2B5EF4-FFF2-40B4-BE49-F238E27FC236}">
                <a16:creationId xmlns:a16="http://schemas.microsoft.com/office/drawing/2014/main" id="{B6015B05-3B8A-42C8-A9A9-AA42C19FEA19}"/>
              </a:ext>
            </a:extLst>
          </p:cNvPr>
          <p:cNvPicPr/>
          <p:nvPr/>
        </p:nvPicPr>
        <p:blipFill rotWithShape="1">
          <a:blip r:embed="rId5"/>
          <a:srcRect l="19294" t="41940" r="60361" b="43457"/>
          <a:stretch/>
        </p:blipFill>
        <p:spPr bwMode="auto">
          <a:xfrm>
            <a:off x="616436" y="5324400"/>
            <a:ext cx="2028825" cy="81915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4581128"/>
            <a:ext cx="8147248" cy="1728192"/>
          </a:xfrm>
        </p:spPr>
        <p:txBody>
          <a:bodyPr>
            <a:normAutofit fontScale="90000"/>
          </a:bodyPr>
          <a:lstStyle/>
          <a:p>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sz="1200" b="0" dirty="0">
                <a:latin typeface="+mn-lt"/>
              </a:rPr>
            </a:br>
            <a:br>
              <a:rPr lang="lt-LT" sz="1200" b="0" dirty="0">
                <a:latin typeface="+mn-lt"/>
              </a:rPr>
            </a:br>
            <a:br>
              <a:rPr lang="lt-LT" sz="1200" b="0" dirty="0">
                <a:latin typeface="+mn-lt"/>
              </a:rPr>
            </a:br>
            <a:r>
              <a:rPr lang="lt-LT" sz="1200" dirty="0">
                <a:solidFill>
                  <a:srgbClr val="820064"/>
                </a:solidFill>
                <a:latin typeface="+mn-lt"/>
              </a:rPr>
              <a:t>			</a:t>
            </a:r>
            <a:br>
              <a:rPr lang="lt-LT" sz="1200" b="0" dirty="0">
                <a:latin typeface="+mn-lt"/>
              </a:rPr>
            </a:br>
            <a:br>
              <a:rPr lang="lt-LT" sz="1200" b="0" dirty="0">
                <a:latin typeface="+mn-lt"/>
              </a:rPr>
            </a:br>
            <a:r>
              <a:rPr lang="lt-LT" sz="1200" dirty="0">
                <a:solidFill>
                  <a:srgbClr val="820064"/>
                </a:solidFill>
                <a:latin typeface="+mn-lt"/>
              </a:rPr>
              <a:t>		</a:t>
            </a:r>
            <a:br>
              <a:rPr lang="lt-LT" sz="1200" dirty="0">
                <a:solidFill>
                  <a:srgbClr val="820064"/>
                </a:solidFill>
                <a:latin typeface="+mn-lt"/>
              </a:rPr>
            </a:br>
            <a:r>
              <a:rPr lang="lt-LT" sz="1300" b="0" dirty="0">
                <a:latin typeface="+mn-lt"/>
              </a:rPr>
              <a:t>Pastaba. </a:t>
            </a:r>
            <a:r>
              <a:rPr lang="lt-LT" sz="1300" dirty="0">
                <a:latin typeface="+mn-lt"/>
              </a:rPr>
              <a:t>Pateikus finansavimui arba Savivaldybei NŠPR patvirtinus finansavimą, reikia įvesti vykdymo vietos adresą ir užpildyti tvarkaraštį.</a:t>
            </a:r>
            <a:endParaRPr lang="lt-LT" sz="1300" dirty="0">
              <a:solidFill>
                <a:srgbClr val="AB0970"/>
              </a:solidFill>
              <a:latin typeface="+mn-lt"/>
            </a:endParaRPr>
          </a:p>
        </p:txBody>
      </p:sp>
      <p:graphicFrame>
        <p:nvGraphicFramePr>
          <p:cNvPr id="2" name="Lentelė 1">
            <a:extLst>
              <a:ext uri="{FF2B5EF4-FFF2-40B4-BE49-F238E27FC236}">
                <a16:creationId xmlns:a16="http://schemas.microsoft.com/office/drawing/2014/main" id="{FEA43AD0-13F7-4941-853F-9BBE1BC626A6}"/>
              </a:ext>
            </a:extLst>
          </p:cNvPr>
          <p:cNvGraphicFramePr>
            <a:graphicFrameLocks noGrp="1"/>
          </p:cNvGraphicFramePr>
          <p:nvPr>
            <p:extLst>
              <p:ext uri="{D42A27DB-BD31-4B8C-83A1-F6EECF244321}">
                <p14:modId xmlns:p14="http://schemas.microsoft.com/office/powerpoint/2010/main" val="2199203802"/>
              </p:ext>
            </p:extLst>
          </p:nvPr>
        </p:nvGraphicFramePr>
        <p:xfrm>
          <a:off x="539552" y="476673"/>
          <a:ext cx="7956375" cy="5041829"/>
        </p:xfrm>
        <a:graphic>
          <a:graphicData uri="http://schemas.openxmlformats.org/drawingml/2006/table">
            <a:tbl>
              <a:tblPr firstRow="1" bandRow="1">
                <a:tableStyleId>{2D5ABB26-0587-4C30-8999-92F81FD0307C}</a:tableStyleId>
              </a:tblPr>
              <a:tblGrid>
                <a:gridCol w="2652125">
                  <a:extLst>
                    <a:ext uri="{9D8B030D-6E8A-4147-A177-3AD203B41FA5}">
                      <a16:colId xmlns:a16="http://schemas.microsoft.com/office/drawing/2014/main" val="1763055722"/>
                    </a:ext>
                  </a:extLst>
                </a:gridCol>
                <a:gridCol w="2652125">
                  <a:extLst>
                    <a:ext uri="{9D8B030D-6E8A-4147-A177-3AD203B41FA5}">
                      <a16:colId xmlns:a16="http://schemas.microsoft.com/office/drawing/2014/main" val="4031454985"/>
                    </a:ext>
                  </a:extLst>
                </a:gridCol>
                <a:gridCol w="2652125">
                  <a:extLst>
                    <a:ext uri="{9D8B030D-6E8A-4147-A177-3AD203B41FA5}">
                      <a16:colId xmlns:a16="http://schemas.microsoft.com/office/drawing/2014/main" val="176678100"/>
                    </a:ext>
                  </a:extLst>
                </a:gridCol>
              </a:tblGrid>
              <a:tr h="88852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1" dirty="0">
                          <a:solidFill>
                            <a:srgbClr val="820064"/>
                          </a:solidFill>
                        </a:rPr>
                        <a:t>Programų pateikimo datos </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dirty="0"/>
                        <a:t>Nepateikus iki nurodytos datos, programa patenka į kitą e</a:t>
                      </a:r>
                      <a:r>
                        <a:rPr lang="lt-LT" dirty="0"/>
                        <a:t>tapą</a:t>
                      </a:r>
                      <a:endParaRPr lang="lt-LT" dirty="0">
                        <a:solidFill>
                          <a:schemeClr val="tx1"/>
                        </a:solidFill>
                      </a:endParaRPr>
                    </a:p>
                  </a:txBody>
                  <a:tcPr anchor="ctr">
                    <a:solidFill>
                      <a:schemeClr val="bg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solidFill>
                          <a:schemeClr val="tx1"/>
                        </a:solidFill>
                      </a:endParaRPr>
                    </a:p>
                  </a:txBody>
                  <a:tcPr anchor="ctr">
                    <a:solidFill>
                      <a:schemeClr val="bg1">
                        <a:lumMod val="75000"/>
                      </a:schemeClr>
                    </a:solidFill>
                  </a:tcPr>
                </a:tc>
                <a:tc hMerge="1">
                  <a:txBody>
                    <a:bodyPr/>
                    <a:lstStyle/>
                    <a:p>
                      <a:pPr algn="ctr"/>
                      <a:endParaRPr lang="lt-LT" dirty="0">
                        <a:solidFill>
                          <a:schemeClr val="tx1"/>
                        </a:solidFill>
                      </a:endParaRPr>
                    </a:p>
                  </a:txBody>
                  <a:tcPr anchor="ctr"/>
                </a:tc>
                <a:extLst>
                  <a:ext uri="{0D108BD9-81ED-4DB2-BD59-A6C34878D82A}">
                    <a16:rowId xmlns:a16="http://schemas.microsoft.com/office/drawing/2014/main" val="2733225658"/>
                  </a:ext>
                </a:extLst>
              </a:tr>
              <a:tr h="957988">
                <a:tc>
                  <a:txBody>
                    <a:bodyPr/>
                    <a:lstStyle/>
                    <a:p>
                      <a:r>
                        <a:rPr lang="lt-LT" sz="1200" dirty="0"/>
                        <a:t>Užregistruotą NVŠ programą su sistemoje užpildyta </a:t>
                      </a:r>
                      <a:r>
                        <a:rPr lang="lt-LT" sz="1200" b="0" dirty="0"/>
                        <a:t>Akreditavimo paraiška</a:t>
                      </a:r>
                      <a:r>
                        <a:rPr lang="lt-LT" sz="1200" dirty="0"/>
                        <a:t> reikia </a:t>
                      </a:r>
                      <a:r>
                        <a:rPr lang="lt-LT" sz="1200" b="1" dirty="0">
                          <a:solidFill>
                            <a:srgbClr val="820064"/>
                          </a:solidFill>
                        </a:rPr>
                        <a:t>pateikti akreditavimui </a:t>
                      </a:r>
                      <a:r>
                        <a:rPr lang="lt-LT" sz="1200" dirty="0"/>
                        <a:t>(vertinimui) iki:</a:t>
                      </a:r>
                      <a:endParaRPr lang="lt-LT" sz="1200" dirty="0">
                        <a:solidFill>
                          <a:schemeClr val="tx1"/>
                        </a:solidFill>
                      </a:endParaRPr>
                    </a:p>
                  </a:txBody>
                  <a:tcPr anchor="ctr">
                    <a:solidFill>
                      <a:schemeClr val="bg1">
                        <a:lumMod val="85000"/>
                      </a:schemeClr>
                    </a:solidFill>
                  </a:tcPr>
                </a:tc>
                <a:tc>
                  <a:txBody>
                    <a:bodyPr/>
                    <a:lstStyle/>
                    <a:p>
                      <a:pPr algn="ctr"/>
                      <a:r>
                        <a:rPr lang="lt-LT" sz="1800" dirty="0">
                          <a:solidFill>
                            <a:srgbClr val="820064"/>
                          </a:solidFill>
                        </a:rPr>
                        <a:t>birželio 1 d. </a:t>
                      </a:r>
                      <a:endParaRPr lang="lt-LT" dirty="0">
                        <a:solidFill>
                          <a:srgbClr val="820064"/>
                        </a:solidFill>
                      </a:endParaRPr>
                    </a:p>
                  </a:txBody>
                  <a:tcPr anchor="ctr">
                    <a:solidFill>
                      <a:schemeClr val="bg1">
                        <a:lumMod val="85000"/>
                      </a:schemeClr>
                    </a:solidFill>
                  </a:tcPr>
                </a:tc>
                <a:tc>
                  <a:txBody>
                    <a:bodyPr/>
                    <a:lstStyle/>
                    <a:p>
                      <a:pPr algn="ctr"/>
                      <a:r>
                        <a:rPr lang="lt-LT" sz="1800" dirty="0">
                          <a:solidFill>
                            <a:srgbClr val="820064"/>
                          </a:solidFill>
                        </a:rPr>
                        <a:t>spalio 1 d.</a:t>
                      </a:r>
                      <a:endParaRPr lang="lt-LT" dirty="0">
                        <a:solidFill>
                          <a:srgbClr val="820064"/>
                        </a:solidFill>
                      </a:endParaRPr>
                    </a:p>
                  </a:txBody>
                  <a:tcPr anchor="ctr">
                    <a:solidFill>
                      <a:schemeClr val="bg1">
                        <a:lumMod val="85000"/>
                      </a:schemeClr>
                    </a:solidFill>
                  </a:tcPr>
                </a:tc>
                <a:extLst>
                  <a:ext uri="{0D108BD9-81ED-4DB2-BD59-A6C34878D82A}">
                    <a16:rowId xmlns:a16="http://schemas.microsoft.com/office/drawing/2014/main" val="243971131"/>
                  </a:ext>
                </a:extLst>
              </a:tr>
              <a:tr h="529753">
                <a:tc gridSpan="3">
                  <a:txBody>
                    <a:bodyPr/>
                    <a:lstStyle/>
                    <a:p>
                      <a:r>
                        <a:rPr lang="lt-LT" sz="1200" b="1" dirty="0">
                          <a:solidFill>
                            <a:schemeClr val="bg1"/>
                          </a:solidFill>
                        </a:rPr>
                        <a:t>Dėmesio! </a:t>
                      </a:r>
                      <a:r>
                        <a:rPr lang="lt-LT" sz="1200" dirty="0">
                          <a:solidFill>
                            <a:schemeClr val="bg1"/>
                          </a:solidFill>
                        </a:rPr>
                        <a:t>Programa registravimui turi būti pateikta </a:t>
                      </a:r>
                      <a:r>
                        <a:rPr lang="lt-LT" sz="1200" b="1" dirty="0">
                          <a:solidFill>
                            <a:schemeClr val="bg1"/>
                          </a:solidFill>
                        </a:rPr>
                        <a:t>prieš dvi darbo dienas </a:t>
                      </a:r>
                      <a:r>
                        <a:rPr lang="lt-LT" sz="1200" dirty="0">
                          <a:solidFill>
                            <a:schemeClr val="bg1"/>
                          </a:solidFill>
                        </a:rPr>
                        <a:t>iki Akreditavimo paraiškos pateikimo termino. </a:t>
                      </a:r>
                    </a:p>
                  </a:txBody>
                  <a:tcPr anchor="ctr">
                    <a:solidFill>
                      <a:srgbClr val="BB1A80"/>
                    </a:solidFill>
                  </a:tcPr>
                </a:tc>
                <a:tc hMerge="1">
                  <a:txBody>
                    <a:bodyPr/>
                    <a:lstStyle/>
                    <a:p>
                      <a:pPr algn="ctr"/>
                      <a:endParaRPr lang="lt-LT" dirty="0">
                        <a:solidFill>
                          <a:schemeClr val="tx1"/>
                        </a:solidFill>
                      </a:endParaRPr>
                    </a:p>
                  </a:txBody>
                  <a:tcPr anchor="ctr"/>
                </a:tc>
                <a:tc hMerge="1">
                  <a:txBody>
                    <a:bodyPr/>
                    <a:lstStyle/>
                    <a:p>
                      <a:pPr algn="ctr"/>
                      <a:endParaRPr lang="lt-LT" dirty="0">
                        <a:solidFill>
                          <a:schemeClr val="tx1"/>
                        </a:solidFill>
                      </a:endParaRPr>
                    </a:p>
                  </a:txBody>
                  <a:tcPr anchor="ctr"/>
                </a:tc>
                <a:extLst>
                  <a:ext uri="{0D108BD9-81ED-4DB2-BD59-A6C34878D82A}">
                    <a16:rowId xmlns:a16="http://schemas.microsoft.com/office/drawing/2014/main" val="3784887377"/>
                  </a:ext>
                </a:extLst>
              </a:tr>
              <a:tr h="888522">
                <a:tc>
                  <a:txBody>
                    <a:bodyPr/>
                    <a:lstStyle/>
                    <a:p>
                      <a:r>
                        <a:rPr lang="lt-LT" sz="1200" dirty="0"/>
                        <a:t>Savivaldybė / LMNŠC programą įvertina ir NŠPR pažymi akreditavimą iki:</a:t>
                      </a:r>
                      <a:endParaRPr lang="lt-LT" sz="1200" dirty="0">
                        <a:solidFill>
                          <a:schemeClr val="tx1"/>
                        </a:solidFill>
                      </a:endParaRPr>
                    </a:p>
                  </a:txBody>
                  <a:tcPr anchor="ctr">
                    <a:noFill/>
                  </a:tcPr>
                </a:tc>
                <a:tc>
                  <a:txBody>
                    <a:bodyPr/>
                    <a:lstStyle/>
                    <a:p>
                      <a:pPr algn="ctr"/>
                      <a:r>
                        <a:rPr lang="lt-LT" sz="1800" dirty="0"/>
                        <a:t>rugpjūčio 1 d. </a:t>
                      </a:r>
                      <a:endParaRPr lang="lt-LT" dirty="0">
                        <a:solidFill>
                          <a:schemeClr val="tx1"/>
                        </a:solidFill>
                      </a:endParaRPr>
                    </a:p>
                  </a:txBody>
                  <a:tcPr anchor="ctr">
                    <a:noFill/>
                  </a:tcPr>
                </a:tc>
                <a:tc>
                  <a:txBody>
                    <a:bodyPr/>
                    <a:lstStyle/>
                    <a:p>
                      <a:pPr algn="ctr"/>
                      <a:r>
                        <a:rPr lang="lt-LT" sz="1800" dirty="0"/>
                        <a:t>gruodžio 1 d.</a:t>
                      </a:r>
                      <a:endParaRPr lang="lt-LT" dirty="0">
                        <a:solidFill>
                          <a:schemeClr val="tx1"/>
                        </a:solidFill>
                      </a:endParaRPr>
                    </a:p>
                  </a:txBody>
                  <a:tcPr anchor="ctr">
                    <a:noFill/>
                  </a:tcPr>
                </a:tc>
                <a:extLst>
                  <a:ext uri="{0D108BD9-81ED-4DB2-BD59-A6C34878D82A}">
                    <a16:rowId xmlns:a16="http://schemas.microsoft.com/office/drawing/2014/main" val="4186244729"/>
                  </a:ext>
                </a:extLst>
              </a:tr>
              <a:tr h="888522">
                <a:tc>
                  <a:txBody>
                    <a:bodyPr/>
                    <a:lstStyle/>
                    <a:p>
                      <a:r>
                        <a:rPr lang="lt-LT" sz="1200" dirty="0"/>
                        <a:t>Programos teikėjas turi nurodyti vykdymo vietų savivaldybes ir </a:t>
                      </a:r>
                      <a:r>
                        <a:rPr lang="lt-LT" sz="1200" b="1" dirty="0">
                          <a:solidFill>
                            <a:srgbClr val="820064"/>
                          </a:solidFill>
                        </a:rPr>
                        <a:t>pateikti finansavimui</a:t>
                      </a:r>
                      <a:r>
                        <a:rPr lang="lt-LT" sz="1200" dirty="0"/>
                        <a:t> iki:</a:t>
                      </a:r>
                      <a:endParaRPr lang="lt-LT" sz="1200" dirty="0">
                        <a:solidFill>
                          <a:schemeClr val="tx1"/>
                        </a:solidFill>
                      </a:endParaRPr>
                    </a:p>
                  </a:txBody>
                  <a:tcPr anchor="ctr">
                    <a:solidFill>
                      <a:schemeClr val="bg1">
                        <a:lumMod val="85000"/>
                      </a:schemeClr>
                    </a:solidFill>
                  </a:tcPr>
                </a:tc>
                <a:tc>
                  <a:txBody>
                    <a:bodyPr/>
                    <a:lstStyle/>
                    <a:p>
                      <a:pPr algn="ctr"/>
                      <a:r>
                        <a:rPr lang="lt-LT" sz="1800" dirty="0">
                          <a:solidFill>
                            <a:srgbClr val="820064"/>
                          </a:solidFill>
                        </a:rPr>
                        <a:t>rugpjūčio 31 d. </a:t>
                      </a:r>
                      <a:endParaRPr lang="lt-LT" dirty="0">
                        <a:solidFill>
                          <a:srgbClr val="820064"/>
                        </a:solidFill>
                      </a:endParaRPr>
                    </a:p>
                  </a:txBody>
                  <a:tcPr anchor="ctr">
                    <a:solidFill>
                      <a:schemeClr val="bg1">
                        <a:lumMod val="85000"/>
                      </a:schemeClr>
                    </a:solidFill>
                  </a:tcPr>
                </a:tc>
                <a:tc>
                  <a:txBody>
                    <a:bodyPr/>
                    <a:lstStyle/>
                    <a:p>
                      <a:pPr algn="ctr"/>
                      <a:r>
                        <a:rPr lang="lt-LT" sz="1800" dirty="0">
                          <a:solidFill>
                            <a:srgbClr val="820064"/>
                          </a:solidFill>
                        </a:rPr>
                        <a:t>gruodžio 31 d.</a:t>
                      </a:r>
                      <a:endParaRPr lang="lt-LT" dirty="0">
                        <a:solidFill>
                          <a:srgbClr val="820064"/>
                        </a:solidFill>
                      </a:endParaRPr>
                    </a:p>
                  </a:txBody>
                  <a:tcPr anchor="ctr">
                    <a:solidFill>
                      <a:schemeClr val="bg1">
                        <a:lumMod val="85000"/>
                      </a:schemeClr>
                    </a:solidFill>
                  </a:tcPr>
                </a:tc>
                <a:extLst>
                  <a:ext uri="{0D108BD9-81ED-4DB2-BD59-A6C34878D82A}">
                    <a16:rowId xmlns:a16="http://schemas.microsoft.com/office/drawing/2014/main" val="55114555"/>
                  </a:ext>
                </a:extLst>
              </a:tr>
              <a:tr h="888522">
                <a:tc>
                  <a:txBody>
                    <a:bodyPr/>
                    <a:lstStyle/>
                    <a:p>
                      <a:r>
                        <a:rPr lang="lt-LT" sz="1200" dirty="0"/>
                        <a:t>Savivaldybė / LMNŠC nusprendžia, ar programa bus finansuojama iki:</a:t>
                      </a:r>
                      <a:endParaRPr lang="lt-LT" sz="1200" dirty="0">
                        <a:solidFill>
                          <a:schemeClr val="tx1"/>
                        </a:solidFill>
                      </a:endParaRPr>
                    </a:p>
                  </a:txBody>
                  <a:tcPr anchor="ctr"/>
                </a:tc>
                <a:tc>
                  <a:txBody>
                    <a:bodyPr/>
                    <a:lstStyle/>
                    <a:p>
                      <a:pPr algn="ctr"/>
                      <a:r>
                        <a:rPr lang="lt-LT" sz="1800" dirty="0"/>
                        <a:t>rugsėjo 15 d.</a:t>
                      </a:r>
                    </a:p>
                    <a:p>
                      <a:pPr algn="ctr"/>
                      <a:r>
                        <a:rPr lang="lt-LT" sz="1800" dirty="0"/>
                        <a:t>rugsėjo 20 d. (LMNŠC)</a:t>
                      </a:r>
                      <a:endParaRPr lang="lt-LT" dirty="0">
                        <a:solidFill>
                          <a:schemeClr val="tx1"/>
                        </a:solidFill>
                      </a:endParaRPr>
                    </a:p>
                  </a:txBody>
                  <a:tcPr anchor="ctr"/>
                </a:tc>
                <a:tc>
                  <a:txBody>
                    <a:bodyPr/>
                    <a:lstStyle/>
                    <a:p>
                      <a:pPr algn="ctr"/>
                      <a:r>
                        <a:rPr lang="lt-LT" sz="1800" dirty="0"/>
                        <a:t>sausio 15 d.</a:t>
                      </a:r>
                    </a:p>
                    <a:p>
                      <a:pPr algn="ctr"/>
                      <a:r>
                        <a:rPr lang="lt-LT" sz="1800" dirty="0"/>
                        <a:t>sausio 20 d. (LMNŠC)</a:t>
                      </a:r>
                      <a:endParaRPr lang="lt-LT" dirty="0">
                        <a:solidFill>
                          <a:schemeClr val="tx1"/>
                        </a:solidFill>
                      </a:endParaRPr>
                    </a:p>
                  </a:txBody>
                  <a:tcPr anchor="ctr"/>
                </a:tc>
                <a:extLst>
                  <a:ext uri="{0D108BD9-81ED-4DB2-BD59-A6C34878D82A}">
                    <a16:rowId xmlns:a16="http://schemas.microsoft.com/office/drawing/2014/main" val="879927440"/>
                  </a:ext>
                </a:extLst>
              </a:tr>
            </a:tbl>
          </a:graphicData>
        </a:graphic>
      </p:graphicFrame>
    </p:spTree>
    <p:extLst>
      <p:ext uri="{BB962C8B-B14F-4D97-AF65-F5344CB8AC3E}">
        <p14:creationId xmlns:p14="http://schemas.microsoft.com/office/powerpoint/2010/main" val="426489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273050"/>
            <a:ext cx="6275040" cy="6324302"/>
          </a:xfrm>
        </p:spPr>
        <p:txBody>
          <a:bodyPr>
            <a:normAutofit/>
          </a:bodyPr>
          <a:lstStyle/>
          <a:p>
            <a:pPr lvl="0"/>
            <a:r>
              <a:rPr lang="lt-LT" dirty="0">
                <a:solidFill>
                  <a:srgbClr val="AB0970"/>
                </a:solidFill>
                <a:latin typeface="Times New Roman"/>
              </a:rPr>
              <a:t>1. Programos teikimas registravimui</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980727"/>
            <a:ext cx="1954560" cy="5604215"/>
          </a:xfrm>
        </p:spPr>
        <p:txBody>
          <a:bodyPr>
            <a:normAutofit fontScale="85000" lnSpcReduction="20000"/>
          </a:bodyPr>
          <a:lstStyle/>
          <a:p>
            <a:pPr marL="0" lvl="0" indent="0">
              <a:spcBef>
                <a:spcPts val="0"/>
              </a:spcBef>
              <a:buNone/>
            </a:pPr>
            <a:endParaRPr lang="lt-LT" sz="1300" baseline="0" dirty="0"/>
          </a:p>
          <a:p>
            <a:pPr marL="0" lvl="0" indent="0">
              <a:lnSpc>
                <a:spcPct val="120000"/>
              </a:lnSpc>
              <a:spcBef>
                <a:spcPts val="0"/>
              </a:spcBef>
              <a:buNone/>
            </a:pPr>
            <a:r>
              <a:rPr lang="lt-LT" sz="1400" baseline="0" dirty="0"/>
              <a:t>Pasirinkite Tvarkymas – Nauja programa.</a:t>
            </a:r>
          </a:p>
          <a:p>
            <a:pPr marL="0" lvl="0" indent="0">
              <a:lnSpc>
                <a:spcPct val="120000"/>
              </a:lnSpc>
              <a:spcBef>
                <a:spcPts val="0"/>
              </a:spcBef>
              <a:buNone/>
            </a:pPr>
            <a:endParaRPr lang="lt-LT" sz="1400" dirty="0"/>
          </a:p>
          <a:p>
            <a:pPr marL="0" lvl="0" indent="0">
              <a:lnSpc>
                <a:spcPct val="120000"/>
              </a:lnSpc>
              <a:spcBef>
                <a:spcPts val="0"/>
              </a:spcBef>
              <a:buNone/>
            </a:pPr>
            <a:r>
              <a:rPr lang="lt-LT" sz="1400" baseline="0" dirty="0"/>
              <a:t>Atsidariusiame lange pildykite programos</a:t>
            </a:r>
            <a:r>
              <a:rPr lang="lt-LT" sz="1400" dirty="0"/>
              <a:t> duomenis.</a:t>
            </a:r>
          </a:p>
          <a:p>
            <a:pPr marL="0" lvl="0" indent="0">
              <a:lnSpc>
                <a:spcPct val="120000"/>
              </a:lnSpc>
              <a:spcBef>
                <a:spcPts val="0"/>
              </a:spcBef>
              <a:buNone/>
            </a:pPr>
            <a:endParaRPr lang="lt-LT" sz="1400" baseline="0" dirty="0"/>
          </a:p>
          <a:p>
            <a:pPr marL="0" lvl="0" indent="0">
              <a:lnSpc>
                <a:spcPct val="120000"/>
              </a:lnSpc>
              <a:spcBef>
                <a:spcPts val="0"/>
              </a:spcBef>
              <a:buNone/>
            </a:pPr>
            <a:r>
              <a:rPr lang="lt-LT" sz="1400" b="1" dirty="0">
                <a:solidFill>
                  <a:srgbClr val="820064"/>
                </a:solidFill>
              </a:rPr>
              <a:t>Dėmesio!</a:t>
            </a:r>
            <a:endParaRPr lang="lt-LT" sz="1400" b="1" baseline="0" dirty="0">
              <a:solidFill>
                <a:srgbClr val="820064"/>
              </a:solidFill>
            </a:endParaRPr>
          </a:p>
          <a:p>
            <a:pPr marL="0" lvl="0" indent="0">
              <a:lnSpc>
                <a:spcPct val="120000"/>
              </a:lnSpc>
              <a:spcBef>
                <a:spcPts val="0"/>
              </a:spcBef>
              <a:buNone/>
            </a:pPr>
            <a:r>
              <a:rPr lang="lt-LT" sz="1400" baseline="0" dirty="0"/>
              <a:t>Pavadinimo nereikia rašyti didžiosiomis</a:t>
            </a:r>
            <a:r>
              <a:rPr lang="lt-LT" sz="1400" dirty="0"/>
              <a:t> raidėmis ir dėti į kabutes.</a:t>
            </a:r>
          </a:p>
          <a:p>
            <a:pPr marL="0" lvl="0" indent="0">
              <a:lnSpc>
                <a:spcPct val="120000"/>
              </a:lnSpc>
              <a:spcBef>
                <a:spcPts val="0"/>
              </a:spcBef>
              <a:buNone/>
            </a:pPr>
            <a:endParaRPr lang="lt-LT" sz="1400" dirty="0"/>
          </a:p>
          <a:p>
            <a:pPr marL="0" lvl="0" indent="0">
              <a:lnSpc>
                <a:spcPct val="120000"/>
              </a:lnSpc>
              <a:spcBef>
                <a:spcPts val="0"/>
              </a:spcBef>
              <a:buNone/>
            </a:pPr>
            <a:r>
              <a:rPr lang="lt-LT" sz="1400" b="1" dirty="0"/>
              <a:t>Skirtingų amžiaus grupių vaikams programų pavadinimai turi skirtis </a:t>
            </a:r>
            <a:r>
              <a:rPr lang="lt-LT" sz="1400" dirty="0"/>
              <a:t>(galima prirašyti klases arba kitaip išskirti).</a:t>
            </a:r>
          </a:p>
          <a:p>
            <a:pPr marL="0" lvl="0" indent="0">
              <a:lnSpc>
                <a:spcPct val="120000"/>
              </a:lnSpc>
              <a:spcBef>
                <a:spcPts val="0"/>
              </a:spcBef>
              <a:buNone/>
            </a:pPr>
            <a:endParaRPr lang="lt-LT" sz="1400" baseline="0" dirty="0"/>
          </a:p>
          <a:p>
            <a:pPr marL="0" lvl="0" indent="0">
              <a:lnSpc>
                <a:spcPct val="120000"/>
              </a:lnSpc>
              <a:spcBef>
                <a:spcPts val="0"/>
              </a:spcBef>
              <a:buNone/>
            </a:pPr>
            <a:r>
              <a:rPr lang="lt-LT" sz="1400" i="1" dirty="0"/>
              <a:t>Programos tipas pagal amžių </a:t>
            </a:r>
            <a:r>
              <a:rPr lang="lt-LT" sz="1400" dirty="0"/>
              <a:t>reikia pasirinkti </a:t>
            </a:r>
            <a:r>
              <a:rPr lang="lt-LT" sz="1400" i="1" dirty="0"/>
              <a:t>Neformaliojo vaikų švietimo programos.</a:t>
            </a:r>
          </a:p>
          <a:p>
            <a:pPr marL="0" lvl="0" indent="0">
              <a:lnSpc>
                <a:spcPct val="120000"/>
              </a:lnSpc>
              <a:spcBef>
                <a:spcPts val="0"/>
              </a:spcBef>
              <a:buNone/>
            </a:pPr>
            <a:endParaRPr lang="lt-LT" sz="1400" i="1" dirty="0"/>
          </a:p>
          <a:p>
            <a:pPr marL="0" lvl="0" indent="0">
              <a:lnSpc>
                <a:spcPct val="120000"/>
              </a:lnSpc>
              <a:spcBef>
                <a:spcPts val="0"/>
              </a:spcBef>
              <a:buNone/>
            </a:pPr>
            <a:r>
              <a:rPr lang="lt-LT" sz="1400" dirty="0"/>
              <a:t>Programos išregistravimo priežasties nurodyti </a:t>
            </a:r>
            <a:r>
              <a:rPr lang="lt-LT" sz="1400" b="1" dirty="0"/>
              <a:t>nereikia</a:t>
            </a:r>
            <a:r>
              <a:rPr lang="lt-LT" sz="1400" dirty="0"/>
              <a:t> (ji pasirenkama tik išregistruojant programą).</a:t>
            </a:r>
          </a:p>
        </p:txBody>
      </p:sp>
      <p:pic>
        <p:nvPicPr>
          <p:cNvPr id="8" name="Paveikslėlis 7"/>
          <p:cNvPicPr/>
          <p:nvPr/>
        </p:nvPicPr>
        <p:blipFill>
          <a:blip r:embed="rId2" cstate="print"/>
          <a:srcRect l="19924" t="9949" r="20946" b="58319"/>
          <a:stretch>
            <a:fillRect/>
          </a:stretch>
        </p:blipFill>
        <p:spPr bwMode="auto">
          <a:xfrm>
            <a:off x="467543" y="980728"/>
            <a:ext cx="5976665" cy="2003049"/>
          </a:xfrm>
          <a:prstGeom prst="rect">
            <a:avLst/>
          </a:prstGeom>
          <a:noFill/>
          <a:ln w="9525">
            <a:noFill/>
            <a:miter lim="800000"/>
            <a:headEnd/>
            <a:tailEnd/>
          </a:ln>
        </p:spPr>
      </p:pic>
      <p:pic>
        <p:nvPicPr>
          <p:cNvPr id="11" name="Paveikslėlis 10"/>
          <p:cNvPicPr/>
          <p:nvPr/>
        </p:nvPicPr>
        <p:blipFill>
          <a:blip r:embed="rId3" cstate="print"/>
          <a:srcRect l="19795" t="25623" r="20862" b="32272"/>
          <a:stretch>
            <a:fillRect/>
          </a:stretch>
        </p:blipFill>
        <p:spPr bwMode="auto">
          <a:xfrm>
            <a:off x="467544" y="3470866"/>
            <a:ext cx="5918943" cy="2622430"/>
          </a:xfrm>
          <a:prstGeom prst="rect">
            <a:avLst/>
          </a:prstGeom>
          <a:noFill/>
          <a:ln w="9525">
            <a:noFill/>
            <a:miter lim="800000"/>
            <a:headEnd/>
            <a:tailEnd/>
          </a:ln>
        </p:spPr>
      </p:pic>
      <p:cxnSp>
        <p:nvCxnSpPr>
          <p:cNvPr id="9" name="Tiesioji jungtis 8"/>
          <p:cNvCxnSpPr/>
          <p:nvPr/>
        </p:nvCxnSpPr>
        <p:spPr>
          <a:xfrm flipH="1">
            <a:off x="0" y="3284984"/>
            <a:ext cx="6372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67544" y="3861048"/>
            <a:ext cx="6275040" cy="2592288"/>
          </a:xfrm>
        </p:spPr>
        <p:txBody>
          <a:bodyPr>
            <a:normAutofit fontScale="90000"/>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r>
              <a:rPr lang="lt-LT" dirty="0"/>
              <a:t> </a:t>
            </a:r>
            <a:br>
              <a:rPr lang="lt-LT" dirty="0"/>
            </a:br>
            <a:br>
              <a:rPr lang="lt-LT" dirty="0"/>
            </a:br>
            <a:r>
              <a:rPr lang="lt-LT" sz="1600" dirty="0">
                <a:solidFill>
                  <a:srgbClr val="FF0000"/>
                </a:solidFill>
              </a:rPr>
              <a:t>Dėmesio!</a:t>
            </a:r>
            <a:r>
              <a:rPr lang="lt-LT" sz="1600" dirty="0">
                <a:solidFill>
                  <a:srgbClr val="820064"/>
                </a:solidFill>
              </a:rPr>
              <a:t> </a:t>
            </a:r>
            <a:br>
              <a:rPr lang="lt-LT" sz="1600" dirty="0">
                <a:solidFill>
                  <a:srgbClr val="820064"/>
                </a:solidFill>
              </a:rPr>
            </a:br>
            <a:br>
              <a:rPr lang="lt-LT" sz="1600" dirty="0">
                <a:solidFill>
                  <a:srgbClr val="820064"/>
                </a:solidFill>
              </a:rPr>
            </a:br>
            <a:r>
              <a:rPr lang="lt-LT" sz="1300" dirty="0">
                <a:solidFill>
                  <a:srgbClr val="820064"/>
                </a:solidFill>
              </a:rPr>
              <a:t>NŠPR administratoriui įregistravus programą, nebegalima pakeisti:</a:t>
            </a:r>
            <a:br>
              <a:rPr lang="lt-LT" sz="1300" dirty="0">
                <a:solidFill>
                  <a:srgbClr val="820064"/>
                </a:solidFill>
              </a:rPr>
            </a:br>
            <a:r>
              <a:rPr lang="lt-LT" sz="1300" dirty="0"/>
              <a:t>Programos tipas pagal amžių;</a:t>
            </a:r>
            <a:br>
              <a:rPr lang="lt-LT" sz="1300" dirty="0"/>
            </a:br>
            <a:r>
              <a:rPr lang="lt-LT" sz="1300" dirty="0"/>
              <a:t>Programos tipas pagal paskirtį;</a:t>
            </a:r>
            <a:br>
              <a:rPr lang="lt-LT" sz="1300" dirty="0"/>
            </a:br>
            <a:r>
              <a:rPr lang="lt-LT" sz="1300" dirty="0"/>
              <a:t>Neformaliojo vaikų švietimo kryptis.</a:t>
            </a:r>
            <a:br>
              <a:rPr lang="lt-LT" sz="1300" dirty="0"/>
            </a:br>
            <a:br>
              <a:rPr lang="lt-LT" sz="1300" dirty="0"/>
            </a:br>
            <a:r>
              <a:rPr lang="lt-LT" sz="1300" dirty="0"/>
              <a:t>Po programos akreditavimo </a:t>
            </a:r>
            <a:r>
              <a:rPr lang="lt-LT" sz="1300" dirty="0">
                <a:solidFill>
                  <a:srgbClr val="820064"/>
                </a:solidFill>
              </a:rPr>
              <a:t>nebegalima pakeisti </a:t>
            </a:r>
            <a:r>
              <a:rPr lang="lt-LT" sz="1300" dirty="0"/>
              <a:t>apibrėžtų laukelių,</a:t>
            </a:r>
            <a:br>
              <a:rPr lang="lt-LT" sz="1300" dirty="0"/>
            </a:br>
            <a:r>
              <a:rPr lang="lt-LT" sz="1300" dirty="0"/>
              <a:t>taip pat vaikų amžiaus grupės pagal klases.</a:t>
            </a:r>
            <a:br>
              <a:rPr lang="lt-LT" sz="1300" dirty="0"/>
            </a:br>
            <a:br>
              <a:rPr lang="lt-LT" sz="1300" dirty="0"/>
            </a:br>
            <a:r>
              <a:rPr lang="lt-LT" sz="1300" dirty="0">
                <a:solidFill>
                  <a:srgbClr val="820064"/>
                </a:solidFill>
              </a:rPr>
              <a:t>Nacionalinio lygmens programos</a:t>
            </a:r>
            <a:r>
              <a:rPr lang="lt-LT" sz="1300" dirty="0"/>
              <a:t> negali vykti kontaktiniu būdu, vienoje grupėje turi dalyvauti vaikai iš trijų ar daugiau savivaldybių. </a:t>
            </a:r>
            <a:r>
              <a:rPr lang="lt-LT" sz="1300" b="0" dirty="0"/>
              <a:t>(Daugiau informacijos rasite Neformaliojo vaikų švietimo programų finansavimo ir administravimo tvarkos apraše.)</a:t>
            </a:r>
            <a:endParaRPr lang="lt-LT" sz="1300" b="0" dirty="0">
              <a:latin typeface="Times New Roman"/>
            </a:endParaRPr>
          </a:p>
        </p:txBody>
      </p:sp>
      <p:sp>
        <p:nvSpPr>
          <p:cNvPr id="6" name="Turinio vietos rezervavimo ženklas 5"/>
          <p:cNvSpPr>
            <a:spLocks noGrp="1"/>
          </p:cNvSpPr>
          <p:nvPr>
            <p:ph idx="1"/>
          </p:nvPr>
        </p:nvSpPr>
        <p:spPr>
          <a:xfrm>
            <a:off x="6732240" y="404664"/>
            <a:ext cx="1954560" cy="5976664"/>
          </a:xfrm>
        </p:spPr>
        <p:txBody>
          <a:bodyPr>
            <a:normAutofit/>
          </a:bodyPr>
          <a:lstStyle/>
          <a:p>
            <a:pPr marL="0" indent="0">
              <a:spcBef>
                <a:spcPts val="0"/>
              </a:spcBef>
              <a:buNone/>
            </a:pPr>
            <a:r>
              <a:rPr lang="lt-LT" sz="1200" dirty="0"/>
              <a:t>Pasirinkus </a:t>
            </a:r>
            <a:r>
              <a:rPr lang="lt-LT" sz="1200" i="1" dirty="0"/>
              <a:t>Programos tipas pagal amžių Neformaliojo vaikų švietimo programos,</a:t>
            </a:r>
          </a:p>
          <a:p>
            <a:pPr marL="0" lvl="0" indent="0">
              <a:spcBef>
                <a:spcPts val="0"/>
              </a:spcBef>
              <a:buNone/>
            </a:pPr>
            <a:r>
              <a:rPr lang="lt-LT" sz="1200" dirty="0"/>
              <a:t>atsidaro papildomi laukai.</a:t>
            </a:r>
          </a:p>
          <a:p>
            <a:pPr marL="0" lvl="0" indent="0">
              <a:spcBef>
                <a:spcPts val="0"/>
              </a:spcBef>
              <a:buNone/>
            </a:pPr>
            <a:endParaRPr lang="lt-LT" sz="1200" dirty="0"/>
          </a:p>
          <a:p>
            <a:pPr marL="0" indent="0">
              <a:spcBef>
                <a:spcPts val="0"/>
              </a:spcBef>
              <a:buNone/>
            </a:pPr>
            <a:r>
              <a:rPr lang="lt-LT" sz="1200" i="1" dirty="0"/>
              <a:t>Programos tipas pagal paskirtį </a:t>
            </a:r>
            <a:r>
              <a:rPr lang="lt-LT" sz="1200" dirty="0"/>
              <a:t>taip pat reikia pasirinkti </a:t>
            </a:r>
            <a:r>
              <a:rPr lang="lt-LT" sz="1200" i="1" dirty="0"/>
              <a:t>Neformaliojo vaikų švietimo programos.</a:t>
            </a:r>
          </a:p>
          <a:p>
            <a:pPr marL="0" indent="0">
              <a:spcBef>
                <a:spcPts val="0"/>
              </a:spcBef>
              <a:buNone/>
            </a:pPr>
            <a:endParaRPr lang="lt-LT" sz="1200" i="1" dirty="0"/>
          </a:p>
          <a:p>
            <a:pPr marL="0" indent="0">
              <a:spcBef>
                <a:spcPts val="0"/>
              </a:spcBef>
              <a:buNone/>
            </a:pPr>
            <a:r>
              <a:rPr lang="lt-LT" sz="1200" dirty="0"/>
              <a:t>Prieš renkantis lygmenį, atkreipkite dėmesį į nacionalinio lygmens programoms keliamus reikalavimus.</a:t>
            </a:r>
          </a:p>
          <a:p>
            <a:pPr marL="0" indent="0">
              <a:spcBef>
                <a:spcPts val="0"/>
              </a:spcBef>
              <a:buNone/>
            </a:pPr>
            <a:endParaRPr lang="lt-LT" sz="1200" dirty="0"/>
          </a:p>
          <a:p>
            <a:pPr marL="0" lvl="0" indent="0">
              <a:spcBef>
                <a:spcPts val="0"/>
              </a:spcBef>
              <a:buNone/>
            </a:pPr>
            <a:endParaRPr lang="lt-LT" sz="1200" dirty="0"/>
          </a:p>
          <a:p>
            <a:pPr marL="0" indent="0">
              <a:spcBef>
                <a:spcPts val="0"/>
              </a:spcBef>
              <a:buNone/>
            </a:pPr>
            <a:r>
              <a:rPr lang="lt-LT" sz="1200" b="1" dirty="0"/>
              <a:t>Pastaba.</a:t>
            </a:r>
            <a:r>
              <a:rPr lang="lt-LT" sz="1200" dirty="0"/>
              <a:t> Savivaldybės lygmens programą po akreditavimo galima teikti finansuoti visoms savivaldybėms, kuriose planuojate vykdyti veiklą.</a:t>
            </a:r>
            <a:endParaRPr lang="lt-LT" sz="1200" baseline="0" dirty="0"/>
          </a:p>
          <a:p>
            <a:pPr>
              <a:buNone/>
            </a:pPr>
            <a:endParaRPr lang="lt-LT" dirty="0"/>
          </a:p>
        </p:txBody>
      </p:sp>
      <p:pic>
        <p:nvPicPr>
          <p:cNvPr id="7" name="Paveikslėlis 6"/>
          <p:cNvPicPr/>
          <p:nvPr/>
        </p:nvPicPr>
        <p:blipFill>
          <a:blip r:embed="rId2" cstate="print"/>
          <a:srcRect l="19924" t="25557" r="20838" b="22299"/>
          <a:stretch>
            <a:fillRect/>
          </a:stretch>
        </p:blipFill>
        <p:spPr bwMode="auto">
          <a:xfrm>
            <a:off x="539552" y="476672"/>
            <a:ext cx="6025459" cy="3312368"/>
          </a:xfrm>
          <a:prstGeom prst="rect">
            <a:avLst/>
          </a:prstGeom>
          <a:noFill/>
          <a:ln w="9525">
            <a:noFill/>
            <a:miter lim="800000"/>
            <a:headEnd/>
            <a:tailEnd/>
          </a:ln>
        </p:spPr>
      </p:pic>
      <p:sp>
        <p:nvSpPr>
          <p:cNvPr id="10" name="Stačiakampis 9"/>
          <p:cNvSpPr/>
          <p:nvPr/>
        </p:nvSpPr>
        <p:spPr>
          <a:xfrm>
            <a:off x="611560" y="2060848"/>
            <a:ext cx="5904656"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E6E058B-5A73-4FD1-B729-C37521DF692E}"/>
              </a:ext>
            </a:extLst>
          </p:cNvPr>
          <p:cNvPicPr/>
          <p:nvPr/>
        </p:nvPicPr>
        <p:blipFill rotWithShape="1">
          <a:blip r:embed="rId2"/>
          <a:srcRect l="19772" t="25217" r="20721" b="50942"/>
          <a:stretch/>
        </p:blipFill>
        <p:spPr bwMode="auto">
          <a:xfrm>
            <a:off x="389453" y="461563"/>
            <a:ext cx="6160834" cy="1542681"/>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429840"/>
            <a:ext cx="1954560" cy="6239520"/>
          </a:xfrm>
        </p:spPr>
        <p:txBody>
          <a:bodyPr>
            <a:normAutofit/>
          </a:bodyPr>
          <a:lstStyle/>
          <a:p>
            <a:pPr marL="0" lvl="0" indent="0">
              <a:spcBef>
                <a:spcPts val="0"/>
              </a:spcBef>
              <a:buNone/>
            </a:pPr>
            <a:r>
              <a:rPr lang="lt-LT" sz="1200" i="1" dirty="0"/>
              <a:t>Reikalavimai programos dalyviams </a:t>
            </a:r>
            <a:r>
              <a:rPr lang="lt-LT" sz="1200" dirty="0"/>
              <a:t>pasirenkama mokinių amžiaus grupė pagal klases.</a:t>
            </a:r>
          </a:p>
          <a:p>
            <a:pPr marL="0" lvl="0" indent="0">
              <a:spcBef>
                <a:spcPts val="0"/>
              </a:spcBef>
              <a:buNone/>
            </a:pPr>
            <a:endParaRPr lang="lt-LT" sz="1200" dirty="0"/>
          </a:p>
          <a:p>
            <a:pPr marL="0" indent="0">
              <a:spcBef>
                <a:spcPts val="0"/>
              </a:spcBef>
              <a:buNone/>
            </a:pPr>
            <a:r>
              <a:rPr lang="lt-LT" sz="1200" b="1" dirty="0"/>
              <a:t>Pastaba.</a:t>
            </a:r>
            <a:r>
              <a:rPr lang="lt-LT" sz="1200" dirty="0"/>
              <a:t> Skirtingų amžiaus grupių vaikams skirtas programas reikia registruoti kaip atskiras. </a:t>
            </a:r>
            <a:r>
              <a:rPr lang="lt-LT" sz="1200" b="1" dirty="0"/>
              <a:t>Programų pavadinimai turi skirtis.</a:t>
            </a:r>
          </a:p>
          <a:p>
            <a:pPr marL="0" lvl="0" indent="0">
              <a:spcBef>
                <a:spcPts val="0"/>
              </a:spcBef>
              <a:buNone/>
            </a:pPr>
            <a:endParaRPr lang="lt-LT" sz="1200" dirty="0"/>
          </a:p>
          <a:p>
            <a:pPr marL="0" lvl="0" indent="0">
              <a:spcBef>
                <a:spcPts val="0"/>
              </a:spcBef>
              <a:buNone/>
            </a:pPr>
            <a:r>
              <a:rPr lang="lt-LT" sz="1200" i="1" dirty="0"/>
              <a:t>Programos aprašyme</a:t>
            </a:r>
            <a:r>
              <a:rPr lang="lt-LT" sz="1200" dirty="0"/>
              <a:t> įrašomi keli sakiniai apie programą.</a:t>
            </a:r>
          </a:p>
          <a:p>
            <a:pPr marL="0" lvl="0" indent="0">
              <a:spcBef>
                <a:spcPts val="0"/>
              </a:spcBef>
              <a:buNone/>
            </a:pPr>
            <a:endParaRPr lang="lt-LT" sz="1200" dirty="0"/>
          </a:p>
          <a:p>
            <a:pPr marL="0" indent="0">
              <a:spcBef>
                <a:spcPts val="0"/>
              </a:spcBef>
              <a:buNone/>
            </a:pPr>
            <a:r>
              <a:rPr lang="lt-LT" sz="1200" i="1" dirty="0"/>
              <a:t>Vykdymo vietų </a:t>
            </a:r>
            <a:r>
              <a:rPr lang="lt-LT" sz="1200" dirty="0"/>
              <a:t>skiltis šitame etape nepildoma.</a:t>
            </a:r>
          </a:p>
          <a:p>
            <a:pPr marL="0" lvl="0" indent="0">
              <a:spcBef>
                <a:spcPts val="0"/>
              </a:spcBef>
              <a:buNone/>
            </a:pPr>
            <a:endParaRPr lang="lt-LT" sz="1200" dirty="0"/>
          </a:p>
          <a:p>
            <a:pPr marL="0" indent="0">
              <a:spcBef>
                <a:spcPts val="0"/>
              </a:spcBef>
              <a:buNone/>
            </a:pPr>
            <a:r>
              <a:rPr lang="lt-LT" sz="1200" dirty="0"/>
              <a:t>Paspaudus mygtuką </a:t>
            </a:r>
            <a:r>
              <a:rPr lang="lt-LT" sz="1200" b="1" dirty="0"/>
              <a:t>Išsaugoti</a:t>
            </a:r>
            <a:r>
              <a:rPr lang="lt-LT" sz="1200" dirty="0"/>
              <a:t>, duomenys išsisaugo ir yra suteikiamas </a:t>
            </a:r>
            <a:r>
              <a:rPr lang="lt-LT" sz="1200" b="1" dirty="0">
                <a:solidFill>
                  <a:srgbClr val="FF0000"/>
                </a:solidFill>
              </a:rPr>
              <a:t>LAIKINAS</a:t>
            </a:r>
            <a:r>
              <a:rPr lang="lt-LT" sz="1200" b="1" dirty="0"/>
              <a:t> programos kodas (999999999)</a:t>
            </a:r>
            <a:r>
              <a:rPr lang="lt-LT" sz="1200" dirty="0"/>
              <a:t>. </a:t>
            </a:r>
          </a:p>
          <a:p>
            <a:pPr marL="0" indent="0">
              <a:spcBef>
                <a:spcPts val="0"/>
              </a:spcBef>
              <a:buNone/>
            </a:pPr>
            <a:r>
              <a:rPr lang="lt-LT" sz="1200" dirty="0"/>
              <a:t>Duomenis galima redaguoti (spauskite</a:t>
            </a:r>
            <a:r>
              <a:rPr lang="lt-LT" sz="1200" b="1" dirty="0"/>
              <a:t> Redaguoti</a:t>
            </a:r>
            <a:r>
              <a:rPr lang="lt-LT" sz="1200" dirty="0"/>
              <a:t>). Po redagavimo vėl būtina išsaugoti ir </a:t>
            </a:r>
            <a:r>
              <a:rPr lang="lt-LT" sz="1400" b="1" dirty="0">
                <a:solidFill>
                  <a:srgbClr val="FF0000"/>
                </a:solidFill>
              </a:rPr>
              <a:t>Pateikti registravimui</a:t>
            </a:r>
            <a:r>
              <a:rPr lang="lt-LT" sz="1200" dirty="0"/>
              <a:t>.</a:t>
            </a:r>
          </a:p>
          <a:p>
            <a:pPr marL="0" indent="0">
              <a:spcBef>
                <a:spcPts val="0"/>
              </a:spcBef>
              <a:buNone/>
            </a:pPr>
            <a:endParaRPr lang="lt-LT" sz="1200" dirty="0"/>
          </a:p>
          <a:p>
            <a:pPr marL="0" indent="0">
              <a:spcBef>
                <a:spcPts val="0"/>
              </a:spcBef>
              <a:buNone/>
            </a:pPr>
            <a:r>
              <a:rPr lang="lt-LT" sz="1200" b="1" dirty="0"/>
              <a:t>Pastaba.</a:t>
            </a:r>
            <a:r>
              <a:rPr lang="lt-LT" sz="1200" dirty="0"/>
              <a:t> Pateikta registravimui programa gali būti grąžinta taisymui. </a:t>
            </a:r>
          </a:p>
          <a:p>
            <a:pPr marL="0" indent="0">
              <a:spcBef>
                <a:spcPts val="0"/>
              </a:spcBef>
              <a:buNone/>
            </a:pPr>
            <a:endParaRPr lang="lt-LT" sz="1200" i="1"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9" name="Stačiakampis 8"/>
          <p:cNvSpPr/>
          <p:nvPr/>
        </p:nvSpPr>
        <p:spPr>
          <a:xfrm>
            <a:off x="1115616" y="429840"/>
            <a:ext cx="576064" cy="3348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aveikslėlis 9"/>
          <p:cNvPicPr/>
          <p:nvPr/>
        </p:nvPicPr>
        <p:blipFill>
          <a:blip r:embed="rId3" cstate="print"/>
          <a:srcRect l="19710" t="21441" r="20731" b="14579"/>
          <a:stretch>
            <a:fillRect/>
          </a:stretch>
        </p:blipFill>
        <p:spPr bwMode="auto">
          <a:xfrm>
            <a:off x="395536" y="2464242"/>
            <a:ext cx="6160834" cy="4133110"/>
          </a:xfrm>
          <a:prstGeom prst="rect">
            <a:avLst/>
          </a:prstGeom>
          <a:noFill/>
          <a:ln w="9525">
            <a:noFill/>
            <a:miter lim="800000"/>
            <a:headEnd/>
            <a:tailEnd/>
          </a:ln>
        </p:spPr>
      </p:pic>
      <p:sp>
        <p:nvSpPr>
          <p:cNvPr id="11" name="Stačiakampis 10"/>
          <p:cNvSpPr/>
          <p:nvPr/>
        </p:nvSpPr>
        <p:spPr>
          <a:xfrm>
            <a:off x="2411760" y="2420888"/>
            <a:ext cx="108012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2" name="Tiesioji jungtis 11"/>
          <p:cNvCxnSpPr/>
          <p:nvPr/>
        </p:nvCxnSpPr>
        <p:spPr>
          <a:xfrm flipH="1">
            <a:off x="0" y="2204864"/>
            <a:ext cx="651621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A092A8A-944A-4B15-B2B3-474AAA67C1E6}"/>
              </a:ext>
            </a:extLst>
          </p:cNvPr>
          <p:cNvPicPr/>
          <p:nvPr/>
        </p:nvPicPr>
        <p:blipFill rotWithShape="1">
          <a:blip r:embed="rId2"/>
          <a:srcRect l="22638" t="23254" r="11742" b="50173"/>
          <a:stretch/>
        </p:blipFill>
        <p:spPr bwMode="auto">
          <a:xfrm>
            <a:off x="528967" y="4365104"/>
            <a:ext cx="8250721" cy="2088232"/>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6041E19F-243A-4B6C-A0DB-C2B7D3ADA74B}"/>
              </a:ext>
            </a:extLst>
          </p:cNvPr>
          <p:cNvPicPr/>
          <p:nvPr/>
        </p:nvPicPr>
        <p:blipFill rotWithShape="1">
          <a:blip r:embed="rId2"/>
          <a:srcRect l="22638" t="9934" r="11742" b="77316"/>
          <a:stretch/>
        </p:blipFill>
        <p:spPr bwMode="auto">
          <a:xfrm>
            <a:off x="539552" y="494595"/>
            <a:ext cx="8147248" cy="989393"/>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1625868"/>
            <a:ext cx="1954560" cy="4827462"/>
          </a:xfrm>
        </p:spPr>
        <p:txBody>
          <a:bodyPr>
            <a:normAutofit/>
          </a:bodyPr>
          <a:lstStyle/>
          <a:p>
            <a:pPr marL="0" lvl="0" indent="0">
              <a:spcBef>
                <a:spcPts val="0"/>
              </a:spcBef>
              <a:buNone/>
            </a:pPr>
            <a:r>
              <a:rPr lang="lt-LT" sz="1200" dirty="0"/>
              <a:t>Jeigu programa gražinta tikslinti, informacija, ką reikia pataisyti matosi:</a:t>
            </a:r>
          </a:p>
          <a:p>
            <a:pPr marL="0" lvl="0" indent="0">
              <a:spcBef>
                <a:spcPts val="0"/>
              </a:spcBef>
              <a:buNone/>
            </a:pPr>
            <a:endParaRPr lang="lt-LT" sz="1200" dirty="0"/>
          </a:p>
          <a:p>
            <a:pPr marL="0" lvl="0" indent="0">
              <a:spcBef>
                <a:spcPts val="0"/>
              </a:spcBef>
              <a:buNone/>
            </a:pPr>
            <a:r>
              <a:rPr lang="lt-LT" sz="1200" dirty="0"/>
              <a:t>skyrelyje </a:t>
            </a:r>
            <a:r>
              <a:rPr lang="lt-LT" sz="1200" b="1" dirty="0"/>
              <a:t>Pranešimai</a:t>
            </a:r>
            <a:r>
              <a:rPr lang="lt-LT" sz="1200" dirty="0"/>
              <a:t> </a:t>
            </a:r>
          </a:p>
          <a:p>
            <a:pPr marL="0" lvl="0" indent="0">
              <a:spcBef>
                <a:spcPts val="0"/>
              </a:spcBef>
              <a:buNone/>
            </a:pPr>
            <a:r>
              <a:rPr lang="lt-LT" sz="1200" dirty="0"/>
              <a:t>(paspaudus ant pranešimo);</a:t>
            </a:r>
          </a:p>
          <a:p>
            <a:pPr marL="0" lvl="0" indent="0">
              <a:spcBef>
                <a:spcPts val="0"/>
              </a:spcBef>
              <a:buNone/>
            </a:pPr>
            <a:endParaRPr lang="lt-LT" sz="1200" dirty="0"/>
          </a:p>
          <a:p>
            <a:pPr marL="0" lvl="0" indent="0">
              <a:spcBef>
                <a:spcPts val="0"/>
              </a:spcBef>
              <a:buNone/>
            </a:pPr>
            <a:r>
              <a:rPr lang="lt-LT" sz="1200" dirty="0"/>
              <a:t>atsidarius programą ir paspaudus ant voko.</a:t>
            </a:r>
          </a:p>
          <a:p>
            <a:pPr marL="0" lvl="0" indent="0">
              <a:spcBef>
                <a:spcPts val="0"/>
              </a:spcBef>
              <a:buNone/>
            </a:pPr>
            <a:endParaRPr lang="lt-LT" sz="1200" dirty="0"/>
          </a:p>
          <a:p>
            <a:pPr marL="0" indent="0">
              <a:spcBef>
                <a:spcPts val="0"/>
              </a:spcBef>
              <a:buNone/>
            </a:pPr>
            <a:r>
              <a:rPr lang="lt-LT" sz="1200" dirty="0"/>
              <a:t>Paspaudus Redaguoti, reikia pataisyti, išsaugoti ir vėl </a:t>
            </a:r>
            <a:r>
              <a:rPr lang="lt-LT" sz="1400" b="1" dirty="0">
                <a:solidFill>
                  <a:srgbClr val="FF0000"/>
                </a:solidFill>
              </a:rPr>
              <a:t>Pateikti registravimui</a:t>
            </a:r>
            <a:r>
              <a:rPr lang="lt-LT" sz="1200" dirty="0"/>
              <a:t>.</a:t>
            </a:r>
          </a:p>
          <a:p>
            <a:pPr marL="0" lvl="0" indent="0">
              <a:spcBef>
                <a:spcPts val="0"/>
              </a:spcBef>
              <a:buNone/>
            </a:pPr>
            <a:endParaRPr lang="lt-LT" sz="1200" dirty="0"/>
          </a:p>
          <a:p>
            <a:pPr mar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9" name="Stačiakampis 8"/>
          <p:cNvSpPr/>
          <p:nvPr/>
        </p:nvSpPr>
        <p:spPr>
          <a:xfrm>
            <a:off x="5076056" y="422587"/>
            <a:ext cx="864096" cy="270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p:cNvSpPr/>
          <p:nvPr/>
        </p:nvSpPr>
        <p:spPr>
          <a:xfrm>
            <a:off x="6770228" y="4653136"/>
            <a:ext cx="1954559"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5" name="Picture 14">
            <a:extLst>
              <a:ext uri="{FF2B5EF4-FFF2-40B4-BE49-F238E27FC236}">
                <a16:creationId xmlns:a16="http://schemas.microsoft.com/office/drawing/2014/main" id="{2DAF6BCA-5866-44A9-9E16-186B55DD3E59}"/>
              </a:ext>
            </a:extLst>
          </p:cNvPr>
          <p:cNvPicPr/>
          <p:nvPr/>
        </p:nvPicPr>
        <p:blipFill rotWithShape="1">
          <a:blip r:embed="rId3"/>
          <a:srcRect l="22447" t="39277" r="23682" b="27865"/>
          <a:stretch/>
        </p:blipFill>
        <p:spPr bwMode="auto">
          <a:xfrm>
            <a:off x="504562" y="1625868"/>
            <a:ext cx="6083661" cy="2319126"/>
          </a:xfrm>
          <a:prstGeom prst="rect">
            <a:avLst/>
          </a:prstGeom>
          <a:ln>
            <a:noFill/>
          </a:ln>
          <a:extLst>
            <a:ext uri="{53640926-AAD7-44D8-BBD7-CCE9431645EC}">
              <a14:shadowObscured xmlns:a14="http://schemas.microsoft.com/office/drawing/2010/main"/>
            </a:ext>
          </a:extLst>
        </p:spPr>
      </p:pic>
      <p:cxnSp>
        <p:nvCxnSpPr>
          <p:cNvPr id="17" name="Tiesioji jungtis 11">
            <a:extLst>
              <a:ext uri="{FF2B5EF4-FFF2-40B4-BE49-F238E27FC236}">
                <a16:creationId xmlns:a16="http://schemas.microsoft.com/office/drawing/2014/main" id="{EA9FEC63-1B49-48A3-8D07-51A9191D2AFD}"/>
              </a:ext>
            </a:extLst>
          </p:cNvPr>
          <p:cNvCxnSpPr>
            <a:cxnSpLocks/>
          </p:cNvCxnSpPr>
          <p:nvPr/>
        </p:nvCxnSpPr>
        <p:spPr>
          <a:xfrm flipH="1">
            <a:off x="0" y="4221088"/>
            <a:ext cx="658822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49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p:cNvPicPr/>
          <p:nvPr/>
        </p:nvPicPr>
        <p:blipFill>
          <a:blip r:embed="rId2" cstate="print"/>
          <a:srcRect l="19795" t="24792" r="20516" b="67590"/>
          <a:stretch>
            <a:fillRect/>
          </a:stretch>
        </p:blipFill>
        <p:spPr bwMode="auto">
          <a:xfrm>
            <a:off x="395536" y="2564904"/>
            <a:ext cx="6120680" cy="487780"/>
          </a:xfrm>
          <a:prstGeom prst="rect">
            <a:avLst/>
          </a:prstGeom>
          <a:noFill/>
          <a:ln w="9525">
            <a:noFill/>
            <a:miter lim="800000"/>
            <a:headEnd/>
            <a:tailEnd/>
          </a:ln>
        </p:spPr>
      </p:pic>
      <p:sp>
        <p:nvSpPr>
          <p:cNvPr id="5" name="Antraštė 4"/>
          <p:cNvSpPr>
            <a:spLocks noGrp="1"/>
          </p:cNvSpPr>
          <p:nvPr>
            <p:ph type="title"/>
          </p:nvPr>
        </p:nvSpPr>
        <p:spPr>
          <a:xfrm>
            <a:off x="457200" y="273050"/>
            <a:ext cx="6275040" cy="6324302"/>
          </a:xfrm>
        </p:spPr>
        <p:txBody>
          <a:bodyPr>
            <a:normAutofit/>
          </a:bodyPr>
          <a:lstStyle/>
          <a:p>
            <a:pPr lvl="0"/>
            <a:r>
              <a:rPr lang="lt-LT" dirty="0">
                <a:solidFill>
                  <a:srgbClr val="AB0970"/>
                </a:solidFill>
                <a:latin typeface="Times New Roman"/>
              </a:rPr>
              <a:t>2. Teikimas akreditavimui</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144165"/>
          </a:xfrm>
        </p:spPr>
        <p:txBody>
          <a:bodyPr>
            <a:normAutofit/>
          </a:bodyPr>
          <a:lstStyle/>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r>
              <a:rPr lang="lt-LT" sz="1200" b="1" dirty="0"/>
              <a:t>Tik NŠPR administratoriui įregistravus programą</a:t>
            </a:r>
            <a:r>
              <a:rPr lang="lt-LT" sz="1200" dirty="0"/>
              <a:t>, atsiranda galimybė užpildyti Akreditavimo paraišką (programos vertinimui). Akreditavimo paraiška – tai į sistemą integruota Neformaliojo vaikų švietimo programos atitikties reikalavimams paraiškos forma (1 priedas).</a:t>
            </a:r>
          </a:p>
          <a:p>
            <a:pPr marL="0" lvl="0" indent="0">
              <a:spcBef>
                <a:spcPts val="0"/>
              </a:spcBef>
              <a:buNone/>
            </a:pPr>
            <a:endParaRPr lang="lt-LT" sz="1200" i="1" dirty="0"/>
          </a:p>
          <a:p>
            <a:pPr marL="0" lvl="0" indent="0">
              <a:spcBef>
                <a:spcPts val="0"/>
              </a:spcBef>
              <a:buNone/>
            </a:pPr>
            <a:r>
              <a:rPr lang="lt-LT" sz="1200" dirty="0"/>
              <a:t>Programą surasti galima pasirinkus Tvarkymas – Programų paieška.</a:t>
            </a:r>
          </a:p>
          <a:p>
            <a:pPr marL="0" lvl="0" indent="0">
              <a:spcBef>
                <a:spcPts val="0"/>
              </a:spcBef>
              <a:buNone/>
            </a:pPr>
            <a:endParaRPr lang="lt-LT" sz="1200" dirty="0"/>
          </a:p>
          <a:p>
            <a:pPr marL="0" indent="0">
              <a:spcBef>
                <a:spcPts val="0"/>
              </a:spcBef>
              <a:buNone/>
            </a:pPr>
            <a:r>
              <a:rPr lang="lt-LT" sz="1200" dirty="0"/>
              <a:t>Atsidarę programą, spauskite </a:t>
            </a:r>
            <a:r>
              <a:rPr lang="lt-LT" sz="1200" b="1" dirty="0"/>
              <a:t>Akreditavimo paraiška</a:t>
            </a:r>
            <a:r>
              <a:rPr lang="lt-LT" sz="1200" dirty="0"/>
              <a:t>. </a:t>
            </a:r>
          </a:p>
          <a:p>
            <a:pPr marL="0" indent="0">
              <a:spcBef>
                <a:spcPts val="0"/>
              </a:spcBef>
              <a:buNone/>
            </a:pPr>
            <a:endParaRPr lang="lt-LT" sz="1200" dirty="0"/>
          </a:p>
          <a:p>
            <a:pPr marL="0" indent="0">
              <a:spcBef>
                <a:spcPts val="0"/>
              </a:spcBef>
              <a:buNone/>
            </a:pPr>
            <a:r>
              <a:rPr lang="lt-LT" sz="1200" b="1" dirty="0">
                <a:solidFill>
                  <a:srgbClr val="820064"/>
                </a:solidFill>
              </a:rPr>
              <a:t>Dėmesio!</a:t>
            </a:r>
            <a:r>
              <a:rPr lang="lt-LT" sz="1200" dirty="0"/>
              <a:t> Tik užpildžius visus laukus, bus galima </a:t>
            </a:r>
            <a:r>
              <a:rPr lang="lt-LT" sz="1200" b="1" dirty="0"/>
              <a:t>išsaugoti</a:t>
            </a:r>
            <a:r>
              <a:rPr lang="lt-LT" sz="1200" dirty="0"/>
              <a:t> paraišką. </a:t>
            </a:r>
          </a:p>
          <a:p>
            <a:pPr marL="0" indent="0">
              <a:spcBef>
                <a:spcPts val="0"/>
              </a:spcBef>
              <a:buNone/>
            </a:pPr>
            <a:endParaRPr lang="lt-LT" sz="1200" dirty="0"/>
          </a:p>
          <a:p>
            <a:pPr marL="0" indent="0">
              <a:spcBef>
                <a:spcPts val="0"/>
              </a:spcBef>
              <a:buNone/>
            </a:pPr>
            <a:r>
              <a:rPr lang="lt-LT" sz="1200" dirty="0"/>
              <a:t>Duomenys apie programos teikėją į Akreditavimo paraiškos skiltį </a:t>
            </a:r>
            <a:r>
              <a:rPr lang="lt-LT" sz="1200" i="1" dirty="0"/>
              <a:t>Teikėjas</a:t>
            </a:r>
            <a:r>
              <a:rPr lang="lt-LT" sz="1200" dirty="0"/>
              <a:t> persikelia automatiškai. Trūkstamus duomenis reikia įrašyti.</a:t>
            </a:r>
            <a:endParaRPr lang="lt-LT" sz="1400" baseline="0" dirty="0"/>
          </a:p>
        </p:txBody>
      </p:sp>
      <p:sp>
        <p:nvSpPr>
          <p:cNvPr id="11" name="Stačiakampis 10"/>
          <p:cNvSpPr/>
          <p:nvPr/>
        </p:nvSpPr>
        <p:spPr>
          <a:xfrm>
            <a:off x="395536" y="2780928"/>
            <a:ext cx="108012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2" name="Paveikslėlis 11"/>
          <p:cNvPicPr/>
          <p:nvPr/>
        </p:nvPicPr>
        <p:blipFill>
          <a:blip r:embed="rId3" cstate="print"/>
          <a:srcRect l="19924" t="9949" r="20946" b="70600"/>
          <a:stretch>
            <a:fillRect/>
          </a:stretch>
        </p:blipFill>
        <p:spPr bwMode="auto">
          <a:xfrm>
            <a:off x="395536" y="980728"/>
            <a:ext cx="6048672" cy="1242590"/>
          </a:xfrm>
          <a:prstGeom prst="rect">
            <a:avLst/>
          </a:prstGeom>
          <a:noFill/>
          <a:ln w="9525">
            <a:noFill/>
            <a:miter lim="800000"/>
            <a:headEnd/>
            <a:tailEnd/>
          </a:ln>
        </p:spPr>
      </p:pic>
      <p:cxnSp>
        <p:nvCxnSpPr>
          <p:cNvPr id="8" name="Tiesioji jungtis 7"/>
          <p:cNvCxnSpPr/>
          <p:nvPr/>
        </p:nvCxnSpPr>
        <p:spPr>
          <a:xfrm flipH="1">
            <a:off x="0" y="2420888"/>
            <a:ext cx="64442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Tiesioji jungtis 9"/>
          <p:cNvCxnSpPr/>
          <p:nvPr/>
        </p:nvCxnSpPr>
        <p:spPr>
          <a:xfrm flipH="1">
            <a:off x="0" y="3212976"/>
            <a:ext cx="64442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aveikslėlis 12"/>
          <p:cNvPicPr/>
          <p:nvPr/>
        </p:nvPicPr>
        <p:blipFill>
          <a:blip r:embed="rId4" cstate="print"/>
          <a:srcRect l="19866" t="24924" r="20726" b="27370"/>
          <a:stretch>
            <a:fillRect/>
          </a:stretch>
        </p:blipFill>
        <p:spPr bwMode="auto">
          <a:xfrm>
            <a:off x="395536" y="3393112"/>
            <a:ext cx="6028824" cy="302410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p:cNvPicPr/>
          <p:nvPr/>
        </p:nvPicPr>
        <p:blipFill>
          <a:blip r:embed="rId2" cstate="print"/>
          <a:srcRect l="19771" t="56375" r="20917" b="5505"/>
          <a:stretch>
            <a:fillRect/>
          </a:stretch>
        </p:blipFill>
        <p:spPr bwMode="auto">
          <a:xfrm>
            <a:off x="395536" y="3789040"/>
            <a:ext cx="6120680" cy="2457227"/>
          </a:xfrm>
          <a:prstGeom prst="rect">
            <a:avLst/>
          </a:prstGeom>
          <a:noFill/>
          <a:ln w="9525">
            <a:noFill/>
            <a:miter lim="800000"/>
            <a:headEnd/>
            <a:tailEnd/>
          </a:ln>
        </p:spPr>
      </p:pic>
      <p:pic>
        <p:nvPicPr>
          <p:cNvPr id="8" name="Paveikslėlis 7"/>
          <p:cNvPicPr/>
          <p:nvPr/>
        </p:nvPicPr>
        <p:blipFill>
          <a:blip r:embed="rId3" cstate="print"/>
          <a:srcRect l="19771" t="19266" r="9169" b="27064"/>
          <a:stretch>
            <a:fillRect/>
          </a:stretch>
        </p:blipFill>
        <p:spPr bwMode="auto">
          <a:xfrm>
            <a:off x="395536" y="332656"/>
            <a:ext cx="7326352" cy="3456384"/>
          </a:xfrm>
          <a:prstGeom prst="rect">
            <a:avLst/>
          </a:prstGeom>
          <a:noFill/>
          <a:ln w="9525">
            <a:noFill/>
            <a:miter lim="800000"/>
            <a:headEnd/>
            <a:tailEnd/>
          </a:ln>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180286"/>
          </a:xfrm>
        </p:spPr>
        <p:txBody>
          <a:bodyPr>
            <a:normAutofit/>
          </a:bodyPr>
          <a:lstStyle/>
          <a:p>
            <a:pPr marL="0" lvl="0" indent="0">
              <a:spcBef>
                <a:spcPts val="0"/>
              </a:spcBef>
              <a:buNone/>
            </a:pPr>
            <a:endParaRPr lang="lt-LT" sz="1200" dirty="0"/>
          </a:p>
          <a:p>
            <a:pPr marL="0" lvl="0" indent="0">
              <a:spcBef>
                <a:spcPts val="0"/>
              </a:spcBef>
              <a:buNone/>
            </a:pPr>
            <a:endParaRPr lang="lt-LT" sz="1200" i="1"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r>
              <a:rPr lang="lt-LT" sz="1200" dirty="0"/>
              <a:t>Skiltyje </a:t>
            </a:r>
            <a:r>
              <a:rPr lang="lt-LT" sz="1200" i="1" dirty="0"/>
              <a:t>Programa</a:t>
            </a:r>
            <a:r>
              <a:rPr lang="lt-LT" sz="1200" dirty="0"/>
              <a:t> reikia užpildyti visus laukelius.</a:t>
            </a:r>
          </a:p>
          <a:p>
            <a:pPr marL="0" lvl="0" indent="0">
              <a:spcBef>
                <a:spcPts val="0"/>
              </a:spcBef>
              <a:buNone/>
            </a:pPr>
            <a:endParaRPr lang="lt-LT" sz="1200" dirty="0"/>
          </a:p>
          <a:p>
            <a:pPr marL="0" lvl="0" indent="0">
              <a:spcBef>
                <a:spcPts val="0"/>
              </a:spcBef>
              <a:buNone/>
            </a:pPr>
            <a:r>
              <a:rPr lang="lt-LT" sz="1200" b="1" dirty="0">
                <a:solidFill>
                  <a:srgbClr val="820064"/>
                </a:solidFill>
              </a:rPr>
              <a:t>Dėmesio!</a:t>
            </a:r>
            <a:r>
              <a:rPr lang="lt-LT" sz="1200" b="1" dirty="0"/>
              <a:t> Tekstuose negalima naudoti simbolių</a:t>
            </a:r>
          </a:p>
          <a:p>
            <a:pPr marL="0" lvl="0" indent="0">
              <a:spcBef>
                <a:spcPts val="0"/>
              </a:spcBef>
              <a:buNone/>
            </a:pPr>
            <a:r>
              <a:rPr lang="lt-LT" sz="1200" dirty="0"/>
              <a:t>&amp; &lt; &gt; © # $ § [ ] ir kt.</a:t>
            </a:r>
            <a:endParaRPr lang="lt-LT" sz="1200" b="1"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r>
              <a:rPr lang="lt-LT" sz="1200" dirty="0"/>
              <a:t>Galima pasirinkti ne daugiau kaip 3 tobulinimosi kompetencijas, kurias patobulins mokiniai.</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r>
              <a:rPr lang="lt-LT" sz="1200" b="1" dirty="0"/>
              <a:t>Pastaba.</a:t>
            </a:r>
            <a:r>
              <a:rPr lang="lt-LT" sz="1200" dirty="0"/>
              <a:t> Užvedus pelės žymeklį ant tobulinimosi kompetencijos pavadinimo, matosi jos apibrėžtis. </a:t>
            </a:r>
          </a:p>
          <a:p>
            <a:pPr marL="0" lvl="0" indent="0">
              <a:spcBef>
                <a:spcPts val="0"/>
              </a:spcBef>
              <a:buNone/>
            </a:pPr>
            <a:endParaRPr lang="lt-LT" sz="1200" dirty="0"/>
          </a:p>
          <a:p>
            <a:pPr marL="0" lvl="0" indent="0">
              <a:spcBef>
                <a:spcPts val="0"/>
              </a:spcBef>
              <a:buNone/>
            </a:pPr>
            <a:r>
              <a:rPr lang="lt-LT" sz="1200" dirty="0"/>
              <a:t>Nurodykite programos apimtį ir trukmę.</a:t>
            </a:r>
          </a:p>
          <a:p>
            <a:pPr marL="0" lvl="0" indent="0">
              <a:spcBef>
                <a:spcPts val="0"/>
              </a:spcBef>
              <a:buNone/>
            </a:pPr>
            <a:endParaRPr lang="lt-LT" sz="1200" dirty="0"/>
          </a:p>
          <a:p>
            <a:pPr marL="0" lvl="0" indent="0">
              <a:spcBef>
                <a:spcPts val="0"/>
              </a:spcBef>
              <a:buNone/>
            </a:pPr>
            <a:r>
              <a:rPr lang="lt-LT" sz="1200" dirty="0"/>
              <a:t>Būtina užpildyti NVŠ programos turinį ir kompetencijas. Užpildyti galima paspaudus </a:t>
            </a:r>
            <a:r>
              <a:rPr lang="lt-LT" sz="1200" b="1" dirty="0"/>
              <a:t>Pridėti</a:t>
            </a:r>
            <a:r>
              <a:rPr lang="lt-LT" sz="1200" dirty="0"/>
              <a:t>.</a:t>
            </a:r>
            <a:r>
              <a:rPr lang="lt-LT" sz="1200" b="1" dirty="0"/>
              <a:t> </a:t>
            </a:r>
          </a:p>
          <a:p>
            <a:pPr marL="0" lvl="0" indent="0">
              <a:spcBef>
                <a:spcPts val="0"/>
              </a:spcBef>
              <a:buNone/>
            </a:pPr>
            <a:r>
              <a:rPr lang="lt-LT" sz="1200" b="1" dirty="0">
                <a:solidFill>
                  <a:srgbClr val="FF0000"/>
                </a:solidFill>
              </a:rPr>
              <a:t>Dėmesio!</a:t>
            </a:r>
            <a:r>
              <a:rPr lang="lt-LT" sz="1200" b="1" dirty="0"/>
              <a:t> </a:t>
            </a:r>
            <a:r>
              <a:rPr lang="lt-LT" sz="1200" dirty="0"/>
              <a:t>Eilučių</a:t>
            </a:r>
            <a:r>
              <a:rPr lang="lt-LT" sz="1200" b="1" dirty="0"/>
              <a:t> </a:t>
            </a:r>
            <a:r>
              <a:rPr lang="lt-LT" sz="1200" dirty="0"/>
              <a:t>galima pridėti tiek, kiek reikia.</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10" name="Stačiakampis 9"/>
          <p:cNvSpPr/>
          <p:nvPr/>
        </p:nvSpPr>
        <p:spPr>
          <a:xfrm>
            <a:off x="2051720" y="4869160"/>
            <a:ext cx="64807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tačiakampis 12"/>
          <p:cNvSpPr/>
          <p:nvPr/>
        </p:nvSpPr>
        <p:spPr>
          <a:xfrm>
            <a:off x="827584" y="3501008"/>
            <a:ext cx="1224136" cy="2160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5410</TotalTime>
  <Words>1856</Words>
  <Application>Microsoft Office PowerPoint</Application>
  <PresentationFormat>Demonstracija ekrane (4:3)</PresentationFormat>
  <Paragraphs>255</Paragraphs>
  <Slides>16</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16</vt:i4>
      </vt:variant>
    </vt:vector>
  </HeadingPairs>
  <TitlesOfParts>
    <vt:vector size="21" baseType="lpstr">
      <vt:lpstr>Arial</vt:lpstr>
      <vt:lpstr>Calibri</vt:lpstr>
      <vt:lpstr>Cambria</vt:lpstr>
      <vt:lpstr>Times New Roman</vt:lpstr>
      <vt:lpstr>Office tema</vt:lpstr>
      <vt:lpstr>Neformaliojo vaikų švietimo programų teikėjo vadovas </vt:lpstr>
      <vt:lpstr>Prisijungimas prie NŠPR</vt:lpstr>
      <vt:lpstr>              Pastaba. Pateikus finansavimui arba Savivaldybei NŠPR patvirtinus finansavimą, reikia įvesti vykdymo vietos adresą ir užpildyti tvarkaraštį.</vt:lpstr>
      <vt:lpstr>1. Programos teikimas registravimui                   </vt:lpstr>
      <vt:lpstr>               Dėmesio!   NŠPR administratoriui įregistravus programą, nebegalima pakeisti: Programos tipas pagal amžių; Programos tipas pagal paskirtį; Neformaliojo vaikų švietimo kryptis.  Po programos akreditavimo nebegalima pakeisti apibrėžtų laukelių, taip pat vaikų amžiaus grupės pagal klases.  Nacionalinio lygmens programos negali vykti kontaktiniu būdu, vienoje grupėje turi dalyvauti vaikai iš trijų ar daugiau savivaldybių. (Daugiau informacijos rasite Neformaliojo vaikų švietimo programų finansavimo ir administravimo tvarkos apraše.)</vt:lpstr>
      <vt:lpstr>                  </vt:lpstr>
      <vt:lpstr>                  </vt:lpstr>
      <vt:lpstr>2. Teikimas akreditavimui                   </vt:lpstr>
      <vt:lpstr>                   </vt:lpstr>
      <vt:lpstr>                   </vt:lpstr>
      <vt:lpstr>                NVŠ savivaldybės lygmens programą vertina ir akredituoja ta savivaldybė, kurioje teikėjas registruotas Švietimo ir mokslo institucijų registre (ŠMIR). Akreditavimas galioja neterminuotai visose savivaldybėse.  NVŠ nacionalinio lygmens programą vertina ir akredituoja Lietuvos mokinių neformaliojo švietimo centras (LMNŠC). Akreditavimas galioja neterminuotai.</vt:lpstr>
      <vt:lpstr>3. Teikimas finansavimui                    Dėmesio! Jei norite, kad už jūsų NVŠ programą moksleiviams mokėti nereikėtų, tada skyrelyje Numatoma kaina pasirinkite Atitinka krepšelio dydį. </vt:lpstr>
      <vt:lpstr> Finansavimo būsenos gali būti šios:  Išsaugota – pasirinkta savivaldybė, bet nepateiktas prašymas finansavimui (savivaldybė / LMNŠC nemato prašymo finansuoti ir negali suteikti finansavimo);  Prašoma finansuoti – pateiktas prašymas finansuoti programą (savivaldybė / LMNŠC mato prašymą finansuoti programą ir gali suteikti finansavimą);  Finansuojama – programai suteiktas finansavimas ir nurodytas finansavimo laikotarpis.  Nefinansuojama – programai nesuteiktas finansavimas ir nurodytas laikotarpis. Nefinansuojamą programą galite teikti finansavimui kitam laikotarpiui arba pašalinti prašymą.  Prašoma finansuoti (pratęsimas) – pateiktas prašymas finansavimo pratęsimui. Prašymas pratęsti finansavimą įsijungia automatiškai kitą dieną, kai baigiasi savivaldybės / LMNŠC įvestas finansavimo terminas. (Pvz., jeigu finansavimo data iki nurodyta gruodžio 31 d., tai sausio 1 d. programos būsena automatiškai pasikeis į Prašoma finansuoti (pratęsimas). Papildomai nieko daryti nereikia. </vt:lpstr>
      <vt:lpstr>4. Vykdymo vietų ir tvarkaraščio įvedimas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Neformaliojo vaikų švietimo programų teikėjo vadovas</dc:title>
  <dc:creator>Eglės</dc:creator>
  <cp:lastModifiedBy>Eglė Lesniauskienė</cp:lastModifiedBy>
  <cp:revision>298</cp:revision>
  <dcterms:created xsi:type="dcterms:W3CDTF">2022-03-30T06:13:02Z</dcterms:created>
  <dcterms:modified xsi:type="dcterms:W3CDTF">2023-01-24T07:07:13Z</dcterms:modified>
</cp:coreProperties>
</file>