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1A80"/>
    <a:srgbClr val="FFFFFF"/>
    <a:srgbClr val="82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Šviesus stilius 2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ruošinio paantraštės stiliui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Spustelėkite, jei norite keisite ruoš. pav.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27356-22E9-4C0E-A8C1-D3F7898A32D8}" type="datetimeFigureOut">
              <a:rPr lang="lt-LT" smtClean="0"/>
              <a:pPr/>
              <a:t>2022-11-30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F433B-44E4-4C39-B4C3-39439F9FCC40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4"/>
          <p:cNvSpPr>
            <a:spLocks noGrp="1"/>
          </p:cNvSpPr>
          <p:nvPr>
            <p:ph type="title"/>
          </p:nvPr>
        </p:nvSpPr>
        <p:spPr>
          <a:xfrm>
            <a:off x="457200" y="4581128"/>
            <a:ext cx="8147248" cy="1728192"/>
          </a:xfrm>
        </p:spPr>
        <p:txBody>
          <a:bodyPr>
            <a:normAutofit fontScale="90000"/>
          </a:bodyPr>
          <a:lstStyle/>
          <a:p>
            <a:br>
              <a:rPr lang="lt-LT" dirty="0">
                <a:solidFill>
                  <a:srgbClr val="AB0970"/>
                </a:solidFill>
                <a:latin typeface="Times New Roman"/>
              </a:rPr>
            </a:br>
            <a:br>
              <a:rPr lang="lt-LT" dirty="0">
                <a:solidFill>
                  <a:srgbClr val="AB0970"/>
                </a:solidFill>
                <a:latin typeface="Times New Roman"/>
              </a:rPr>
            </a:br>
            <a:br>
              <a:rPr lang="lt-LT" dirty="0">
                <a:solidFill>
                  <a:srgbClr val="AB0970"/>
                </a:solidFill>
                <a:latin typeface="Times New Roman"/>
              </a:rPr>
            </a:br>
            <a:br>
              <a:rPr lang="lt-LT" sz="1200" b="0" dirty="0">
                <a:latin typeface="+mn-lt"/>
              </a:rPr>
            </a:br>
            <a:br>
              <a:rPr lang="lt-LT" sz="1200" b="0" dirty="0">
                <a:latin typeface="+mn-lt"/>
              </a:rPr>
            </a:br>
            <a:br>
              <a:rPr lang="lt-LT" sz="1200" b="0" dirty="0">
                <a:latin typeface="+mn-lt"/>
              </a:rPr>
            </a:br>
            <a:r>
              <a:rPr lang="lt-LT" sz="1200" dirty="0">
                <a:solidFill>
                  <a:srgbClr val="820064"/>
                </a:solidFill>
                <a:latin typeface="+mn-lt"/>
              </a:rPr>
              <a:t>			</a:t>
            </a:r>
            <a:br>
              <a:rPr lang="lt-LT" sz="1200" b="0" dirty="0">
                <a:latin typeface="+mn-lt"/>
              </a:rPr>
            </a:br>
            <a:br>
              <a:rPr lang="lt-LT" sz="1200" b="0" dirty="0">
                <a:latin typeface="+mn-lt"/>
              </a:rPr>
            </a:br>
            <a:r>
              <a:rPr lang="lt-LT" sz="1200" dirty="0">
                <a:solidFill>
                  <a:srgbClr val="820064"/>
                </a:solidFill>
                <a:latin typeface="+mn-lt"/>
              </a:rPr>
              <a:t>		</a:t>
            </a:r>
            <a:br>
              <a:rPr lang="lt-LT" sz="1200" dirty="0">
                <a:solidFill>
                  <a:srgbClr val="820064"/>
                </a:solidFill>
                <a:latin typeface="+mn-lt"/>
              </a:rPr>
            </a:br>
            <a:r>
              <a:rPr lang="lt-LT" sz="1300" b="0" dirty="0">
                <a:latin typeface="+mn-lt"/>
              </a:rPr>
              <a:t>Pastaba. </a:t>
            </a:r>
            <a:r>
              <a:rPr lang="lt-LT" sz="1300" dirty="0">
                <a:latin typeface="+mn-lt"/>
              </a:rPr>
              <a:t>Pateikus finansavimui arba Savivaldybei NŠPR patvirtinus finansavimą, reikia įvesti vykdymo vietos adresą ir užpildyti tvarkaraštį.</a:t>
            </a:r>
            <a:endParaRPr lang="lt-LT" sz="1300" dirty="0">
              <a:solidFill>
                <a:srgbClr val="AB0970"/>
              </a:solidFill>
              <a:latin typeface="+mn-lt"/>
            </a:endParaRPr>
          </a:p>
        </p:txBody>
      </p:sp>
      <p:graphicFrame>
        <p:nvGraphicFramePr>
          <p:cNvPr id="2" name="Lentelė 1">
            <a:extLst>
              <a:ext uri="{FF2B5EF4-FFF2-40B4-BE49-F238E27FC236}">
                <a16:creationId xmlns:a16="http://schemas.microsoft.com/office/drawing/2014/main" id="{FEA43AD0-13F7-4941-853F-9BBE1BC62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88820"/>
              </p:ext>
            </p:extLst>
          </p:nvPr>
        </p:nvGraphicFramePr>
        <p:xfrm>
          <a:off x="539552" y="476673"/>
          <a:ext cx="7956375" cy="50418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2125">
                  <a:extLst>
                    <a:ext uri="{9D8B030D-6E8A-4147-A177-3AD203B41FA5}">
                      <a16:colId xmlns:a16="http://schemas.microsoft.com/office/drawing/2014/main" val="1763055722"/>
                    </a:ext>
                  </a:extLst>
                </a:gridCol>
                <a:gridCol w="2652125">
                  <a:extLst>
                    <a:ext uri="{9D8B030D-6E8A-4147-A177-3AD203B41FA5}">
                      <a16:colId xmlns:a16="http://schemas.microsoft.com/office/drawing/2014/main" val="4031454985"/>
                    </a:ext>
                  </a:extLst>
                </a:gridCol>
                <a:gridCol w="2652125">
                  <a:extLst>
                    <a:ext uri="{9D8B030D-6E8A-4147-A177-3AD203B41FA5}">
                      <a16:colId xmlns:a16="http://schemas.microsoft.com/office/drawing/2014/main" val="176678100"/>
                    </a:ext>
                  </a:extLst>
                </a:gridCol>
              </a:tblGrid>
              <a:tr h="8885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1" dirty="0">
                          <a:solidFill>
                            <a:srgbClr val="820064"/>
                          </a:solidFill>
                        </a:rPr>
                        <a:t>Programų pateikimo datos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/>
                        <a:t>Nepateikus iki nurodytos datos, programa patenka į kitą e</a:t>
                      </a:r>
                      <a:r>
                        <a:rPr lang="lt-LT" dirty="0"/>
                        <a:t>tapą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225658"/>
                  </a:ext>
                </a:extLst>
              </a:tr>
              <a:tr h="957988">
                <a:tc>
                  <a:txBody>
                    <a:bodyPr/>
                    <a:lstStyle/>
                    <a:p>
                      <a:r>
                        <a:rPr lang="lt-LT" sz="1200" dirty="0"/>
                        <a:t>Užregistruotą NVŠ programą su sistemoje užpildyta </a:t>
                      </a:r>
                      <a:r>
                        <a:rPr lang="lt-LT" sz="1200" b="0" dirty="0"/>
                        <a:t>Akreditavimo paraiška</a:t>
                      </a:r>
                      <a:r>
                        <a:rPr lang="lt-LT" sz="1200" dirty="0"/>
                        <a:t> reikia </a:t>
                      </a:r>
                      <a:r>
                        <a:rPr lang="lt-LT" sz="1200" b="1" dirty="0">
                          <a:solidFill>
                            <a:srgbClr val="820064"/>
                          </a:solidFill>
                        </a:rPr>
                        <a:t>pateikti akreditavimui </a:t>
                      </a:r>
                      <a:r>
                        <a:rPr lang="lt-LT" sz="1200" dirty="0"/>
                        <a:t>(vertinimui) iki:</a:t>
                      </a:r>
                      <a:endParaRPr lang="lt-L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>
                          <a:solidFill>
                            <a:srgbClr val="820064"/>
                          </a:solidFill>
                        </a:rPr>
                        <a:t>birželio 1 d. </a:t>
                      </a:r>
                      <a:endParaRPr lang="lt-LT" dirty="0">
                        <a:solidFill>
                          <a:srgbClr val="820064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>
                          <a:solidFill>
                            <a:srgbClr val="820064"/>
                          </a:solidFill>
                        </a:rPr>
                        <a:t>spalio 1 d.</a:t>
                      </a:r>
                      <a:endParaRPr lang="lt-LT" dirty="0">
                        <a:solidFill>
                          <a:srgbClr val="820064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71131"/>
                  </a:ext>
                </a:extLst>
              </a:tr>
              <a:tr h="529753">
                <a:tc gridSpan="3">
                  <a:txBody>
                    <a:bodyPr/>
                    <a:lstStyle/>
                    <a:p>
                      <a:r>
                        <a:rPr lang="lt-LT" sz="1200" b="1" dirty="0">
                          <a:solidFill>
                            <a:schemeClr val="bg1"/>
                          </a:solidFill>
                        </a:rPr>
                        <a:t>Dėmesio! </a:t>
                      </a:r>
                      <a:r>
                        <a:rPr lang="lt-LT" sz="1200" dirty="0">
                          <a:solidFill>
                            <a:schemeClr val="bg1"/>
                          </a:solidFill>
                        </a:rPr>
                        <a:t>Programa registravimui turi būti pateikta </a:t>
                      </a:r>
                      <a:r>
                        <a:rPr lang="lt-LT" sz="1200" b="1" dirty="0">
                          <a:solidFill>
                            <a:schemeClr val="bg1"/>
                          </a:solidFill>
                        </a:rPr>
                        <a:t>prieš dvi darbo dienas </a:t>
                      </a:r>
                      <a:r>
                        <a:rPr lang="lt-LT" sz="1200" dirty="0">
                          <a:solidFill>
                            <a:schemeClr val="bg1"/>
                          </a:solidFill>
                        </a:rPr>
                        <a:t>iki Akreditavimo paraiškos pateikimo termino. </a:t>
                      </a:r>
                    </a:p>
                  </a:txBody>
                  <a:tcPr anchor="ctr">
                    <a:solidFill>
                      <a:srgbClr val="BB1A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4887377"/>
                  </a:ext>
                </a:extLst>
              </a:tr>
              <a:tr h="888522">
                <a:tc>
                  <a:txBody>
                    <a:bodyPr/>
                    <a:lstStyle/>
                    <a:p>
                      <a:r>
                        <a:rPr lang="lt-LT" sz="1200" dirty="0"/>
                        <a:t>Savivaldybė / LMNŠC programą įvertina ir NŠPR pažymi akreditavimą iki:</a:t>
                      </a:r>
                      <a:endParaRPr lang="lt-L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/>
                        <a:t>rugpjūčio 1 d. 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/>
                        <a:t>gruodžio 1 d.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244729"/>
                  </a:ext>
                </a:extLst>
              </a:tr>
              <a:tr h="888522">
                <a:tc>
                  <a:txBody>
                    <a:bodyPr/>
                    <a:lstStyle/>
                    <a:p>
                      <a:r>
                        <a:rPr lang="lt-LT" sz="1200" dirty="0"/>
                        <a:t>Programos teikėjas turi nurodyti vykdymo vietų savivaldybes ir </a:t>
                      </a:r>
                      <a:r>
                        <a:rPr lang="lt-LT" sz="1200" b="1" dirty="0">
                          <a:solidFill>
                            <a:srgbClr val="820064"/>
                          </a:solidFill>
                        </a:rPr>
                        <a:t>pateikti finansavimui</a:t>
                      </a:r>
                      <a:r>
                        <a:rPr lang="lt-LT" sz="1200" dirty="0"/>
                        <a:t> iki:</a:t>
                      </a:r>
                      <a:endParaRPr lang="lt-L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>
                          <a:solidFill>
                            <a:srgbClr val="820064"/>
                          </a:solidFill>
                        </a:rPr>
                        <a:t>rugpjūčio 31 d. </a:t>
                      </a:r>
                      <a:endParaRPr lang="lt-LT" dirty="0">
                        <a:solidFill>
                          <a:srgbClr val="820064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>
                          <a:solidFill>
                            <a:srgbClr val="820064"/>
                          </a:solidFill>
                        </a:rPr>
                        <a:t>gruodžio 31 d.</a:t>
                      </a:r>
                      <a:endParaRPr lang="lt-LT" dirty="0">
                        <a:solidFill>
                          <a:srgbClr val="820064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4555"/>
                  </a:ext>
                </a:extLst>
              </a:tr>
              <a:tr h="888522">
                <a:tc>
                  <a:txBody>
                    <a:bodyPr/>
                    <a:lstStyle/>
                    <a:p>
                      <a:r>
                        <a:rPr lang="lt-LT" sz="1200" dirty="0"/>
                        <a:t>Savivaldybė / LMNŠC nusprendžia, ar programa bus finansuojama iki:</a:t>
                      </a:r>
                      <a:endParaRPr lang="lt-L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/>
                        <a:t>rugsėjo 15 d.</a:t>
                      </a:r>
                    </a:p>
                    <a:p>
                      <a:pPr algn="ctr"/>
                      <a:r>
                        <a:rPr lang="lt-LT" sz="1800" dirty="0"/>
                        <a:t>rugsėjo 20 d. (LMNŠC)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/>
                        <a:t>sausio 15 d.</a:t>
                      </a:r>
                    </a:p>
                    <a:p>
                      <a:pPr algn="ctr"/>
                      <a:r>
                        <a:rPr lang="lt-LT" sz="1800" dirty="0"/>
                        <a:t>sausio 20 d. (LMNŠC)</a:t>
                      </a:r>
                      <a:endParaRPr lang="lt-L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9927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89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4566</TotalTime>
  <Words>159</Words>
  <Application>Microsoft Office PowerPoint</Application>
  <PresentationFormat>Demonstracija ekrane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         Pastaba. Pateikus finansavimui arba Savivaldybei NŠPR patvirtinus finansavimą, reikia įvesti vykdymo vietos adresą ir užpildyti tvarkaraštį.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Neformaliojo vaikų švietimo programų teikėjo vadovas</dc:title>
  <dc:creator>Eglės</dc:creator>
  <cp:lastModifiedBy>Eglė Lesniauskienė</cp:lastModifiedBy>
  <cp:revision>265</cp:revision>
  <dcterms:created xsi:type="dcterms:W3CDTF">2022-03-30T06:13:02Z</dcterms:created>
  <dcterms:modified xsi:type="dcterms:W3CDTF">2022-11-30T06:23:16Z</dcterms:modified>
</cp:coreProperties>
</file>